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15" r:id="rId3"/>
    <p:sldId id="272" r:id="rId4"/>
    <p:sldId id="314" r:id="rId5"/>
    <p:sldId id="304" r:id="rId6"/>
    <p:sldId id="299" r:id="rId7"/>
    <p:sldId id="300" r:id="rId8"/>
    <p:sldId id="323" r:id="rId9"/>
    <p:sldId id="325" r:id="rId10"/>
    <p:sldId id="324" r:id="rId11"/>
    <p:sldId id="318" r:id="rId12"/>
    <p:sldId id="322" r:id="rId13"/>
    <p:sldId id="319" r:id="rId14"/>
    <p:sldId id="320" r:id="rId15"/>
    <p:sldId id="321" r:id="rId16"/>
    <p:sldId id="317" r:id="rId17"/>
    <p:sldId id="291" r:id="rId18"/>
    <p:sldId id="316" r:id="rId19"/>
    <p:sldId id="298" r:id="rId20"/>
    <p:sldId id="294" r:id="rId21"/>
    <p:sldId id="301" r:id="rId22"/>
    <p:sldId id="305" r:id="rId23"/>
    <p:sldId id="302" r:id="rId24"/>
    <p:sldId id="311" r:id="rId25"/>
    <p:sldId id="312" r:id="rId26"/>
    <p:sldId id="292" r:id="rId27"/>
    <p:sldId id="303" r:id="rId28"/>
    <p:sldId id="31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504" autoAdjust="0"/>
    <p:restoredTop sz="94660"/>
  </p:normalViewPr>
  <p:slideViewPr>
    <p:cSldViewPr snapToGrid="0">
      <p:cViewPr varScale="1">
        <p:scale>
          <a:sx n="55" d="100"/>
          <a:sy n="55" d="100"/>
        </p:scale>
        <p:origin x="43" y="2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1ACBC-8CAB-43DA-B7E5-19AC451DD3C1}" type="datetimeFigureOut">
              <a:rPr lang="en-US" smtClean="0"/>
              <a:t>1/25/2025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F1C03-BFFF-43D0-9DD8-46EA48669370}" type="slidenum">
              <a:rPr lang="en-US" smtClean="0"/>
              <a:t>‹#›</a:t>
            </a:fld>
            <a:endParaRPr lang="en-US"/>
          </a:p>
        </p:txBody>
      </p:sp>
    </p:spTree>
    <p:extLst>
      <p:ext uri="{BB962C8B-B14F-4D97-AF65-F5344CB8AC3E}">
        <p14:creationId xmlns:p14="http://schemas.microsoft.com/office/powerpoint/2010/main" val="225380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D30D47-699B-4F84-85F2-05F4645324FD}" type="datetime1">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04933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506013-CB12-404A-9BE6-D042E873245F}" type="datetime1">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94908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351272-A9A3-4516-8874-0C69E7BA20C0}" type="datetime1">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3118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352EAD-DD7E-4D46-A0A4-6E8E23453EB1}" type="datetime1">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684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952E51-9A44-4169-88DE-D3AEF2501459}" type="datetime1">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57145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BBBEB6-636F-4CF8-AD48-0B5053B18C90}" type="datetime1">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43826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CF6AD-4303-4823-BACE-B032AB53F183}" type="datetime1">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2331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FB031D-69CB-4AAC-997F-1FB87AAC588E}" type="datetime1">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0379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9467-9AC4-4822-97AC-2FE3337B9813}" type="datetime1">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82061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86A846-7AC1-48DB-9E8E-11E3FE155790}" type="datetime1">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40967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E0913-C840-4A88-A90E-EC64FC8C260C}" type="datetime1">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88636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B6D1-C690-4107-AA15-75CB29291848}" type="datetime1">
              <a:rPr lang="en-US" smtClean="0"/>
              <a:t>1/25/2025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F20E7-344A-4215-952B-C78526E47CCC}" type="slidenum">
              <a:rPr lang="en-US" smtClean="0"/>
              <a:t>‹#›</a:t>
            </a:fld>
            <a:endParaRPr lang="en-US"/>
          </a:p>
        </p:txBody>
      </p:sp>
    </p:spTree>
    <p:extLst>
      <p:ext uri="{BB962C8B-B14F-4D97-AF65-F5344CB8AC3E}">
        <p14:creationId xmlns:p14="http://schemas.microsoft.com/office/powerpoint/2010/main" val="107369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cid:ii_19427c87f8c692e33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mailto:eric@ericwiberg.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358" y="0"/>
            <a:ext cx="11911284" cy="1904640"/>
          </a:xfrm>
        </p:spPr>
        <p:txBody>
          <a:bodyPr>
            <a:normAutofit fontScale="90000"/>
          </a:bodyPr>
          <a:lstStyle/>
          <a:p>
            <a:pPr fontAlgn="t"/>
            <a:br>
              <a:rPr lang="en-US" dirty="0"/>
            </a:br>
            <a:br>
              <a:rPr lang="en-US" dirty="0"/>
            </a:br>
            <a:br>
              <a:rPr lang="en-US" dirty="0"/>
            </a:br>
            <a:br>
              <a:rPr lang="en-US" dirty="0"/>
            </a:br>
            <a:br>
              <a:rPr lang="en-US" dirty="0"/>
            </a:br>
            <a:br>
              <a:rPr lang="en-US" b="0" i="0" dirty="0">
                <a:solidFill>
                  <a:srgbClr val="565656"/>
                </a:solidFill>
                <a:effectLst/>
                <a:highlight>
                  <a:srgbClr val="FFFFFF"/>
                </a:highlight>
                <a:latin typeface="raleway"/>
              </a:rPr>
            </a:br>
            <a:br>
              <a:rPr lang="en-US" b="0" i="0" dirty="0">
                <a:solidFill>
                  <a:srgbClr val="141827"/>
                </a:solidFill>
                <a:effectLst/>
                <a:highlight>
                  <a:srgbClr val="FFFFFF"/>
                </a:highlight>
                <a:latin typeface="raleway"/>
              </a:rPr>
            </a:br>
            <a:r>
              <a:rPr lang="en-US" sz="6700" b="1" i="1" dirty="0">
                <a:solidFill>
                  <a:srgbClr val="000000"/>
                </a:solidFill>
                <a:effectLst/>
                <a:highlight>
                  <a:srgbClr val="FFFFFF"/>
                </a:highlight>
                <a:latin typeface="Perpetua Titling MT" panose="02020502060505020804" pitchFamily="18" charset="0"/>
              </a:rPr>
              <a:t>WARPLANES LOST AND FOUND IN </a:t>
            </a:r>
            <a:r>
              <a:rPr lang="en-US" sz="6700" b="1" i="1" dirty="0" err="1">
                <a:solidFill>
                  <a:srgbClr val="000000"/>
                </a:solidFill>
                <a:effectLst/>
                <a:highlight>
                  <a:srgbClr val="FFFFFF"/>
                </a:highlight>
                <a:latin typeface="Perpetua Titling MT" panose="02020502060505020804" pitchFamily="18" charset="0"/>
              </a:rPr>
              <a:t>wwii</a:t>
            </a:r>
            <a:r>
              <a:rPr lang="en-US" sz="6700" b="1" i="1" dirty="0">
                <a:solidFill>
                  <a:srgbClr val="000000"/>
                </a:solidFill>
                <a:effectLst/>
                <a:highlight>
                  <a:srgbClr val="FFFFFF"/>
                </a:highlight>
                <a:latin typeface="Perpetua Titling MT" panose="02020502060505020804" pitchFamily="18" charset="0"/>
              </a:rPr>
              <a:t> RI AREA</a:t>
            </a:r>
            <a:endParaRPr lang="en-US" sz="6700" dirty="0">
              <a:latin typeface="Perpetua Titling MT" panose="02020502060505020804" pitchFamily="18" charset="0"/>
            </a:endParaRPr>
          </a:p>
        </p:txBody>
      </p:sp>
      <p:sp>
        <p:nvSpPr>
          <p:cNvPr id="5" name="Slide Number Placeholder 4"/>
          <p:cNvSpPr>
            <a:spLocks noGrp="1"/>
          </p:cNvSpPr>
          <p:nvPr>
            <p:ph type="sldNum" sz="quarter" idx="12"/>
          </p:nvPr>
        </p:nvSpPr>
        <p:spPr/>
        <p:txBody>
          <a:bodyPr/>
          <a:lstStyle/>
          <a:p>
            <a:fld id="{45EF20E7-344A-4215-952B-C78526E47CCC}" type="slidenum">
              <a:rPr lang="en-US" smtClean="0"/>
              <a:t>1</a:t>
            </a:fld>
            <a:endParaRPr lang="en-US"/>
          </a:p>
        </p:txBody>
      </p:sp>
      <p:sp>
        <p:nvSpPr>
          <p:cNvPr id="6" name="TextBox 5">
            <a:extLst>
              <a:ext uri="{FF2B5EF4-FFF2-40B4-BE49-F238E27FC236}">
                <a16:creationId xmlns:a16="http://schemas.microsoft.com/office/drawing/2014/main" id="{168E33F9-EBB7-66B2-3AD1-A018BBD30A97}"/>
              </a:ext>
            </a:extLst>
          </p:cNvPr>
          <p:cNvSpPr txBox="1"/>
          <p:nvPr/>
        </p:nvSpPr>
        <p:spPr>
          <a:xfrm>
            <a:off x="540328" y="5799721"/>
            <a:ext cx="11166763" cy="3170099"/>
          </a:xfrm>
          <a:prstGeom prst="rect">
            <a:avLst/>
          </a:prstGeom>
          <a:noFill/>
        </p:spPr>
        <p:txBody>
          <a:bodyPr wrap="square" rtlCol="0">
            <a:spAutoFit/>
          </a:bodyPr>
          <a:lstStyle/>
          <a:p>
            <a:pPr algn="ctr"/>
            <a:r>
              <a:rPr lang="en-US" sz="4000" b="1" dirty="0">
                <a:solidFill>
                  <a:schemeClr val="tx1"/>
                </a:solidFill>
                <a:latin typeface="Cambria" panose="02040503050406030204" pitchFamily="18" charset="0"/>
                <a:ea typeface="Cambria" panose="02040503050406030204" pitchFamily="18" charset="0"/>
              </a:rPr>
              <a:t>Capt. Eric Troels Wiberg, Esq.</a:t>
            </a:r>
          </a:p>
          <a:p>
            <a:pPr algn="ctr"/>
            <a:r>
              <a:rPr lang="en-US" sz="4000" b="1" dirty="0">
                <a:solidFill>
                  <a:schemeClr val="tx1"/>
                </a:solidFill>
                <a:latin typeface="Cambria" panose="02040503050406030204" pitchFamily="18" charset="0"/>
                <a:ea typeface="Cambria" panose="02040503050406030204" pitchFamily="18" charset="0"/>
              </a:rPr>
              <a:t>United States Naval Sea Cadet Corps, Falcon Division, 1 Narragansett St, Cranston, RI </a:t>
            </a:r>
          </a:p>
          <a:p>
            <a:pPr algn="ctr"/>
            <a:r>
              <a:rPr lang="en-US" sz="4000" b="1" dirty="0">
                <a:solidFill>
                  <a:schemeClr val="tx1"/>
                </a:solidFill>
                <a:latin typeface="Cambria" panose="02040503050406030204" pitchFamily="18" charset="0"/>
                <a:ea typeface="Cambria" panose="02040503050406030204" pitchFamily="18" charset="0"/>
              </a:rPr>
              <a:t>Sat.  Feb. 8, 2025, 2-2.30/2.45pm</a:t>
            </a:r>
          </a:p>
          <a:p>
            <a:pPr algn="ctr"/>
            <a:endParaRPr lang="en-US" sz="4000" b="1" dirty="0"/>
          </a:p>
        </p:txBody>
      </p:sp>
      <p:pic>
        <p:nvPicPr>
          <p:cNvPr id="7" name="Picture 6">
            <a:extLst>
              <a:ext uri="{FF2B5EF4-FFF2-40B4-BE49-F238E27FC236}">
                <a16:creationId xmlns:a16="http://schemas.microsoft.com/office/drawing/2014/main" id="{3EF779FF-0FE7-8122-4D34-CF98B26F8F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6705600" y="1985404"/>
            <a:ext cx="4800599" cy="3600449"/>
          </a:xfrm>
          <a:prstGeom prst="rect">
            <a:avLst/>
          </a:prstGeom>
        </p:spPr>
      </p:pic>
      <p:pic>
        <p:nvPicPr>
          <p:cNvPr id="14" name="Picture 13">
            <a:extLst>
              <a:ext uri="{FF2B5EF4-FFF2-40B4-BE49-F238E27FC236}">
                <a16:creationId xmlns:a16="http://schemas.microsoft.com/office/drawing/2014/main" id="{07543DF2-2D7C-86B7-FC4C-156AD7B147DB}"/>
              </a:ext>
            </a:extLst>
          </p:cNvPr>
          <p:cNvPicPr>
            <a:picLocks noChangeAspect="1"/>
          </p:cNvPicPr>
          <p:nvPr/>
        </p:nvPicPr>
        <p:blipFill rotWithShape="1">
          <a:blip r:embed="rId3"/>
          <a:srcRect l="22368" t="17256" r="21282" b="5227"/>
          <a:stretch/>
        </p:blipFill>
        <p:spPr>
          <a:xfrm>
            <a:off x="976747" y="1997031"/>
            <a:ext cx="4800599" cy="3714749"/>
          </a:xfrm>
          <a:prstGeom prst="rect">
            <a:avLst/>
          </a:prstGeom>
        </p:spPr>
      </p:pic>
    </p:spTree>
    <p:extLst>
      <p:ext uri="{BB962C8B-B14F-4D97-AF65-F5344CB8AC3E}">
        <p14:creationId xmlns:p14="http://schemas.microsoft.com/office/powerpoint/2010/main" val="165048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B90E4-7FA8-7052-B54A-AFDF63D90EB1}"/>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6D3E0CE8-8CE3-7EC8-402B-5C636C1697D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38951" y="1847850"/>
            <a:ext cx="5801784" cy="4351338"/>
          </a:xfrm>
        </p:spPr>
      </p:pic>
      <p:sp>
        <p:nvSpPr>
          <p:cNvPr id="4" name="Slide Number Placeholder 3">
            <a:extLst>
              <a:ext uri="{FF2B5EF4-FFF2-40B4-BE49-F238E27FC236}">
                <a16:creationId xmlns:a16="http://schemas.microsoft.com/office/drawing/2014/main" id="{A32A7880-87F4-FA41-26D8-38E1FE489AD0}"/>
              </a:ext>
            </a:extLst>
          </p:cNvPr>
          <p:cNvSpPr>
            <a:spLocks noGrp="1"/>
          </p:cNvSpPr>
          <p:nvPr>
            <p:ph type="sldNum" sz="quarter" idx="12"/>
          </p:nvPr>
        </p:nvSpPr>
        <p:spPr/>
        <p:txBody>
          <a:bodyPr/>
          <a:lstStyle/>
          <a:p>
            <a:fld id="{45EF20E7-344A-4215-952B-C78526E47CCC}" type="slidenum">
              <a:rPr lang="en-US" smtClean="0"/>
              <a:t>10</a:t>
            </a:fld>
            <a:endParaRPr lang="en-US"/>
          </a:p>
        </p:txBody>
      </p:sp>
      <p:pic>
        <p:nvPicPr>
          <p:cNvPr id="1025" name="x_m_1234320663743078497m_-4979982703195787276_x0000_i1026">
            <a:extLst>
              <a:ext uri="{FF2B5EF4-FFF2-40B4-BE49-F238E27FC236}">
                <a16:creationId xmlns:a16="http://schemas.microsoft.com/office/drawing/2014/main" id="{2EF8FDA8-5FE7-4BE2-8E40-E42E32238A97}"/>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71055" y="149225"/>
            <a:ext cx="4031672" cy="6960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374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0EFAD-E08A-B654-D7AB-008464ADC41A}"/>
              </a:ext>
            </a:extLst>
          </p:cNvPr>
          <p:cNvSpPr>
            <a:spLocks noGrp="1"/>
          </p:cNvSpPr>
          <p:nvPr>
            <p:ph type="title"/>
          </p:nvPr>
        </p:nvSpPr>
        <p:spPr>
          <a:xfrm>
            <a:off x="401782" y="136525"/>
            <a:ext cx="10952018" cy="1554163"/>
          </a:xfrm>
        </p:spPr>
        <p:txBody>
          <a:bodyPr/>
          <a:lstStyle/>
          <a:p>
            <a:r>
              <a:rPr lang="en-US" dirty="0"/>
              <a:t>British Royal Navy Aviators’ Graves in Newport Farewell St. near U-boat Germans</a:t>
            </a:r>
          </a:p>
        </p:txBody>
      </p:sp>
      <p:sp>
        <p:nvSpPr>
          <p:cNvPr id="3" name="Content Placeholder 2">
            <a:extLst>
              <a:ext uri="{FF2B5EF4-FFF2-40B4-BE49-F238E27FC236}">
                <a16:creationId xmlns:a16="http://schemas.microsoft.com/office/drawing/2014/main" id="{C1E9108C-39F8-3D27-FAF2-33E9E5CE951A}"/>
              </a:ext>
            </a:extLst>
          </p:cNvPr>
          <p:cNvSpPr>
            <a:spLocks noGrp="1"/>
          </p:cNvSpPr>
          <p:nvPr>
            <p:ph idx="1"/>
          </p:nvPr>
        </p:nvSpPr>
        <p:spPr>
          <a:xfrm>
            <a:off x="387927" y="1537855"/>
            <a:ext cx="11402291" cy="4599709"/>
          </a:xfrm>
        </p:spPr>
        <p:txBody>
          <a:bodyPr>
            <a:normAutofit/>
          </a:bodyPr>
          <a:lstStyle/>
          <a:p>
            <a:r>
              <a:rPr lang="en-US" dirty="0"/>
              <a:t>Their “base” was a fictional office, not a ship</a:t>
            </a:r>
          </a:p>
          <a:p>
            <a:r>
              <a:rPr lang="en-US" dirty="0"/>
              <a:t>They crashed and died, from Britain in RI w/ no ship, in Tiverton, Quonset – all over. I visited a graveyard with the Vicar on a tractor</a:t>
            </a:r>
          </a:p>
          <a:p>
            <a:pPr marL="0" indent="0">
              <a:buNone/>
            </a:pPr>
            <a:r>
              <a:rPr lang="en-US" dirty="0"/>
              <a:t>An RAF plane went up on its nose and the USN rescue watched as the pilot without any help pulled its tail down to earth and taxied to hangar</a:t>
            </a:r>
          </a:p>
          <a:p>
            <a:pPr marL="0" indent="0">
              <a:buNone/>
            </a:pPr>
            <a:r>
              <a:rPr lang="en-US" dirty="0"/>
              <a:t>Some of the pilot’s planes wrecked in Mackerel Cove, the propellers are near shore. </a:t>
            </a:r>
          </a:p>
          <a:p>
            <a:pPr marL="0" indent="0">
              <a:buNone/>
            </a:pPr>
            <a:r>
              <a:rPr lang="en-US" dirty="0"/>
              <a:t>On D-Day a PV-1 Ventura with the inventor of the forensic fingerprint crashed off Jamestown killing pilot Sullivan and all 8 on board on a secret to Europe via Nantucket. Took off from Quonset. Records at Providence College</a:t>
            </a:r>
          </a:p>
          <a:p>
            <a:pPr marL="0" indent="0">
              <a:buNone/>
            </a:pPr>
            <a:endParaRPr lang="en-US" dirty="0"/>
          </a:p>
        </p:txBody>
      </p:sp>
      <p:sp>
        <p:nvSpPr>
          <p:cNvPr id="4" name="Slide Number Placeholder 3">
            <a:extLst>
              <a:ext uri="{FF2B5EF4-FFF2-40B4-BE49-F238E27FC236}">
                <a16:creationId xmlns:a16="http://schemas.microsoft.com/office/drawing/2014/main" id="{FC88398F-466D-E5EB-5A32-365BF2B8A336}"/>
              </a:ext>
            </a:extLst>
          </p:cNvPr>
          <p:cNvSpPr>
            <a:spLocks noGrp="1"/>
          </p:cNvSpPr>
          <p:nvPr>
            <p:ph type="sldNum" sz="quarter" idx="12"/>
          </p:nvPr>
        </p:nvSpPr>
        <p:spPr/>
        <p:txBody>
          <a:bodyPr/>
          <a:lstStyle/>
          <a:p>
            <a:fld id="{45EF20E7-344A-4215-952B-C78526E47CCC}" type="slidenum">
              <a:rPr lang="en-US" smtClean="0"/>
              <a:t>11</a:t>
            </a:fld>
            <a:endParaRPr lang="en-US"/>
          </a:p>
        </p:txBody>
      </p:sp>
    </p:spTree>
    <p:extLst>
      <p:ext uri="{BB962C8B-B14F-4D97-AF65-F5344CB8AC3E}">
        <p14:creationId xmlns:p14="http://schemas.microsoft.com/office/powerpoint/2010/main" val="2273873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04CB8-DCB6-FBD0-C538-423F34F5096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8BD7EBC-FDCE-A3C0-013E-361CAD683128}"/>
              </a:ext>
            </a:extLst>
          </p:cNvPr>
          <p:cNvSpPr>
            <a:spLocks noGrp="1"/>
          </p:cNvSpPr>
          <p:nvPr>
            <p:ph idx="1"/>
          </p:nvPr>
        </p:nvSpPr>
        <p:spPr>
          <a:xfrm>
            <a:off x="838200" y="1825625"/>
            <a:ext cx="9275618" cy="1924564"/>
          </a:xfrm>
        </p:spPr>
        <p:txBody>
          <a:bodyPr/>
          <a:lstStyle/>
          <a:p>
            <a:endParaRPr lang="en-US" dirty="0"/>
          </a:p>
        </p:txBody>
      </p:sp>
      <p:sp>
        <p:nvSpPr>
          <p:cNvPr id="4" name="Slide Number Placeholder 3">
            <a:extLst>
              <a:ext uri="{FF2B5EF4-FFF2-40B4-BE49-F238E27FC236}">
                <a16:creationId xmlns:a16="http://schemas.microsoft.com/office/drawing/2014/main" id="{F4AF3CA1-6B1F-DE76-8E22-75C2569308FA}"/>
              </a:ext>
            </a:extLst>
          </p:cNvPr>
          <p:cNvSpPr>
            <a:spLocks noGrp="1"/>
          </p:cNvSpPr>
          <p:nvPr>
            <p:ph type="sldNum" sz="quarter" idx="12"/>
          </p:nvPr>
        </p:nvSpPr>
        <p:spPr/>
        <p:txBody>
          <a:bodyPr/>
          <a:lstStyle/>
          <a:p>
            <a:fld id="{45EF20E7-344A-4215-952B-C78526E47CCC}" type="slidenum">
              <a:rPr lang="en-US" smtClean="0"/>
              <a:t>12</a:t>
            </a:fld>
            <a:endParaRPr lang="en-US"/>
          </a:p>
        </p:txBody>
      </p:sp>
      <p:pic>
        <p:nvPicPr>
          <p:cNvPr id="6" name="Picture 5">
            <a:extLst>
              <a:ext uri="{FF2B5EF4-FFF2-40B4-BE49-F238E27FC236}">
                <a16:creationId xmlns:a16="http://schemas.microsoft.com/office/drawing/2014/main" id="{BD77C88F-AB54-6F33-E28D-3B68F9DBFF90}"/>
              </a:ext>
            </a:extLst>
          </p:cNvPr>
          <p:cNvPicPr>
            <a:picLocks noChangeAspect="1"/>
          </p:cNvPicPr>
          <p:nvPr/>
        </p:nvPicPr>
        <p:blipFill>
          <a:blip r:embed="rId2"/>
          <a:stretch>
            <a:fillRect/>
          </a:stretch>
        </p:blipFill>
        <p:spPr>
          <a:xfrm>
            <a:off x="302738" y="136525"/>
            <a:ext cx="10851528" cy="3939615"/>
          </a:xfrm>
          <a:prstGeom prst="rect">
            <a:avLst/>
          </a:prstGeom>
        </p:spPr>
      </p:pic>
      <p:pic>
        <p:nvPicPr>
          <p:cNvPr id="7" name="Picture 6">
            <a:extLst>
              <a:ext uri="{FF2B5EF4-FFF2-40B4-BE49-F238E27FC236}">
                <a16:creationId xmlns:a16="http://schemas.microsoft.com/office/drawing/2014/main" id="{3AE32A1B-73C4-E43B-68D6-10A19E653873}"/>
              </a:ext>
            </a:extLst>
          </p:cNvPr>
          <p:cNvPicPr>
            <a:picLocks noChangeAspect="1"/>
          </p:cNvPicPr>
          <p:nvPr/>
        </p:nvPicPr>
        <p:blipFill>
          <a:blip r:embed="rId3"/>
          <a:stretch>
            <a:fillRect/>
          </a:stretch>
        </p:blipFill>
        <p:spPr>
          <a:xfrm>
            <a:off x="1093805" y="4048543"/>
            <a:ext cx="8860686" cy="2798506"/>
          </a:xfrm>
          <a:prstGeom prst="rect">
            <a:avLst/>
          </a:prstGeom>
        </p:spPr>
      </p:pic>
    </p:spTree>
    <p:extLst>
      <p:ext uri="{BB962C8B-B14F-4D97-AF65-F5344CB8AC3E}">
        <p14:creationId xmlns:p14="http://schemas.microsoft.com/office/powerpoint/2010/main" val="870169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EBA95-9E05-01D1-AE59-9F8DF1693711}"/>
              </a:ext>
            </a:extLst>
          </p:cNvPr>
          <p:cNvSpPr>
            <a:spLocks noGrp="1"/>
          </p:cNvSpPr>
          <p:nvPr>
            <p:ph type="title"/>
          </p:nvPr>
        </p:nvSpPr>
        <p:spPr>
          <a:xfrm>
            <a:off x="838200" y="365125"/>
            <a:ext cx="10515600" cy="2059420"/>
          </a:xfrm>
        </p:spPr>
        <p:txBody>
          <a:bodyPr>
            <a:normAutofit fontScale="90000"/>
          </a:bodyPr>
          <a:lstStyle/>
          <a:p>
            <a:r>
              <a:rPr lang="en-US" dirty="0"/>
              <a:t>Young Cassidy ordered to fly to land in storm, heard over Providence, never found – can anyone help? For decades he has been searched for…..</a:t>
            </a:r>
          </a:p>
        </p:txBody>
      </p:sp>
      <p:pic>
        <p:nvPicPr>
          <p:cNvPr id="5" name="Content Placeholder 4">
            <a:extLst>
              <a:ext uri="{FF2B5EF4-FFF2-40B4-BE49-F238E27FC236}">
                <a16:creationId xmlns:a16="http://schemas.microsoft.com/office/drawing/2014/main" id="{A4047F0C-5265-475C-16D5-7422963FDB9A}"/>
              </a:ext>
            </a:extLst>
          </p:cNvPr>
          <p:cNvPicPr>
            <a:picLocks noGrp="1" noChangeAspect="1"/>
          </p:cNvPicPr>
          <p:nvPr>
            <p:ph idx="1"/>
          </p:nvPr>
        </p:nvPicPr>
        <p:blipFill>
          <a:blip r:embed="rId2"/>
          <a:stretch>
            <a:fillRect/>
          </a:stretch>
        </p:blipFill>
        <p:spPr>
          <a:xfrm>
            <a:off x="1599691" y="2374292"/>
            <a:ext cx="8647007" cy="3982057"/>
          </a:xfrm>
          <a:prstGeom prst="rect">
            <a:avLst/>
          </a:prstGeom>
        </p:spPr>
      </p:pic>
      <p:sp>
        <p:nvSpPr>
          <p:cNvPr id="4" name="Slide Number Placeholder 3">
            <a:extLst>
              <a:ext uri="{FF2B5EF4-FFF2-40B4-BE49-F238E27FC236}">
                <a16:creationId xmlns:a16="http://schemas.microsoft.com/office/drawing/2014/main" id="{051AEE62-C093-3AAC-E5E9-5D3A33FB194B}"/>
              </a:ext>
            </a:extLst>
          </p:cNvPr>
          <p:cNvSpPr>
            <a:spLocks noGrp="1"/>
          </p:cNvSpPr>
          <p:nvPr>
            <p:ph type="sldNum" sz="quarter" idx="12"/>
          </p:nvPr>
        </p:nvSpPr>
        <p:spPr/>
        <p:txBody>
          <a:bodyPr/>
          <a:lstStyle/>
          <a:p>
            <a:fld id="{45EF20E7-344A-4215-952B-C78526E47CCC}" type="slidenum">
              <a:rPr lang="en-US" smtClean="0"/>
              <a:t>13</a:t>
            </a:fld>
            <a:endParaRPr lang="en-US"/>
          </a:p>
        </p:txBody>
      </p:sp>
    </p:spTree>
    <p:extLst>
      <p:ext uri="{BB962C8B-B14F-4D97-AF65-F5344CB8AC3E}">
        <p14:creationId xmlns:p14="http://schemas.microsoft.com/office/powerpoint/2010/main" val="1836201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681AB-BAB2-7ED2-60F4-41A3A1C93741}"/>
              </a:ext>
            </a:extLst>
          </p:cNvPr>
          <p:cNvSpPr>
            <a:spLocks noGrp="1"/>
          </p:cNvSpPr>
          <p:nvPr>
            <p:ph type="title"/>
          </p:nvPr>
        </p:nvSpPr>
        <p:spPr/>
        <p:txBody>
          <a:bodyPr/>
          <a:lstStyle/>
          <a:p>
            <a:r>
              <a:rPr lang="en-US" dirty="0"/>
              <a:t>The Case of Cassidy over North Providence</a:t>
            </a:r>
          </a:p>
        </p:txBody>
      </p:sp>
      <p:sp>
        <p:nvSpPr>
          <p:cNvPr id="4" name="Slide Number Placeholder 3">
            <a:extLst>
              <a:ext uri="{FF2B5EF4-FFF2-40B4-BE49-F238E27FC236}">
                <a16:creationId xmlns:a16="http://schemas.microsoft.com/office/drawing/2014/main" id="{314417C4-F02A-721C-8D2F-7829CFBE0357}"/>
              </a:ext>
            </a:extLst>
          </p:cNvPr>
          <p:cNvSpPr>
            <a:spLocks noGrp="1"/>
          </p:cNvSpPr>
          <p:nvPr>
            <p:ph type="sldNum" sz="quarter" idx="12"/>
          </p:nvPr>
        </p:nvSpPr>
        <p:spPr/>
        <p:txBody>
          <a:bodyPr/>
          <a:lstStyle/>
          <a:p>
            <a:fld id="{45EF20E7-344A-4215-952B-C78526E47CCC}" type="slidenum">
              <a:rPr lang="en-US" smtClean="0"/>
              <a:t>14</a:t>
            </a:fld>
            <a:endParaRPr lang="en-US"/>
          </a:p>
        </p:txBody>
      </p:sp>
      <p:pic>
        <p:nvPicPr>
          <p:cNvPr id="5" name="Content Placeholder 4">
            <a:extLst>
              <a:ext uri="{FF2B5EF4-FFF2-40B4-BE49-F238E27FC236}">
                <a16:creationId xmlns:a16="http://schemas.microsoft.com/office/drawing/2014/main" id="{DBE4AE7D-31C7-6768-9EEB-B46053BDF2B3}"/>
              </a:ext>
            </a:extLst>
          </p:cNvPr>
          <p:cNvPicPr>
            <a:picLocks noGrp="1" noChangeAspect="1"/>
          </p:cNvPicPr>
          <p:nvPr>
            <p:ph idx="1"/>
          </p:nvPr>
        </p:nvPicPr>
        <p:blipFill>
          <a:blip r:embed="rId2"/>
          <a:stretch>
            <a:fillRect/>
          </a:stretch>
        </p:blipFill>
        <p:spPr>
          <a:xfrm>
            <a:off x="701589" y="1572753"/>
            <a:ext cx="3307367" cy="4275190"/>
          </a:xfrm>
          <a:prstGeom prst="rect">
            <a:avLst/>
          </a:prstGeom>
        </p:spPr>
      </p:pic>
      <p:pic>
        <p:nvPicPr>
          <p:cNvPr id="6" name="Picture 5">
            <a:extLst>
              <a:ext uri="{FF2B5EF4-FFF2-40B4-BE49-F238E27FC236}">
                <a16:creationId xmlns:a16="http://schemas.microsoft.com/office/drawing/2014/main" id="{23E2C83E-CDF7-0E39-B050-8120FB04DB7C}"/>
              </a:ext>
            </a:extLst>
          </p:cNvPr>
          <p:cNvPicPr>
            <a:picLocks noChangeAspect="1"/>
          </p:cNvPicPr>
          <p:nvPr/>
        </p:nvPicPr>
        <p:blipFill>
          <a:blip r:embed="rId3"/>
          <a:stretch>
            <a:fillRect/>
          </a:stretch>
        </p:blipFill>
        <p:spPr>
          <a:xfrm>
            <a:off x="4879742" y="1846951"/>
            <a:ext cx="2861865" cy="3722576"/>
          </a:xfrm>
          <a:prstGeom prst="rect">
            <a:avLst/>
          </a:prstGeom>
        </p:spPr>
      </p:pic>
      <p:pic>
        <p:nvPicPr>
          <p:cNvPr id="7" name="Picture 6">
            <a:extLst>
              <a:ext uri="{FF2B5EF4-FFF2-40B4-BE49-F238E27FC236}">
                <a16:creationId xmlns:a16="http://schemas.microsoft.com/office/drawing/2014/main" id="{D29902E2-2B26-7224-F199-38F23A352843}"/>
              </a:ext>
            </a:extLst>
          </p:cNvPr>
          <p:cNvPicPr>
            <a:picLocks noChangeAspect="1"/>
          </p:cNvPicPr>
          <p:nvPr/>
        </p:nvPicPr>
        <p:blipFill>
          <a:blip r:embed="rId4"/>
          <a:stretch>
            <a:fillRect/>
          </a:stretch>
        </p:blipFill>
        <p:spPr>
          <a:xfrm>
            <a:off x="8845766" y="1760509"/>
            <a:ext cx="1926503" cy="4017612"/>
          </a:xfrm>
          <a:prstGeom prst="rect">
            <a:avLst/>
          </a:prstGeom>
        </p:spPr>
      </p:pic>
    </p:spTree>
    <p:extLst>
      <p:ext uri="{BB962C8B-B14F-4D97-AF65-F5344CB8AC3E}">
        <p14:creationId xmlns:p14="http://schemas.microsoft.com/office/powerpoint/2010/main" val="1462734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47A1D-BD35-5F88-656A-F0C4FEC07B28}"/>
              </a:ext>
            </a:extLst>
          </p:cNvPr>
          <p:cNvSpPr>
            <a:spLocks noGrp="1"/>
          </p:cNvSpPr>
          <p:nvPr>
            <p:ph type="title"/>
          </p:nvPr>
        </p:nvSpPr>
        <p:spPr/>
        <p:txBody>
          <a:bodyPr/>
          <a:lstStyle/>
          <a:p>
            <a:r>
              <a:rPr lang="en-US" dirty="0"/>
              <a:t>USS Ranger an Aircraft Carrier was at Quonset</a:t>
            </a:r>
          </a:p>
        </p:txBody>
      </p:sp>
      <p:sp>
        <p:nvSpPr>
          <p:cNvPr id="4" name="Slide Number Placeholder 3">
            <a:extLst>
              <a:ext uri="{FF2B5EF4-FFF2-40B4-BE49-F238E27FC236}">
                <a16:creationId xmlns:a16="http://schemas.microsoft.com/office/drawing/2014/main" id="{FF88D237-245B-525E-EBC1-3E9E3358EA77}"/>
              </a:ext>
            </a:extLst>
          </p:cNvPr>
          <p:cNvSpPr>
            <a:spLocks noGrp="1"/>
          </p:cNvSpPr>
          <p:nvPr>
            <p:ph type="sldNum" sz="quarter" idx="12"/>
          </p:nvPr>
        </p:nvSpPr>
        <p:spPr/>
        <p:txBody>
          <a:bodyPr/>
          <a:lstStyle/>
          <a:p>
            <a:fld id="{45EF20E7-344A-4215-952B-C78526E47CCC}" type="slidenum">
              <a:rPr lang="en-US" smtClean="0"/>
              <a:t>15</a:t>
            </a:fld>
            <a:endParaRPr lang="en-US"/>
          </a:p>
        </p:txBody>
      </p:sp>
      <p:pic>
        <p:nvPicPr>
          <p:cNvPr id="5" name="Content Placeholder 4">
            <a:extLst>
              <a:ext uri="{FF2B5EF4-FFF2-40B4-BE49-F238E27FC236}">
                <a16:creationId xmlns:a16="http://schemas.microsoft.com/office/drawing/2014/main" id="{F7D50FE1-87B3-635C-63A5-CF52AA6CBB1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13133" y="1318511"/>
            <a:ext cx="3757085" cy="5504720"/>
          </a:xfrm>
          <a:prstGeom prst="rect">
            <a:avLst/>
          </a:prstGeom>
          <a:noFill/>
          <a:ln>
            <a:noFill/>
          </a:ln>
        </p:spPr>
      </p:pic>
      <p:pic>
        <p:nvPicPr>
          <p:cNvPr id="6" name="Picture 5">
            <a:extLst>
              <a:ext uri="{FF2B5EF4-FFF2-40B4-BE49-F238E27FC236}">
                <a16:creationId xmlns:a16="http://schemas.microsoft.com/office/drawing/2014/main" id="{4DF2BA7A-7811-1ACD-EF1B-605E722674A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5291" y="1754696"/>
            <a:ext cx="5943600" cy="4909820"/>
          </a:xfrm>
          <a:prstGeom prst="rect">
            <a:avLst/>
          </a:prstGeom>
          <a:noFill/>
          <a:ln>
            <a:noFill/>
          </a:ln>
        </p:spPr>
      </p:pic>
    </p:spTree>
    <p:extLst>
      <p:ext uri="{BB962C8B-B14F-4D97-AF65-F5344CB8AC3E}">
        <p14:creationId xmlns:p14="http://schemas.microsoft.com/office/powerpoint/2010/main" val="2394715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F93DD40-E9C4-C1CE-8DC3-DBBEF882C82C}"/>
              </a:ext>
            </a:extLst>
          </p:cNvPr>
          <p:cNvPicPr>
            <a:picLocks noGrp="1" noChangeAspect="1"/>
          </p:cNvPicPr>
          <p:nvPr>
            <p:ph idx="1"/>
          </p:nvPr>
        </p:nvPicPr>
        <p:blipFill rotWithShape="1">
          <a:blip r:embed="rId2"/>
          <a:srcRect b="90717"/>
          <a:stretch/>
        </p:blipFill>
        <p:spPr>
          <a:xfrm>
            <a:off x="216178" y="-1"/>
            <a:ext cx="11221540" cy="457201"/>
          </a:xfrm>
        </p:spPr>
      </p:pic>
      <p:sp>
        <p:nvSpPr>
          <p:cNvPr id="4" name="Slide Number Placeholder 3">
            <a:extLst>
              <a:ext uri="{FF2B5EF4-FFF2-40B4-BE49-F238E27FC236}">
                <a16:creationId xmlns:a16="http://schemas.microsoft.com/office/drawing/2014/main" id="{852D654E-AAC0-EADD-E684-ECEE3E6BC919}"/>
              </a:ext>
            </a:extLst>
          </p:cNvPr>
          <p:cNvSpPr>
            <a:spLocks noGrp="1"/>
          </p:cNvSpPr>
          <p:nvPr>
            <p:ph type="sldNum" sz="quarter" idx="12"/>
          </p:nvPr>
        </p:nvSpPr>
        <p:spPr/>
        <p:txBody>
          <a:bodyPr/>
          <a:lstStyle/>
          <a:p>
            <a:fld id="{45EF20E7-344A-4215-952B-C78526E47CCC}" type="slidenum">
              <a:rPr lang="en-US" smtClean="0"/>
              <a:t>16</a:t>
            </a:fld>
            <a:endParaRPr lang="en-US"/>
          </a:p>
        </p:txBody>
      </p:sp>
      <p:pic>
        <p:nvPicPr>
          <p:cNvPr id="8" name="Picture 7">
            <a:extLst>
              <a:ext uri="{FF2B5EF4-FFF2-40B4-BE49-F238E27FC236}">
                <a16:creationId xmlns:a16="http://schemas.microsoft.com/office/drawing/2014/main" id="{E1A9C9CD-F0BB-693E-CE4C-2009327B7B6B}"/>
              </a:ext>
            </a:extLst>
          </p:cNvPr>
          <p:cNvPicPr>
            <a:picLocks noChangeAspect="1"/>
          </p:cNvPicPr>
          <p:nvPr/>
        </p:nvPicPr>
        <p:blipFill>
          <a:blip r:embed="rId3"/>
          <a:stretch>
            <a:fillRect/>
          </a:stretch>
        </p:blipFill>
        <p:spPr>
          <a:xfrm>
            <a:off x="5121478" y="645308"/>
            <a:ext cx="6316240" cy="5522934"/>
          </a:xfrm>
          <a:prstGeom prst="rect">
            <a:avLst/>
          </a:prstGeom>
        </p:spPr>
      </p:pic>
      <p:pic>
        <p:nvPicPr>
          <p:cNvPr id="9" name="Picture 8">
            <a:extLst>
              <a:ext uri="{FF2B5EF4-FFF2-40B4-BE49-F238E27FC236}">
                <a16:creationId xmlns:a16="http://schemas.microsoft.com/office/drawing/2014/main" id="{1C2FB177-FF36-73BA-D3EE-ECED78B8937E}"/>
              </a:ext>
            </a:extLst>
          </p:cNvPr>
          <p:cNvPicPr>
            <a:picLocks noChangeAspect="1"/>
          </p:cNvPicPr>
          <p:nvPr/>
        </p:nvPicPr>
        <p:blipFill rotWithShape="1">
          <a:blip r:embed="rId4"/>
          <a:srcRect l="38088" t="14140" r="36175"/>
          <a:stretch/>
        </p:blipFill>
        <p:spPr>
          <a:xfrm>
            <a:off x="726049" y="465607"/>
            <a:ext cx="4272695" cy="6255868"/>
          </a:xfrm>
          <a:prstGeom prst="rect">
            <a:avLst/>
          </a:prstGeom>
        </p:spPr>
      </p:pic>
    </p:spTree>
    <p:extLst>
      <p:ext uri="{BB962C8B-B14F-4D97-AF65-F5344CB8AC3E}">
        <p14:creationId xmlns:p14="http://schemas.microsoft.com/office/powerpoint/2010/main" val="2361463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F9256-9A0E-4B99-A1BA-8F2FE01515EE}"/>
              </a:ext>
            </a:extLst>
          </p:cNvPr>
          <p:cNvSpPr>
            <a:spLocks noGrp="1"/>
          </p:cNvSpPr>
          <p:nvPr>
            <p:ph type="title"/>
          </p:nvPr>
        </p:nvSpPr>
        <p:spPr>
          <a:xfrm>
            <a:off x="4094018" y="136525"/>
            <a:ext cx="8097982" cy="1782097"/>
          </a:xfrm>
        </p:spPr>
        <p:txBody>
          <a:bodyPr>
            <a:normAutofit/>
          </a:bodyPr>
          <a:lstStyle/>
          <a:p>
            <a:pPr algn="ctr"/>
            <a:r>
              <a:rPr lang="en-US" dirty="0"/>
              <a:t>Johns Pond Mashpee Otis AFB, Fall 2023</a:t>
            </a:r>
          </a:p>
        </p:txBody>
      </p:sp>
      <p:sp>
        <p:nvSpPr>
          <p:cNvPr id="4" name="Slide Number Placeholder 3">
            <a:extLst>
              <a:ext uri="{FF2B5EF4-FFF2-40B4-BE49-F238E27FC236}">
                <a16:creationId xmlns:a16="http://schemas.microsoft.com/office/drawing/2014/main" id="{5A9A57B1-857A-48B0-A063-13245817F158}"/>
              </a:ext>
            </a:extLst>
          </p:cNvPr>
          <p:cNvSpPr>
            <a:spLocks noGrp="1"/>
          </p:cNvSpPr>
          <p:nvPr>
            <p:ph type="sldNum" sz="quarter" idx="12"/>
          </p:nvPr>
        </p:nvSpPr>
        <p:spPr/>
        <p:txBody>
          <a:bodyPr/>
          <a:lstStyle/>
          <a:p>
            <a:fld id="{45EF20E7-344A-4215-952B-C78526E47CCC}" type="slidenum">
              <a:rPr lang="en-US" smtClean="0"/>
              <a:t>17</a:t>
            </a:fld>
            <a:endParaRPr lang="en-US"/>
          </a:p>
        </p:txBody>
      </p:sp>
      <p:pic>
        <p:nvPicPr>
          <p:cNvPr id="3" name="Picture 2">
            <a:extLst>
              <a:ext uri="{FF2B5EF4-FFF2-40B4-BE49-F238E27FC236}">
                <a16:creationId xmlns:a16="http://schemas.microsoft.com/office/drawing/2014/main" id="{0A5F4A6E-160B-1915-03E4-24BC24083F7D}"/>
              </a:ext>
            </a:extLst>
          </p:cNvPr>
          <p:cNvPicPr>
            <a:picLocks noChangeAspect="1"/>
          </p:cNvPicPr>
          <p:nvPr/>
        </p:nvPicPr>
        <p:blipFill>
          <a:blip r:embed="rId2"/>
          <a:stretch>
            <a:fillRect/>
          </a:stretch>
        </p:blipFill>
        <p:spPr>
          <a:xfrm>
            <a:off x="-1" y="136525"/>
            <a:ext cx="4167455" cy="2688681"/>
          </a:xfrm>
          <a:prstGeom prst="rect">
            <a:avLst/>
          </a:prstGeom>
        </p:spPr>
      </p:pic>
      <p:pic>
        <p:nvPicPr>
          <p:cNvPr id="6" name="Picture 5">
            <a:extLst>
              <a:ext uri="{FF2B5EF4-FFF2-40B4-BE49-F238E27FC236}">
                <a16:creationId xmlns:a16="http://schemas.microsoft.com/office/drawing/2014/main" id="{EA5D70FC-CDA5-237C-9C0E-2E72C622BAAE}"/>
              </a:ext>
            </a:extLst>
          </p:cNvPr>
          <p:cNvPicPr>
            <a:picLocks noChangeAspect="1"/>
          </p:cNvPicPr>
          <p:nvPr/>
        </p:nvPicPr>
        <p:blipFill>
          <a:blip r:embed="rId3"/>
          <a:stretch>
            <a:fillRect/>
          </a:stretch>
        </p:blipFill>
        <p:spPr>
          <a:xfrm>
            <a:off x="689808" y="2825206"/>
            <a:ext cx="10812384" cy="3896269"/>
          </a:xfrm>
          <a:prstGeom prst="rect">
            <a:avLst/>
          </a:prstGeom>
        </p:spPr>
      </p:pic>
    </p:spTree>
    <p:extLst>
      <p:ext uri="{BB962C8B-B14F-4D97-AF65-F5344CB8AC3E}">
        <p14:creationId xmlns:p14="http://schemas.microsoft.com/office/powerpoint/2010/main" val="1331280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634E935-8E25-6DE1-125D-BCC4085DD2CB}"/>
              </a:ext>
            </a:extLst>
          </p:cNvPr>
          <p:cNvPicPr>
            <a:picLocks noGrp="1" noChangeAspect="1"/>
          </p:cNvPicPr>
          <p:nvPr>
            <p:ph idx="1"/>
          </p:nvPr>
        </p:nvPicPr>
        <p:blipFill>
          <a:blip r:embed="rId2"/>
          <a:stretch>
            <a:fillRect/>
          </a:stretch>
        </p:blipFill>
        <p:spPr>
          <a:xfrm rot="16200000">
            <a:off x="-487636" y="789726"/>
            <a:ext cx="4332272" cy="3022872"/>
          </a:xfrm>
        </p:spPr>
      </p:pic>
      <p:sp>
        <p:nvSpPr>
          <p:cNvPr id="4" name="Slide Number Placeholder 3">
            <a:extLst>
              <a:ext uri="{FF2B5EF4-FFF2-40B4-BE49-F238E27FC236}">
                <a16:creationId xmlns:a16="http://schemas.microsoft.com/office/drawing/2014/main" id="{7B3E7BAB-8DD3-2AF8-3E74-8B11FC9AEECC}"/>
              </a:ext>
            </a:extLst>
          </p:cNvPr>
          <p:cNvSpPr>
            <a:spLocks noGrp="1"/>
          </p:cNvSpPr>
          <p:nvPr>
            <p:ph type="sldNum" sz="quarter" idx="12"/>
          </p:nvPr>
        </p:nvSpPr>
        <p:spPr/>
        <p:txBody>
          <a:bodyPr/>
          <a:lstStyle/>
          <a:p>
            <a:fld id="{45EF20E7-344A-4215-952B-C78526E47CCC}" type="slidenum">
              <a:rPr lang="en-US" smtClean="0"/>
              <a:t>18</a:t>
            </a:fld>
            <a:endParaRPr lang="en-US"/>
          </a:p>
        </p:txBody>
      </p:sp>
      <p:pic>
        <p:nvPicPr>
          <p:cNvPr id="8" name="Picture 7">
            <a:extLst>
              <a:ext uri="{FF2B5EF4-FFF2-40B4-BE49-F238E27FC236}">
                <a16:creationId xmlns:a16="http://schemas.microsoft.com/office/drawing/2014/main" id="{D5D4E164-16C8-03AF-22F2-AE3BB9380483}"/>
              </a:ext>
            </a:extLst>
          </p:cNvPr>
          <p:cNvPicPr>
            <a:picLocks noChangeAspect="1"/>
          </p:cNvPicPr>
          <p:nvPr/>
        </p:nvPicPr>
        <p:blipFill>
          <a:blip r:embed="rId3"/>
          <a:stretch>
            <a:fillRect/>
          </a:stretch>
        </p:blipFill>
        <p:spPr>
          <a:xfrm>
            <a:off x="3193340" y="2791012"/>
            <a:ext cx="2902660" cy="3352572"/>
          </a:xfrm>
          <a:prstGeom prst="rect">
            <a:avLst/>
          </a:prstGeom>
        </p:spPr>
      </p:pic>
      <p:pic>
        <p:nvPicPr>
          <p:cNvPr id="10" name="Picture 9">
            <a:extLst>
              <a:ext uri="{FF2B5EF4-FFF2-40B4-BE49-F238E27FC236}">
                <a16:creationId xmlns:a16="http://schemas.microsoft.com/office/drawing/2014/main" id="{C7A2745A-9365-2A87-4133-4788F4FB9A94}"/>
              </a:ext>
            </a:extLst>
          </p:cNvPr>
          <p:cNvPicPr>
            <a:picLocks noChangeAspect="1"/>
          </p:cNvPicPr>
          <p:nvPr/>
        </p:nvPicPr>
        <p:blipFill>
          <a:blip r:embed="rId4"/>
          <a:stretch>
            <a:fillRect/>
          </a:stretch>
        </p:blipFill>
        <p:spPr>
          <a:xfrm>
            <a:off x="5798843" y="279368"/>
            <a:ext cx="5403274" cy="2021794"/>
          </a:xfrm>
          <a:prstGeom prst="rect">
            <a:avLst/>
          </a:prstGeom>
        </p:spPr>
      </p:pic>
      <p:pic>
        <p:nvPicPr>
          <p:cNvPr id="11" name="Picture 10">
            <a:extLst>
              <a:ext uri="{FF2B5EF4-FFF2-40B4-BE49-F238E27FC236}">
                <a16:creationId xmlns:a16="http://schemas.microsoft.com/office/drawing/2014/main" id="{78627EAD-D361-33B0-FC74-3934F370508F}"/>
              </a:ext>
            </a:extLst>
          </p:cNvPr>
          <p:cNvPicPr>
            <a:picLocks noChangeAspect="1"/>
          </p:cNvPicPr>
          <p:nvPr/>
        </p:nvPicPr>
        <p:blipFill>
          <a:blip r:embed="rId5"/>
          <a:stretch>
            <a:fillRect/>
          </a:stretch>
        </p:blipFill>
        <p:spPr>
          <a:xfrm>
            <a:off x="6263955" y="2382639"/>
            <a:ext cx="4822137" cy="4195993"/>
          </a:xfrm>
          <a:prstGeom prst="rect">
            <a:avLst/>
          </a:prstGeom>
        </p:spPr>
      </p:pic>
    </p:spTree>
    <p:extLst>
      <p:ext uri="{BB962C8B-B14F-4D97-AF65-F5344CB8AC3E}">
        <p14:creationId xmlns:p14="http://schemas.microsoft.com/office/powerpoint/2010/main" val="2997525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AA2C7EE-D39E-1409-1B85-9C6FC8940411}"/>
              </a:ext>
            </a:extLst>
          </p:cNvPr>
          <p:cNvPicPr>
            <a:picLocks noGrp="1" noChangeAspect="1"/>
          </p:cNvPicPr>
          <p:nvPr>
            <p:ph idx="1"/>
          </p:nvPr>
        </p:nvPicPr>
        <p:blipFill>
          <a:blip r:embed="rId2"/>
          <a:stretch>
            <a:fillRect/>
          </a:stretch>
        </p:blipFill>
        <p:spPr>
          <a:xfrm>
            <a:off x="2511408" y="136525"/>
            <a:ext cx="6684996" cy="6040438"/>
          </a:xfrm>
        </p:spPr>
      </p:pic>
      <p:sp>
        <p:nvSpPr>
          <p:cNvPr id="4" name="Slide Number Placeholder 3">
            <a:extLst>
              <a:ext uri="{FF2B5EF4-FFF2-40B4-BE49-F238E27FC236}">
                <a16:creationId xmlns:a16="http://schemas.microsoft.com/office/drawing/2014/main" id="{36D9162C-16D0-8C32-C39D-484F511AEBB2}"/>
              </a:ext>
            </a:extLst>
          </p:cNvPr>
          <p:cNvSpPr>
            <a:spLocks noGrp="1"/>
          </p:cNvSpPr>
          <p:nvPr>
            <p:ph type="sldNum" sz="quarter" idx="12"/>
          </p:nvPr>
        </p:nvSpPr>
        <p:spPr/>
        <p:txBody>
          <a:bodyPr/>
          <a:lstStyle/>
          <a:p>
            <a:fld id="{45EF20E7-344A-4215-952B-C78526E47CCC}" type="slidenum">
              <a:rPr lang="en-US" smtClean="0"/>
              <a:t>19</a:t>
            </a:fld>
            <a:endParaRPr lang="en-US"/>
          </a:p>
        </p:txBody>
      </p:sp>
    </p:spTree>
    <p:extLst>
      <p:ext uri="{BB962C8B-B14F-4D97-AF65-F5344CB8AC3E}">
        <p14:creationId xmlns:p14="http://schemas.microsoft.com/office/powerpoint/2010/main" val="3006641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D705F2E-9A3F-E65F-A28B-906FFCA0BAD5}"/>
              </a:ext>
            </a:extLst>
          </p:cNvPr>
          <p:cNvPicPr>
            <a:picLocks noGrp="1" noChangeAspect="1"/>
          </p:cNvPicPr>
          <p:nvPr>
            <p:ph idx="1"/>
          </p:nvPr>
        </p:nvPicPr>
        <p:blipFill>
          <a:blip r:embed="rId2"/>
          <a:stretch>
            <a:fillRect/>
          </a:stretch>
        </p:blipFill>
        <p:spPr>
          <a:xfrm>
            <a:off x="2011967" y="136525"/>
            <a:ext cx="7970233" cy="6413515"/>
          </a:xfrm>
          <a:prstGeom prst="rect">
            <a:avLst/>
          </a:prstGeom>
        </p:spPr>
      </p:pic>
      <p:sp>
        <p:nvSpPr>
          <p:cNvPr id="4" name="Slide Number Placeholder 3">
            <a:extLst>
              <a:ext uri="{FF2B5EF4-FFF2-40B4-BE49-F238E27FC236}">
                <a16:creationId xmlns:a16="http://schemas.microsoft.com/office/drawing/2014/main" id="{12A04DE4-A8F0-FCBE-5CCB-64FE5E324EB5}"/>
              </a:ext>
            </a:extLst>
          </p:cNvPr>
          <p:cNvSpPr>
            <a:spLocks noGrp="1"/>
          </p:cNvSpPr>
          <p:nvPr>
            <p:ph type="sldNum" sz="quarter" idx="12"/>
          </p:nvPr>
        </p:nvSpPr>
        <p:spPr/>
        <p:txBody>
          <a:bodyPr/>
          <a:lstStyle/>
          <a:p>
            <a:fld id="{45EF20E7-344A-4215-952B-C78526E47CCC}" type="slidenum">
              <a:rPr lang="en-US" smtClean="0"/>
              <a:t>2</a:t>
            </a:fld>
            <a:endParaRPr lang="en-US"/>
          </a:p>
        </p:txBody>
      </p:sp>
    </p:spTree>
    <p:extLst>
      <p:ext uri="{BB962C8B-B14F-4D97-AF65-F5344CB8AC3E}">
        <p14:creationId xmlns:p14="http://schemas.microsoft.com/office/powerpoint/2010/main" val="4136610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BF13C-1DC7-E8E2-1DD9-464EAC25A108}"/>
              </a:ext>
            </a:extLst>
          </p:cNvPr>
          <p:cNvSpPr>
            <a:spLocks noGrp="1"/>
          </p:cNvSpPr>
          <p:nvPr>
            <p:ph type="title"/>
          </p:nvPr>
        </p:nvSpPr>
        <p:spPr/>
        <p:txBody>
          <a:bodyPr>
            <a:normAutofit fontScale="90000"/>
          </a:bodyPr>
          <a:lstStyle/>
          <a:p>
            <a:r>
              <a:rPr lang="en-US" dirty="0"/>
              <a:t>A New England Air Express passenger craft which crashed in the Bahamas, October, 1948. </a:t>
            </a:r>
          </a:p>
        </p:txBody>
      </p:sp>
      <p:sp>
        <p:nvSpPr>
          <p:cNvPr id="4" name="Slide Number Placeholder 3">
            <a:extLst>
              <a:ext uri="{FF2B5EF4-FFF2-40B4-BE49-F238E27FC236}">
                <a16:creationId xmlns:a16="http://schemas.microsoft.com/office/drawing/2014/main" id="{173C5DCE-DEE1-2C54-6892-BAF62DE7B75D}"/>
              </a:ext>
            </a:extLst>
          </p:cNvPr>
          <p:cNvSpPr>
            <a:spLocks noGrp="1"/>
          </p:cNvSpPr>
          <p:nvPr>
            <p:ph type="sldNum" sz="quarter" idx="12"/>
          </p:nvPr>
        </p:nvSpPr>
        <p:spPr/>
        <p:txBody>
          <a:bodyPr/>
          <a:lstStyle/>
          <a:p>
            <a:fld id="{45EF20E7-344A-4215-952B-C78526E47CCC}" type="slidenum">
              <a:rPr lang="en-US" smtClean="0"/>
              <a:t>20</a:t>
            </a:fld>
            <a:endParaRPr lang="en-US"/>
          </a:p>
        </p:txBody>
      </p:sp>
      <p:pic>
        <p:nvPicPr>
          <p:cNvPr id="5" name="Picture 4">
            <a:extLst>
              <a:ext uri="{FF2B5EF4-FFF2-40B4-BE49-F238E27FC236}">
                <a16:creationId xmlns:a16="http://schemas.microsoft.com/office/drawing/2014/main" id="{54F70265-C691-595D-B92C-83B3AB06E1C3}"/>
              </a:ext>
            </a:extLst>
          </p:cNvPr>
          <p:cNvPicPr>
            <a:picLocks noChangeAspect="1"/>
          </p:cNvPicPr>
          <p:nvPr/>
        </p:nvPicPr>
        <p:blipFill>
          <a:blip r:embed="rId2"/>
          <a:stretch>
            <a:fillRect/>
          </a:stretch>
        </p:blipFill>
        <p:spPr>
          <a:xfrm>
            <a:off x="3449783" y="1523043"/>
            <a:ext cx="6648816" cy="4788858"/>
          </a:xfrm>
          <a:prstGeom prst="rect">
            <a:avLst/>
          </a:prstGeom>
        </p:spPr>
      </p:pic>
    </p:spTree>
    <p:extLst>
      <p:ext uri="{BB962C8B-B14F-4D97-AF65-F5344CB8AC3E}">
        <p14:creationId xmlns:p14="http://schemas.microsoft.com/office/powerpoint/2010/main" val="2923809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CF177-2C31-5988-F59B-9121D24CE98B}"/>
              </a:ext>
            </a:extLst>
          </p:cNvPr>
          <p:cNvSpPr>
            <a:spLocks noGrp="1"/>
          </p:cNvSpPr>
          <p:nvPr>
            <p:ph type="title"/>
          </p:nvPr>
        </p:nvSpPr>
        <p:spPr>
          <a:xfrm>
            <a:off x="166255" y="136526"/>
            <a:ext cx="11533909" cy="902566"/>
          </a:xfrm>
        </p:spPr>
        <p:txBody>
          <a:bodyPr/>
          <a:lstStyle/>
          <a:p>
            <a:r>
              <a:rPr lang="en-US" dirty="0"/>
              <a:t>Marion MA Tragic Bomber Wreck, Tabor, Towers</a:t>
            </a:r>
          </a:p>
        </p:txBody>
      </p:sp>
      <p:pic>
        <p:nvPicPr>
          <p:cNvPr id="6" name="Content Placeholder 5">
            <a:extLst>
              <a:ext uri="{FF2B5EF4-FFF2-40B4-BE49-F238E27FC236}">
                <a16:creationId xmlns:a16="http://schemas.microsoft.com/office/drawing/2014/main" id="{52A09D3A-3717-BD00-6DCF-01D1322F725A}"/>
              </a:ext>
            </a:extLst>
          </p:cNvPr>
          <p:cNvPicPr>
            <a:picLocks noGrp="1" noChangeAspect="1"/>
          </p:cNvPicPr>
          <p:nvPr>
            <p:ph idx="1"/>
          </p:nvPr>
        </p:nvPicPr>
        <p:blipFill>
          <a:blip r:embed="rId2"/>
          <a:stretch>
            <a:fillRect/>
          </a:stretch>
        </p:blipFill>
        <p:spPr>
          <a:xfrm>
            <a:off x="1444337" y="878218"/>
            <a:ext cx="8977744" cy="5639006"/>
          </a:xfrm>
        </p:spPr>
      </p:pic>
      <p:sp>
        <p:nvSpPr>
          <p:cNvPr id="4" name="Slide Number Placeholder 3">
            <a:extLst>
              <a:ext uri="{FF2B5EF4-FFF2-40B4-BE49-F238E27FC236}">
                <a16:creationId xmlns:a16="http://schemas.microsoft.com/office/drawing/2014/main" id="{7ED9F18A-DE12-4EEF-907B-085E7F735659}"/>
              </a:ext>
            </a:extLst>
          </p:cNvPr>
          <p:cNvSpPr>
            <a:spLocks noGrp="1"/>
          </p:cNvSpPr>
          <p:nvPr>
            <p:ph type="sldNum" sz="quarter" idx="12"/>
          </p:nvPr>
        </p:nvSpPr>
        <p:spPr/>
        <p:txBody>
          <a:bodyPr/>
          <a:lstStyle/>
          <a:p>
            <a:fld id="{45EF20E7-344A-4215-952B-C78526E47CCC}" type="slidenum">
              <a:rPr lang="en-US" smtClean="0"/>
              <a:t>21</a:t>
            </a:fld>
            <a:endParaRPr lang="en-US"/>
          </a:p>
        </p:txBody>
      </p:sp>
    </p:spTree>
    <p:extLst>
      <p:ext uri="{BB962C8B-B14F-4D97-AF65-F5344CB8AC3E}">
        <p14:creationId xmlns:p14="http://schemas.microsoft.com/office/powerpoint/2010/main" val="2595338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3258260-5898-EAE1-C5E5-9D64795370A3}"/>
              </a:ext>
            </a:extLst>
          </p:cNvPr>
          <p:cNvPicPr>
            <a:picLocks noGrp="1" noChangeAspect="1"/>
          </p:cNvPicPr>
          <p:nvPr>
            <p:ph idx="1"/>
          </p:nvPr>
        </p:nvPicPr>
        <p:blipFill>
          <a:blip r:embed="rId2"/>
          <a:stretch>
            <a:fillRect/>
          </a:stretch>
        </p:blipFill>
        <p:spPr>
          <a:xfrm>
            <a:off x="127813" y="475082"/>
            <a:ext cx="11616874" cy="5613991"/>
          </a:xfrm>
        </p:spPr>
      </p:pic>
      <p:sp>
        <p:nvSpPr>
          <p:cNvPr id="4" name="Slide Number Placeholder 3">
            <a:extLst>
              <a:ext uri="{FF2B5EF4-FFF2-40B4-BE49-F238E27FC236}">
                <a16:creationId xmlns:a16="http://schemas.microsoft.com/office/drawing/2014/main" id="{F79B6CF2-2AA6-C68B-76AD-56568B833BCA}"/>
              </a:ext>
            </a:extLst>
          </p:cNvPr>
          <p:cNvSpPr>
            <a:spLocks noGrp="1"/>
          </p:cNvSpPr>
          <p:nvPr>
            <p:ph type="sldNum" sz="quarter" idx="12"/>
          </p:nvPr>
        </p:nvSpPr>
        <p:spPr/>
        <p:txBody>
          <a:bodyPr/>
          <a:lstStyle/>
          <a:p>
            <a:fld id="{45EF20E7-344A-4215-952B-C78526E47CCC}" type="slidenum">
              <a:rPr lang="en-US" smtClean="0"/>
              <a:t>22</a:t>
            </a:fld>
            <a:endParaRPr lang="en-US"/>
          </a:p>
        </p:txBody>
      </p:sp>
    </p:spTree>
    <p:extLst>
      <p:ext uri="{BB962C8B-B14F-4D97-AF65-F5344CB8AC3E}">
        <p14:creationId xmlns:p14="http://schemas.microsoft.com/office/powerpoint/2010/main" val="977686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AB9573A-1E03-53B7-4883-0A324A3A6040}"/>
              </a:ext>
            </a:extLst>
          </p:cNvPr>
          <p:cNvPicPr>
            <a:picLocks noGrp="1" noChangeAspect="1"/>
          </p:cNvPicPr>
          <p:nvPr>
            <p:ph idx="1"/>
          </p:nvPr>
        </p:nvPicPr>
        <p:blipFill>
          <a:blip r:embed="rId2"/>
          <a:stretch>
            <a:fillRect/>
          </a:stretch>
        </p:blipFill>
        <p:spPr>
          <a:xfrm>
            <a:off x="4322619" y="4623067"/>
            <a:ext cx="6456218" cy="2350726"/>
          </a:xfrm>
        </p:spPr>
      </p:pic>
      <p:sp>
        <p:nvSpPr>
          <p:cNvPr id="4" name="Slide Number Placeholder 3">
            <a:extLst>
              <a:ext uri="{FF2B5EF4-FFF2-40B4-BE49-F238E27FC236}">
                <a16:creationId xmlns:a16="http://schemas.microsoft.com/office/drawing/2014/main" id="{B878A050-E536-D695-F430-A4542AE452BB}"/>
              </a:ext>
            </a:extLst>
          </p:cNvPr>
          <p:cNvSpPr>
            <a:spLocks noGrp="1"/>
          </p:cNvSpPr>
          <p:nvPr>
            <p:ph type="sldNum" sz="quarter" idx="12"/>
          </p:nvPr>
        </p:nvSpPr>
        <p:spPr/>
        <p:txBody>
          <a:bodyPr/>
          <a:lstStyle/>
          <a:p>
            <a:fld id="{45EF20E7-344A-4215-952B-C78526E47CCC}" type="slidenum">
              <a:rPr lang="en-US" smtClean="0"/>
              <a:t>23</a:t>
            </a:fld>
            <a:endParaRPr lang="en-US"/>
          </a:p>
        </p:txBody>
      </p:sp>
      <p:sp>
        <p:nvSpPr>
          <p:cNvPr id="8" name="TextBox 7">
            <a:extLst>
              <a:ext uri="{FF2B5EF4-FFF2-40B4-BE49-F238E27FC236}">
                <a16:creationId xmlns:a16="http://schemas.microsoft.com/office/drawing/2014/main" id="{56DFE802-471A-FC79-3252-347B701322BC}"/>
              </a:ext>
            </a:extLst>
          </p:cNvPr>
          <p:cNvSpPr txBox="1"/>
          <p:nvPr/>
        </p:nvSpPr>
        <p:spPr>
          <a:xfrm>
            <a:off x="277092" y="136525"/>
            <a:ext cx="8872102" cy="4801314"/>
          </a:xfrm>
          <a:prstGeom prst="rect">
            <a:avLst/>
          </a:prstGeom>
          <a:noFill/>
        </p:spPr>
        <p:txBody>
          <a:bodyPr wrap="square">
            <a:spAutoFit/>
          </a:bodyPr>
          <a:lstStyle/>
          <a:p>
            <a:r>
              <a:rPr lang="en-US" dirty="0"/>
              <a:t>#	WHEN	WHERE	DETAILS</a:t>
            </a:r>
          </a:p>
          <a:p>
            <a:r>
              <a:rPr lang="en-US" dirty="0"/>
              <a:t>1	5/9/64	North </a:t>
            </a:r>
            <a:r>
              <a:rPr lang="en-US" dirty="0" err="1"/>
              <a:t>Parsonfield</a:t>
            </a:r>
            <a:r>
              <a:rPr lang="en-US" dirty="0"/>
              <a:t> Maine, York </a:t>
            </a:r>
            <a:r>
              <a:rPr lang="en-US" dirty="0" err="1"/>
              <a:t>Cty</a:t>
            </a:r>
            <a:r>
              <a:rPr lang="en-US" dirty="0"/>
              <a:t>	skull, bones, shallow grave, dirt road, prob. Not an aviator</a:t>
            </a:r>
          </a:p>
          <a:p>
            <a:r>
              <a:rPr lang="en-US" dirty="0"/>
              <a:t>2	5/22/75	Burlington, MA, by Merrimack River	skeletal in army fatigues, sweater, </a:t>
            </a:r>
            <a:r>
              <a:rPr lang="en-US" dirty="0" err="1"/>
              <a:t>garison</a:t>
            </a:r>
            <a:r>
              <a:rPr lang="en-US" dirty="0"/>
              <a:t> belt, Levi Jeans, not likely a flier, metal necklace w/ Thespian logo, sneakers</a:t>
            </a:r>
          </a:p>
          <a:p>
            <a:r>
              <a:rPr lang="en-US" dirty="0"/>
              <a:t>3	3/10/77	Atlantic Ocean, Point Judith RI 30 miles off	body w bullet in left hip</a:t>
            </a:r>
          </a:p>
          <a:p>
            <a:r>
              <a:rPr lang="en-US" dirty="0"/>
              <a:t>4	12/23/80	Narragansett, Whale Rock to Narragansett Pier, RI	same body parts found 8/18/77 same area</a:t>
            </a:r>
          </a:p>
          <a:p>
            <a:r>
              <a:rPr lang="en-US" dirty="0"/>
              <a:t>5	9/16/81	Scarborough ME, beach near </a:t>
            </a:r>
            <a:r>
              <a:rPr lang="en-US" dirty="0" err="1"/>
              <a:t>Rosebrier</a:t>
            </a:r>
            <a:r>
              <a:rPr lang="en-US" dirty="0"/>
              <a:t> Motel	partial skeletal of right radius (hand?) near hotel Cumberland </a:t>
            </a:r>
            <a:r>
              <a:rPr lang="en-US" dirty="0" err="1"/>
              <a:t>Cty</a:t>
            </a:r>
            <a:r>
              <a:rPr lang="en-US" dirty="0"/>
              <a:t> Maine, on beach at Scarborough ME</a:t>
            </a:r>
          </a:p>
          <a:p>
            <a:r>
              <a:rPr lang="en-US" dirty="0"/>
              <a:t>6	7/11/82	Brewster, MA, Cape Cod central	bones parts, believed male adult died 1978-1980</a:t>
            </a:r>
          </a:p>
          <a:p>
            <a:r>
              <a:rPr lang="en-US" dirty="0"/>
              <a:t>7	2/5/83	Pine Point Beach, Scarborough, Cumberland </a:t>
            </a:r>
            <a:r>
              <a:rPr lang="en-US" dirty="0" err="1"/>
              <a:t>Cty</a:t>
            </a:r>
            <a:r>
              <a:rPr lang="en-US" dirty="0"/>
              <a:t>,  Maine	skeletal lower jaw tangled in beach debris at Pine Point Beach, Scarborough ME</a:t>
            </a:r>
          </a:p>
          <a:p>
            <a:r>
              <a:rPr lang="en-US" dirty="0"/>
              <a:t>8	11/21/83	Potter's Cove, Jamestown RI	single specimen found </a:t>
            </a:r>
            <a:r>
              <a:rPr lang="en-US" dirty="0" err="1"/>
              <a:t>fishermens</a:t>
            </a:r>
            <a:r>
              <a:rPr lang="en-US" dirty="0"/>
              <a:t> net</a:t>
            </a:r>
          </a:p>
          <a:p>
            <a:r>
              <a:rPr lang="en-US" dirty="0"/>
              <a:t>9	8/30/84	Taunton, MA, SW of Boston	partial skeletal parts found construction area</a:t>
            </a:r>
          </a:p>
        </p:txBody>
      </p:sp>
    </p:spTree>
    <p:extLst>
      <p:ext uri="{BB962C8B-B14F-4D97-AF65-F5344CB8AC3E}">
        <p14:creationId xmlns:p14="http://schemas.microsoft.com/office/powerpoint/2010/main" val="375178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A7450-5C17-B19B-1280-E8C9DD4AC90F}"/>
              </a:ext>
            </a:extLst>
          </p:cNvPr>
          <p:cNvSpPr>
            <a:spLocks noGrp="1"/>
          </p:cNvSpPr>
          <p:nvPr>
            <p:ph type="title"/>
          </p:nvPr>
        </p:nvSpPr>
        <p:spPr>
          <a:xfrm>
            <a:off x="838200" y="365125"/>
            <a:ext cx="10259291" cy="614713"/>
          </a:xfrm>
        </p:spPr>
        <p:txBody>
          <a:bodyPr>
            <a:normAutofit fontScale="90000"/>
          </a:bodyPr>
          <a:lstStyle/>
          <a:p>
            <a:pPr algn="ctr"/>
            <a:r>
              <a:rPr lang="en-US" dirty="0"/>
              <a:t>Women Aviators in New England</a:t>
            </a:r>
          </a:p>
        </p:txBody>
      </p:sp>
      <p:pic>
        <p:nvPicPr>
          <p:cNvPr id="6" name="Content Placeholder 5">
            <a:extLst>
              <a:ext uri="{FF2B5EF4-FFF2-40B4-BE49-F238E27FC236}">
                <a16:creationId xmlns:a16="http://schemas.microsoft.com/office/drawing/2014/main" id="{6BEB2BBB-EBF6-F326-7D71-ED76D91A286F}"/>
              </a:ext>
            </a:extLst>
          </p:cNvPr>
          <p:cNvPicPr>
            <a:picLocks noGrp="1" noChangeAspect="1"/>
          </p:cNvPicPr>
          <p:nvPr>
            <p:ph idx="1"/>
          </p:nvPr>
        </p:nvPicPr>
        <p:blipFill>
          <a:blip r:embed="rId2"/>
          <a:stretch>
            <a:fillRect/>
          </a:stretch>
        </p:blipFill>
        <p:spPr>
          <a:xfrm>
            <a:off x="1766455" y="979838"/>
            <a:ext cx="9331036" cy="5745451"/>
          </a:xfrm>
        </p:spPr>
      </p:pic>
      <p:sp>
        <p:nvSpPr>
          <p:cNvPr id="4" name="Slide Number Placeholder 3">
            <a:extLst>
              <a:ext uri="{FF2B5EF4-FFF2-40B4-BE49-F238E27FC236}">
                <a16:creationId xmlns:a16="http://schemas.microsoft.com/office/drawing/2014/main" id="{695A3A68-6F69-CB59-A2B2-6E0605D20491}"/>
              </a:ext>
            </a:extLst>
          </p:cNvPr>
          <p:cNvSpPr>
            <a:spLocks noGrp="1"/>
          </p:cNvSpPr>
          <p:nvPr>
            <p:ph type="sldNum" sz="quarter" idx="12"/>
          </p:nvPr>
        </p:nvSpPr>
        <p:spPr/>
        <p:txBody>
          <a:bodyPr/>
          <a:lstStyle/>
          <a:p>
            <a:fld id="{45EF20E7-344A-4215-952B-C78526E47CCC}" type="slidenum">
              <a:rPr lang="en-US" smtClean="0"/>
              <a:t>24</a:t>
            </a:fld>
            <a:endParaRPr lang="en-US"/>
          </a:p>
        </p:txBody>
      </p:sp>
    </p:spTree>
    <p:extLst>
      <p:ext uri="{BB962C8B-B14F-4D97-AF65-F5344CB8AC3E}">
        <p14:creationId xmlns:p14="http://schemas.microsoft.com/office/powerpoint/2010/main" val="2169971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6730E38-076F-2013-3452-CF2481656F34}"/>
              </a:ext>
            </a:extLst>
          </p:cNvPr>
          <p:cNvPicPr>
            <a:picLocks noGrp="1" noChangeAspect="1"/>
          </p:cNvPicPr>
          <p:nvPr>
            <p:ph idx="1"/>
          </p:nvPr>
        </p:nvPicPr>
        <p:blipFill>
          <a:blip r:embed="rId2"/>
          <a:stretch>
            <a:fillRect/>
          </a:stretch>
        </p:blipFill>
        <p:spPr>
          <a:xfrm>
            <a:off x="1475509" y="5297437"/>
            <a:ext cx="9621982" cy="1368213"/>
          </a:xfrm>
        </p:spPr>
      </p:pic>
      <p:sp>
        <p:nvSpPr>
          <p:cNvPr id="4" name="Slide Number Placeholder 3">
            <a:extLst>
              <a:ext uri="{FF2B5EF4-FFF2-40B4-BE49-F238E27FC236}">
                <a16:creationId xmlns:a16="http://schemas.microsoft.com/office/drawing/2014/main" id="{1AC00691-953F-F16B-00CD-FD55B9DEE97D}"/>
              </a:ext>
            </a:extLst>
          </p:cNvPr>
          <p:cNvSpPr>
            <a:spLocks noGrp="1"/>
          </p:cNvSpPr>
          <p:nvPr>
            <p:ph type="sldNum" sz="quarter" idx="12"/>
          </p:nvPr>
        </p:nvSpPr>
        <p:spPr/>
        <p:txBody>
          <a:bodyPr/>
          <a:lstStyle/>
          <a:p>
            <a:fld id="{45EF20E7-344A-4215-952B-C78526E47CCC}" type="slidenum">
              <a:rPr lang="en-US" smtClean="0"/>
              <a:t>25</a:t>
            </a:fld>
            <a:endParaRPr lang="en-US"/>
          </a:p>
        </p:txBody>
      </p:sp>
      <p:pic>
        <p:nvPicPr>
          <p:cNvPr id="8" name="Picture 7">
            <a:extLst>
              <a:ext uri="{FF2B5EF4-FFF2-40B4-BE49-F238E27FC236}">
                <a16:creationId xmlns:a16="http://schemas.microsoft.com/office/drawing/2014/main" id="{02AB0004-6F90-D05E-E2BB-36AD9C61705B}"/>
              </a:ext>
            </a:extLst>
          </p:cNvPr>
          <p:cNvPicPr>
            <a:picLocks noChangeAspect="1"/>
          </p:cNvPicPr>
          <p:nvPr/>
        </p:nvPicPr>
        <p:blipFill>
          <a:blip r:embed="rId3"/>
          <a:stretch>
            <a:fillRect/>
          </a:stretch>
        </p:blipFill>
        <p:spPr>
          <a:xfrm>
            <a:off x="296267" y="343604"/>
            <a:ext cx="9325715" cy="5009614"/>
          </a:xfrm>
          <a:prstGeom prst="rect">
            <a:avLst/>
          </a:prstGeom>
        </p:spPr>
      </p:pic>
      <p:pic>
        <p:nvPicPr>
          <p:cNvPr id="9" name="Picture 8">
            <a:extLst>
              <a:ext uri="{FF2B5EF4-FFF2-40B4-BE49-F238E27FC236}">
                <a16:creationId xmlns:a16="http://schemas.microsoft.com/office/drawing/2014/main" id="{88438368-E8B0-C1F6-38E3-475F9A4B94ED}"/>
              </a:ext>
            </a:extLst>
          </p:cNvPr>
          <p:cNvPicPr>
            <a:picLocks noChangeAspect="1"/>
          </p:cNvPicPr>
          <p:nvPr/>
        </p:nvPicPr>
        <p:blipFill>
          <a:blip r:embed="rId4"/>
          <a:stretch>
            <a:fillRect/>
          </a:stretch>
        </p:blipFill>
        <p:spPr>
          <a:xfrm>
            <a:off x="6346681" y="837071"/>
            <a:ext cx="4527838" cy="3682830"/>
          </a:xfrm>
          <a:prstGeom prst="rect">
            <a:avLst/>
          </a:prstGeom>
        </p:spPr>
      </p:pic>
    </p:spTree>
    <p:extLst>
      <p:ext uri="{BB962C8B-B14F-4D97-AF65-F5344CB8AC3E}">
        <p14:creationId xmlns:p14="http://schemas.microsoft.com/office/powerpoint/2010/main" val="30453923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1BCC2-1638-3238-F1C7-3FE4C92154AF}"/>
              </a:ext>
            </a:extLst>
          </p:cNvPr>
          <p:cNvSpPr>
            <a:spLocks noGrp="1"/>
          </p:cNvSpPr>
          <p:nvPr>
            <p:ph type="title"/>
          </p:nvPr>
        </p:nvSpPr>
        <p:spPr>
          <a:xfrm>
            <a:off x="838200" y="345982"/>
            <a:ext cx="10515600" cy="1325563"/>
          </a:xfrm>
        </p:spPr>
        <p:txBody>
          <a:bodyPr/>
          <a:lstStyle/>
          <a:p>
            <a:pPr algn="ctr"/>
            <a:r>
              <a:rPr lang="en-US" dirty="0"/>
              <a:t>Bucolic barn in Cummington, the author found remnants from a crashed fighter plane. </a:t>
            </a:r>
          </a:p>
        </p:txBody>
      </p:sp>
      <p:pic>
        <p:nvPicPr>
          <p:cNvPr id="5" name="Content Placeholder 4">
            <a:extLst>
              <a:ext uri="{FF2B5EF4-FFF2-40B4-BE49-F238E27FC236}">
                <a16:creationId xmlns:a16="http://schemas.microsoft.com/office/drawing/2014/main" id="{F37503B9-8C33-45D4-8F32-FA97257B46C9}"/>
              </a:ext>
            </a:extLst>
          </p:cNvPr>
          <p:cNvPicPr>
            <a:picLocks noGrp="1" noChangeAspect="1"/>
          </p:cNvPicPr>
          <p:nvPr>
            <p:ph idx="1"/>
          </p:nvPr>
        </p:nvPicPr>
        <p:blipFill>
          <a:blip r:embed="rId2"/>
          <a:stretch>
            <a:fillRect/>
          </a:stretch>
        </p:blipFill>
        <p:spPr>
          <a:xfrm>
            <a:off x="528672" y="2133019"/>
            <a:ext cx="5035318" cy="3781000"/>
          </a:xfrm>
          <a:prstGeom prst="rect">
            <a:avLst/>
          </a:prstGeom>
        </p:spPr>
      </p:pic>
      <p:sp>
        <p:nvSpPr>
          <p:cNvPr id="4" name="Slide Number Placeholder 3">
            <a:extLst>
              <a:ext uri="{FF2B5EF4-FFF2-40B4-BE49-F238E27FC236}">
                <a16:creationId xmlns:a16="http://schemas.microsoft.com/office/drawing/2014/main" id="{36BB1CE7-8930-C283-4AA3-969FFB1A1B7D}"/>
              </a:ext>
            </a:extLst>
          </p:cNvPr>
          <p:cNvSpPr>
            <a:spLocks noGrp="1"/>
          </p:cNvSpPr>
          <p:nvPr>
            <p:ph type="sldNum" sz="quarter" idx="12"/>
          </p:nvPr>
        </p:nvSpPr>
        <p:spPr/>
        <p:txBody>
          <a:bodyPr/>
          <a:lstStyle/>
          <a:p>
            <a:fld id="{45EF20E7-344A-4215-952B-C78526E47CCC}" type="slidenum">
              <a:rPr lang="en-US" smtClean="0"/>
              <a:t>26</a:t>
            </a:fld>
            <a:endParaRPr lang="en-US"/>
          </a:p>
        </p:txBody>
      </p:sp>
      <p:pic>
        <p:nvPicPr>
          <p:cNvPr id="7" name="Picture 6">
            <a:extLst>
              <a:ext uri="{FF2B5EF4-FFF2-40B4-BE49-F238E27FC236}">
                <a16:creationId xmlns:a16="http://schemas.microsoft.com/office/drawing/2014/main" id="{2F67D4BA-636E-39FC-513B-7B1C112F2A65}"/>
              </a:ext>
            </a:extLst>
          </p:cNvPr>
          <p:cNvPicPr>
            <a:picLocks noChangeAspect="1"/>
          </p:cNvPicPr>
          <p:nvPr/>
        </p:nvPicPr>
        <p:blipFill>
          <a:blip r:embed="rId3"/>
          <a:stretch>
            <a:fillRect/>
          </a:stretch>
        </p:blipFill>
        <p:spPr>
          <a:xfrm>
            <a:off x="6331528" y="2133019"/>
            <a:ext cx="4901332" cy="3673823"/>
          </a:xfrm>
          <a:prstGeom prst="rect">
            <a:avLst/>
          </a:prstGeom>
        </p:spPr>
      </p:pic>
    </p:spTree>
    <p:extLst>
      <p:ext uri="{BB962C8B-B14F-4D97-AF65-F5344CB8AC3E}">
        <p14:creationId xmlns:p14="http://schemas.microsoft.com/office/powerpoint/2010/main" val="2633580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22966-9D50-BC24-A5FA-F603804747F0}"/>
              </a:ext>
            </a:extLst>
          </p:cNvPr>
          <p:cNvSpPr>
            <a:spLocks noGrp="1"/>
          </p:cNvSpPr>
          <p:nvPr>
            <p:ph type="title"/>
          </p:nvPr>
        </p:nvSpPr>
        <p:spPr>
          <a:xfrm>
            <a:off x="304800" y="365125"/>
            <a:ext cx="11049000" cy="493857"/>
          </a:xfrm>
        </p:spPr>
        <p:txBody>
          <a:bodyPr>
            <a:normAutofit fontScale="90000"/>
          </a:bodyPr>
          <a:lstStyle/>
          <a:p>
            <a:pPr algn="ctr"/>
            <a:r>
              <a:rPr lang="en-US" dirty="0"/>
              <a:t>Process, Template: News, Intel, Maps, Photos</a:t>
            </a:r>
          </a:p>
        </p:txBody>
      </p:sp>
      <p:pic>
        <p:nvPicPr>
          <p:cNvPr id="6" name="Content Placeholder 5">
            <a:extLst>
              <a:ext uri="{FF2B5EF4-FFF2-40B4-BE49-F238E27FC236}">
                <a16:creationId xmlns:a16="http://schemas.microsoft.com/office/drawing/2014/main" id="{DCFF2071-81D5-A6A8-010D-3D3ACA71E898}"/>
              </a:ext>
            </a:extLst>
          </p:cNvPr>
          <p:cNvPicPr>
            <a:picLocks noGrp="1" noChangeAspect="1"/>
          </p:cNvPicPr>
          <p:nvPr>
            <p:ph idx="1"/>
          </p:nvPr>
        </p:nvPicPr>
        <p:blipFill>
          <a:blip r:embed="rId2"/>
          <a:stretch>
            <a:fillRect/>
          </a:stretch>
        </p:blipFill>
        <p:spPr>
          <a:xfrm>
            <a:off x="556269" y="955674"/>
            <a:ext cx="10908389" cy="5400675"/>
          </a:xfrm>
        </p:spPr>
      </p:pic>
      <p:sp>
        <p:nvSpPr>
          <p:cNvPr id="4" name="Slide Number Placeholder 3">
            <a:extLst>
              <a:ext uri="{FF2B5EF4-FFF2-40B4-BE49-F238E27FC236}">
                <a16:creationId xmlns:a16="http://schemas.microsoft.com/office/drawing/2014/main" id="{A8FF7581-CE6C-28E6-2B55-4BE827F14101}"/>
              </a:ext>
            </a:extLst>
          </p:cNvPr>
          <p:cNvSpPr>
            <a:spLocks noGrp="1"/>
          </p:cNvSpPr>
          <p:nvPr>
            <p:ph type="sldNum" sz="quarter" idx="12"/>
          </p:nvPr>
        </p:nvSpPr>
        <p:spPr/>
        <p:txBody>
          <a:bodyPr/>
          <a:lstStyle/>
          <a:p>
            <a:fld id="{45EF20E7-344A-4215-952B-C78526E47CCC}" type="slidenum">
              <a:rPr lang="en-US" smtClean="0"/>
              <a:t>27</a:t>
            </a:fld>
            <a:endParaRPr lang="en-US"/>
          </a:p>
        </p:txBody>
      </p:sp>
    </p:spTree>
    <p:extLst>
      <p:ext uri="{BB962C8B-B14F-4D97-AF65-F5344CB8AC3E}">
        <p14:creationId xmlns:p14="http://schemas.microsoft.com/office/powerpoint/2010/main" val="564450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BD766-396C-48C0-F345-AA2E15CBD1FD}"/>
              </a:ext>
            </a:extLst>
          </p:cNvPr>
          <p:cNvSpPr>
            <a:spLocks noGrp="1"/>
          </p:cNvSpPr>
          <p:nvPr>
            <p:ph type="title"/>
          </p:nvPr>
        </p:nvSpPr>
        <p:spPr>
          <a:xfrm>
            <a:off x="270165" y="1"/>
            <a:ext cx="11284526" cy="1142999"/>
          </a:xfrm>
        </p:spPr>
        <p:txBody>
          <a:bodyPr>
            <a:normAutofit/>
          </a:bodyPr>
          <a:lstStyle/>
          <a:p>
            <a:pPr algn="ctr"/>
            <a:r>
              <a:rPr lang="en-US" sz="5400" i="1" dirty="0">
                <a:solidFill>
                  <a:srgbClr val="FF0000"/>
                </a:solidFill>
                <a:latin typeface="Algerian" panose="04020705040A02060702" pitchFamily="82" charset="0"/>
              </a:rPr>
              <a:t>T H A N K      Y O U ! !</a:t>
            </a:r>
          </a:p>
        </p:txBody>
      </p:sp>
      <p:sp>
        <p:nvSpPr>
          <p:cNvPr id="3" name="Content Placeholder 2">
            <a:extLst>
              <a:ext uri="{FF2B5EF4-FFF2-40B4-BE49-F238E27FC236}">
                <a16:creationId xmlns:a16="http://schemas.microsoft.com/office/drawing/2014/main" id="{D9BF077A-C414-A869-C98C-5F163D8B2DFE}"/>
              </a:ext>
            </a:extLst>
          </p:cNvPr>
          <p:cNvSpPr>
            <a:spLocks noGrp="1"/>
          </p:cNvSpPr>
          <p:nvPr>
            <p:ph idx="1"/>
          </p:nvPr>
        </p:nvSpPr>
        <p:spPr>
          <a:xfrm>
            <a:off x="270165" y="1371600"/>
            <a:ext cx="11741726" cy="5121275"/>
          </a:xfrm>
        </p:spPr>
        <p:txBody>
          <a:bodyPr>
            <a:noAutofit/>
          </a:bodyPr>
          <a:lstStyle/>
          <a:p>
            <a:pPr marL="0" indent="0">
              <a:buNone/>
            </a:pPr>
            <a:r>
              <a:rPr lang="en-US" sz="4400" dirty="0"/>
              <a:t>Thanks to </a:t>
            </a:r>
            <a:r>
              <a:rPr lang="en-US" sz="4400" b="1" dirty="0"/>
              <a:t>Jim </a:t>
            </a:r>
            <a:r>
              <a:rPr lang="en-US" sz="4400" b="1" dirty="0" err="1"/>
              <a:t>Ignasher</a:t>
            </a:r>
            <a:r>
              <a:rPr lang="en-US" sz="4400" b="1" dirty="0"/>
              <a:t> (Sea Cadet), Douglas E. Campbell ( USN-Ret.) </a:t>
            </a:r>
            <a:r>
              <a:rPr lang="en-US" sz="4400" dirty="0"/>
              <a:t>Joe Yukna, Caitlin, Geoff, and Diane Fitzgerald, G. de Ramel, Capt. Paul Aranha, Larry Webster, Wickes &amp; Claire Helmboldt, many volunteers without whom we find very little. </a:t>
            </a:r>
          </a:p>
          <a:p>
            <a:pPr marL="0" indent="0">
              <a:buNone/>
            </a:pPr>
            <a:r>
              <a:rPr lang="en-US" sz="4400" i="1" dirty="0">
                <a:solidFill>
                  <a:srgbClr val="0070C0"/>
                </a:solidFill>
              </a:rPr>
              <a:t>In memory of those whose aircraft are lost along with them, and not yet found. We will keep trying. </a:t>
            </a:r>
          </a:p>
          <a:p>
            <a:pPr marL="0" indent="0" algn="ctr">
              <a:buNone/>
            </a:pPr>
            <a:r>
              <a:rPr lang="en-US" sz="3600" dirty="0">
                <a:solidFill>
                  <a:srgbClr val="FF0000"/>
                </a:solidFill>
              </a:rPr>
              <a:t>Leads welcome at </a:t>
            </a:r>
            <a:r>
              <a:rPr lang="en-US" sz="4400" i="1" dirty="0">
                <a:hlinkClick r:id="rId2"/>
              </a:rPr>
              <a:t>eric@ericwiberg.com</a:t>
            </a:r>
            <a:endParaRPr lang="en-US" sz="4400" i="1" dirty="0"/>
          </a:p>
        </p:txBody>
      </p:sp>
      <p:sp>
        <p:nvSpPr>
          <p:cNvPr id="4" name="Slide Number Placeholder 3">
            <a:extLst>
              <a:ext uri="{FF2B5EF4-FFF2-40B4-BE49-F238E27FC236}">
                <a16:creationId xmlns:a16="http://schemas.microsoft.com/office/drawing/2014/main" id="{E4DD880B-282A-DB6A-0420-87F79A403667}"/>
              </a:ext>
            </a:extLst>
          </p:cNvPr>
          <p:cNvSpPr>
            <a:spLocks noGrp="1"/>
          </p:cNvSpPr>
          <p:nvPr>
            <p:ph type="sldNum" sz="quarter" idx="12"/>
          </p:nvPr>
        </p:nvSpPr>
        <p:spPr/>
        <p:txBody>
          <a:bodyPr/>
          <a:lstStyle/>
          <a:p>
            <a:fld id="{45EF20E7-344A-4215-952B-C78526E47CCC}" type="slidenum">
              <a:rPr lang="en-US" smtClean="0"/>
              <a:t>28</a:t>
            </a:fld>
            <a:endParaRPr lang="en-US"/>
          </a:p>
        </p:txBody>
      </p:sp>
    </p:spTree>
    <p:extLst>
      <p:ext uri="{BB962C8B-B14F-4D97-AF65-F5344CB8AC3E}">
        <p14:creationId xmlns:p14="http://schemas.microsoft.com/office/powerpoint/2010/main" val="1855703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450421"/>
          </a:xfrm>
        </p:spPr>
        <p:txBody>
          <a:bodyPr>
            <a:normAutofit fontScale="90000"/>
          </a:bodyPr>
          <a:lstStyle/>
          <a:p>
            <a:pPr algn="ctr"/>
            <a:r>
              <a:rPr lang="en-US" dirty="0"/>
              <a:t>Overview:</a:t>
            </a:r>
          </a:p>
        </p:txBody>
      </p:sp>
      <p:sp>
        <p:nvSpPr>
          <p:cNvPr id="3" name="Content Placeholder 2"/>
          <p:cNvSpPr>
            <a:spLocks noGrp="1"/>
          </p:cNvSpPr>
          <p:nvPr>
            <p:ph idx="1"/>
          </p:nvPr>
        </p:nvSpPr>
        <p:spPr>
          <a:xfrm>
            <a:off x="228600" y="815546"/>
            <a:ext cx="11492345" cy="5540804"/>
          </a:xfrm>
        </p:spPr>
        <p:txBody>
          <a:bodyPr>
            <a:normAutofit lnSpcReduction="10000"/>
          </a:bodyPr>
          <a:lstStyle/>
          <a:p>
            <a:r>
              <a:rPr lang="en-US" dirty="0"/>
              <a:t>Did you realize that in New England there are so many aircraft wrecks, both military and civilian, that on average there is one every 35 miles of land? That is because historians like Jim </a:t>
            </a:r>
            <a:r>
              <a:rPr lang="en-US" dirty="0" err="1"/>
              <a:t>Ignasher</a:t>
            </a:r>
            <a:r>
              <a:rPr lang="en-US" dirty="0"/>
              <a:t> of New England Aviation History.com and Larry Webster in Rhode Island have identified close to 2,000 air accidents, from losing a wheel to total destruction or missing in the oceans. </a:t>
            </a:r>
          </a:p>
          <a:p>
            <a:r>
              <a:rPr lang="en-US" dirty="0"/>
              <a:t>In Rhode Island there are at least 500 military accidents, starting in World War II, and some 150 civilian wrecks from 1906 to recent times. Minimum. </a:t>
            </a:r>
          </a:p>
          <a:p>
            <a:r>
              <a:rPr lang="en-US" dirty="0"/>
              <a:t>In Massachusetts there are at least 375 military and 301 civilian airplane mishaps, with over 150 occurring on Cape Cod or surrounding seas and islands. Last year Eric spent many months finding a dozen and documenting nearly 200 other WWII aircraft in Bahamas. Now he shares his focus on women pilots, Cold War warriors, and lone fighter pilots who ditched in the cold Atlantic, or into ponds and marshes and road near us.</a:t>
            </a:r>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3</a:t>
            </a:fld>
            <a:endParaRPr lang="en-US"/>
          </a:p>
        </p:txBody>
      </p:sp>
    </p:spTree>
    <p:extLst>
      <p:ext uri="{BB962C8B-B14F-4D97-AF65-F5344CB8AC3E}">
        <p14:creationId xmlns:p14="http://schemas.microsoft.com/office/powerpoint/2010/main" val="2807306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88D91-4844-1A01-5D71-EE5925E2AC32}"/>
              </a:ext>
            </a:extLst>
          </p:cNvPr>
          <p:cNvSpPr>
            <a:spLocks noGrp="1"/>
          </p:cNvSpPr>
          <p:nvPr>
            <p:ph type="title"/>
          </p:nvPr>
        </p:nvSpPr>
        <p:spPr>
          <a:xfrm>
            <a:off x="727364" y="0"/>
            <a:ext cx="10626436" cy="997528"/>
          </a:xfrm>
        </p:spPr>
        <p:txBody>
          <a:bodyPr/>
          <a:lstStyle/>
          <a:p>
            <a:pPr algn="ctr"/>
            <a:r>
              <a:rPr lang="en-US" dirty="0"/>
              <a:t>Why (and why not) find historic aircraft?</a:t>
            </a:r>
          </a:p>
        </p:txBody>
      </p:sp>
      <p:sp>
        <p:nvSpPr>
          <p:cNvPr id="3" name="Content Placeholder 2">
            <a:extLst>
              <a:ext uri="{FF2B5EF4-FFF2-40B4-BE49-F238E27FC236}">
                <a16:creationId xmlns:a16="http://schemas.microsoft.com/office/drawing/2014/main" id="{250452D0-8881-07E1-11EB-77830F9BEAC3}"/>
              </a:ext>
            </a:extLst>
          </p:cNvPr>
          <p:cNvSpPr>
            <a:spLocks noGrp="1"/>
          </p:cNvSpPr>
          <p:nvPr>
            <p:ph idx="1"/>
          </p:nvPr>
        </p:nvSpPr>
        <p:spPr>
          <a:xfrm>
            <a:off x="166255" y="997528"/>
            <a:ext cx="11845636" cy="5507181"/>
          </a:xfrm>
        </p:spPr>
        <p:txBody>
          <a:bodyPr>
            <a:noAutofit/>
          </a:bodyPr>
          <a:lstStyle/>
          <a:p>
            <a:pPr marL="0" indent="0">
              <a:buNone/>
            </a:pPr>
            <a:r>
              <a:rPr lang="en-US" sz="3200" dirty="0"/>
              <a:t>A conundrum: a bit crazy to do this, and a bit crazy not to….</a:t>
            </a:r>
          </a:p>
          <a:p>
            <a:pPr marL="0" indent="0">
              <a:buNone/>
            </a:pPr>
            <a:r>
              <a:rPr lang="en-US" sz="3200" dirty="0"/>
              <a:t>The aircraft are an amalgam of tragedy, honor, mystery, ‘just metal,’ engineering, sleuthing. Finding them provides personal satisfaction, an opportunity to meet folks with local knowledge and hear their stories on instantly-common interests, and a wonderful way to get outside and engage with nature, urban and all other environments, places, wildlife.</a:t>
            </a:r>
          </a:p>
          <a:p>
            <a:pPr marL="0" indent="0">
              <a:buNone/>
            </a:pPr>
            <a:r>
              <a:rPr lang="en-US" sz="3200" dirty="0"/>
              <a:t>On the negative side are bear traps, all bodies of water and mud, trespassing dangers (shotguns, fences, gates, barbed wire), cold, dark, storms, wrong information, loss of batteries, signal, threat of being chased off land or water, many days searching alone with never finding anything, vulnerability, boredom and did I mention </a:t>
            </a:r>
            <a:r>
              <a:rPr lang="en-US" sz="3200" i="1" dirty="0"/>
              <a:t>bear traps</a:t>
            </a:r>
            <a:r>
              <a:rPr lang="en-US" sz="3200" dirty="0"/>
              <a:t>?</a:t>
            </a:r>
          </a:p>
        </p:txBody>
      </p:sp>
      <p:sp>
        <p:nvSpPr>
          <p:cNvPr id="4" name="Slide Number Placeholder 3">
            <a:extLst>
              <a:ext uri="{FF2B5EF4-FFF2-40B4-BE49-F238E27FC236}">
                <a16:creationId xmlns:a16="http://schemas.microsoft.com/office/drawing/2014/main" id="{BFF06DB4-6BA6-C57F-9A34-73B1225A37B3}"/>
              </a:ext>
            </a:extLst>
          </p:cNvPr>
          <p:cNvSpPr>
            <a:spLocks noGrp="1"/>
          </p:cNvSpPr>
          <p:nvPr>
            <p:ph type="sldNum" sz="quarter" idx="12"/>
          </p:nvPr>
        </p:nvSpPr>
        <p:spPr/>
        <p:txBody>
          <a:bodyPr/>
          <a:lstStyle/>
          <a:p>
            <a:fld id="{45EF20E7-344A-4215-952B-C78526E47CCC}" type="slidenum">
              <a:rPr lang="en-US" smtClean="0"/>
              <a:t>4</a:t>
            </a:fld>
            <a:endParaRPr lang="en-US"/>
          </a:p>
        </p:txBody>
      </p:sp>
    </p:spTree>
    <p:extLst>
      <p:ext uri="{BB962C8B-B14F-4D97-AF65-F5344CB8AC3E}">
        <p14:creationId xmlns:p14="http://schemas.microsoft.com/office/powerpoint/2010/main" val="2522670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3182-C3CE-EC66-A3AB-B19D424DE8C5}"/>
              </a:ext>
            </a:extLst>
          </p:cNvPr>
          <p:cNvSpPr>
            <a:spLocks noGrp="1"/>
          </p:cNvSpPr>
          <p:nvPr>
            <p:ph type="title"/>
          </p:nvPr>
        </p:nvSpPr>
        <p:spPr>
          <a:xfrm>
            <a:off x="374073" y="-124691"/>
            <a:ext cx="11305309" cy="969819"/>
          </a:xfrm>
        </p:spPr>
        <p:txBody>
          <a:bodyPr>
            <a:normAutofit fontScale="90000"/>
          </a:bodyPr>
          <a:lstStyle/>
          <a:p>
            <a:pPr algn="ctr"/>
            <a:r>
              <a:rPr lang="en-US" dirty="0"/>
              <a:t>Thanks to Jim </a:t>
            </a:r>
            <a:r>
              <a:rPr lang="en-US" dirty="0" err="1"/>
              <a:t>Ignasher</a:t>
            </a:r>
            <a:r>
              <a:rPr lang="en-US" dirty="0"/>
              <a:t>, New England Aviation History</a:t>
            </a:r>
          </a:p>
        </p:txBody>
      </p:sp>
      <p:pic>
        <p:nvPicPr>
          <p:cNvPr id="6" name="Content Placeholder 5">
            <a:extLst>
              <a:ext uri="{FF2B5EF4-FFF2-40B4-BE49-F238E27FC236}">
                <a16:creationId xmlns:a16="http://schemas.microsoft.com/office/drawing/2014/main" id="{99EC6EF9-3A53-B3E6-B993-15ED3CF5F4C4}"/>
              </a:ext>
            </a:extLst>
          </p:cNvPr>
          <p:cNvPicPr>
            <a:picLocks noGrp="1" noChangeAspect="1"/>
          </p:cNvPicPr>
          <p:nvPr>
            <p:ph idx="1"/>
          </p:nvPr>
        </p:nvPicPr>
        <p:blipFill>
          <a:blip r:embed="rId2"/>
          <a:stretch>
            <a:fillRect/>
          </a:stretch>
        </p:blipFill>
        <p:spPr>
          <a:xfrm>
            <a:off x="512618" y="636427"/>
            <a:ext cx="10988143" cy="3666128"/>
          </a:xfrm>
        </p:spPr>
      </p:pic>
      <p:sp>
        <p:nvSpPr>
          <p:cNvPr id="4" name="Slide Number Placeholder 3">
            <a:extLst>
              <a:ext uri="{FF2B5EF4-FFF2-40B4-BE49-F238E27FC236}">
                <a16:creationId xmlns:a16="http://schemas.microsoft.com/office/drawing/2014/main" id="{0F75676E-2BCC-BCF9-C874-2A97723BB6D6}"/>
              </a:ext>
            </a:extLst>
          </p:cNvPr>
          <p:cNvSpPr>
            <a:spLocks noGrp="1"/>
          </p:cNvSpPr>
          <p:nvPr>
            <p:ph type="sldNum" sz="quarter" idx="12"/>
          </p:nvPr>
        </p:nvSpPr>
        <p:spPr/>
        <p:txBody>
          <a:bodyPr/>
          <a:lstStyle/>
          <a:p>
            <a:fld id="{45EF20E7-344A-4215-952B-C78526E47CCC}" type="slidenum">
              <a:rPr lang="en-US" smtClean="0"/>
              <a:t>5</a:t>
            </a:fld>
            <a:endParaRPr lang="en-US"/>
          </a:p>
        </p:txBody>
      </p:sp>
      <p:pic>
        <p:nvPicPr>
          <p:cNvPr id="8" name="Picture 7">
            <a:extLst>
              <a:ext uri="{FF2B5EF4-FFF2-40B4-BE49-F238E27FC236}">
                <a16:creationId xmlns:a16="http://schemas.microsoft.com/office/drawing/2014/main" id="{E2D634A8-02BA-1128-3042-6EBA74D2BBC0}"/>
              </a:ext>
            </a:extLst>
          </p:cNvPr>
          <p:cNvPicPr>
            <a:picLocks noChangeAspect="1"/>
          </p:cNvPicPr>
          <p:nvPr/>
        </p:nvPicPr>
        <p:blipFill>
          <a:blip r:embed="rId3"/>
          <a:stretch>
            <a:fillRect/>
          </a:stretch>
        </p:blipFill>
        <p:spPr>
          <a:xfrm>
            <a:off x="603416" y="4003244"/>
            <a:ext cx="10806545" cy="2854756"/>
          </a:xfrm>
          <a:prstGeom prst="rect">
            <a:avLst/>
          </a:prstGeom>
        </p:spPr>
      </p:pic>
    </p:spTree>
    <p:extLst>
      <p:ext uri="{BB962C8B-B14F-4D97-AF65-F5344CB8AC3E}">
        <p14:creationId xmlns:p14="http://schemas.microsoft.com/office/powerpoint/2010/main" val="2664907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147-2E89-6FF2-0913-6E341495014D}"/>
              </a:ext>
            </a:extLst>
          </p:cNvPr>
          <p:cNvSpPr>
            <a:spLocks noGrp="1"/>
          </p:cNvSpPr>
          <p:nvPr>
            <p:ph type="title"/>
          </p:nvPr>
        </p:nvSpPr>
        <p:spPr>
          <a:xfrm>
            <a:off x="838200" y="365125"/>
            <a:ext cx="10515600" cy="590839"/>
          </a:xfrm>
        </p:spPr>
        <p:txBody>
          <a:bodyPr>
            <a:normAutofit fontScale="90000"/>
          </a:bodyPr>
          <a:lstStyle/>
          <a:p>
            <a:pPr algn="ctr"/>
            <a:r>
              <a:rPr lang="en-US" dirty="0"/>
              <a:t>Who Were The Missing?</a:t>
            </a:r>
          </a:p>
        </p:txBody>
      </p:sp>
      <p:pic>
        <p:nvPicPr>
          <p:cNvPr id="6" name="Content Placeholder 5">
            <a:extLst>
              <a:ext uri="{FF2B5EF4-FFF2-40B4-BE49-F238E27FC236}">
                <a16:creationId xmlns:a16="http://schemas.microsoft.com/office/drawing/2014/main" id="{C9F7E467-AA2D-2D98-565B-CD8B7D959129}"/>
              </a:ext>
            </a:extLst>
          </p:cNvPr>
          <p:cNvPicPr>
            <a:picLocks noGrp="1" noChangeAspect="1"/>
          </p:cNvPicPr>
          <p:nvPr>
            <p:ph idx="1"/>
          </p:nvPr>
        </p:nvPicPr>
        <p:blipFill>
          <a:blip r:embed="rId2"/>
          <a:stretch>
            <a:fillRect/>
          </a:stretch>
        </p:blipFill>
        <p:spPr>
          <a:xfrm>
            <a:off x="301755" y="1226127"/>
            <a:ext cx="11473684" cy="5495348"/>
          </a:xfrm>
        </p:spPr>
      </p:pic>
      <p:sp>
        <p:nvSpPr>
          <p:cNvPr id="4" name="Slide Number Placeholder 3">
            <a:extLst>
              <a:ext uri="{FF2B5EF4-FFF2-40B4-BE49-F238E27FC236}">
                <a16:creationId xmlns:a16="http://schemas.microsoft.com/office/drawing/2014/main" id="{784A8F2E-D1E8-02CA-220D-CE7437EF14DC}"/>
              </a:ext>
            </a:extLst>
          </p:cNvPr>
          <p:cNvSpPr>
            <a:spLocks noGrp="1"/>
          </p:cNvSpPr>
          <p:nvPr>
            <p:ph type="sldNum" sz="quarter" idx="12"/>
          </p:nvPr>
        </p:nvSpPr>
        <p:spPr/>
        <p:txBody>
          <a:bodyPr/>
          <a:lstStyle/>
          <a:p>
            <a:fld id="{45EF20E7-344A-4215-952B-C78526E47CCC}" type="slidenum">
              <a:rPr lang="en-US" smtClean="0"/>
              <a:t>6</a:t>
            </a:fld>
            <a:endParaRPr lang="en-US"/>
          </a:p>
        </p:txBody>
      </p:sp>
    </p:spTree>
    <p:extLst>
      <p:ext uri="{BB962C8B-B14F-4D97-AF65-F5344CB8AC3E}">
        <p14:creationId xmlns:p14="http://schemas.microsoft.com/office/powerpoint/2010/main" val="2297815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DEC6-087A-C1D5-4A96-0D920CBAFF9D}"/>
              </a:ext>
            </a:extLst>
          </p:cNvPr>
          <p:cNvSpPr>
            <a:spLocks noGrp="1"/>
          </p:cNvSpPr>
          <p:nvPr>
            <p:ph type="title"/>
          </p:nvPr>
        </p:nvSpPr>
        <p:spPr>
          <a:xfrm>
            <a:off x="768928" y="136526"/>
            <a:ext cx="10584872" cy="486930"/>
          </a:xfrm>
        </p:spPr>
        <p:txBody>
          <a:bodyPr>
            <a:normAutofit fontScale="90000"/>
          </a:bodyPr>
          <a:lstStyle/>
          <a:p>
            <a:pPr algn="ctr"/>
            <a:r>
              <a:rPr lang="en-US" dirty="0"/>
              <a:t>Where and How to Look for Them? Notes:</a:t>
            </a:r>
          </a:p>
        </p:txBody>
      </p:sp>
      <p:pic>
        <p:nvPicPr>
          <p:cNvPr id="5" name="Content Placeholder 4">
            <a:extLst>
              <a:ext uri="{FF2B5EF4-FFF2-40B4-BE49-F238E27FC236}">
                <a16:creationId xmlns:a16="http://schemas.microsoft.com/office/drawing/2014/main" id="{AC9B3599-22D3-95DD-359C-A342FF4B4363}"/>
              </a:ext>
            </a:extLst>
          </p:cNvPr>
          <p:cNvPicPr>
            <a:picLocks noGrp="1" noChangeAspect="1"/>
          </p:cNvPicPr>
          <p:nvPr>
            <p:ph idx="1"/>
          </p:nvPr>
        </p:nvPicPr>
        <p:blipFill>
          <a:blip r:embed="rId2"/>
          <a:stretch>
            <a:fillRect/>
          </a:stretch>
        </p:blipFill>
        <p:spPr>
          <a:xfrm>
            <a:off x="443486" y="1018310"/>
            <a:ext cx="2673735" cy="2569901"/>
          </a:xfrm>
          <a:prstGeom prst="rect">
            <a:avLst/>
          </a:prstGeom>
        </p:spPr>
      </p:pic>
      <p:sp>
        <p:nvSpPr>
          <p:cNvPr id="4" name="Slide Number Placeholder 3">
            <a:extLst>
              <a:ext uri="{FF2B5EF4-FFF2-40B4-BE49-F238E27FC236}">
                <a16:creationId xmlns:a16="http://schemas.microsoft.com/office/drawing/2014/main" id="{8C345F41-1DD4-96EC-1BA7-147B98858C98}"/>
              </a:ext>
            </a:extLst>
          </p:cNvPr>
          <p:cNvSpPr>
            <a:spLocks noGrp="1"/>
          </p:cNvSpPr>
          <p:nvPr>
            <p:ph type="sldNum" sz="quarter" idx="12"/>
          </p:nvPr>
        </p:nvSpPr>
        <p:spPr/>
        <p:txBody>
          <a:bodyPr/>
          <a:lstStyle/>
          <a:p>
            <a:fld id="{45EF20E7-344A-4215-952B-C78526E47CCC}" type="slidenum">
              <a:rPr lang="en-US" smtClean="0"/>
              <a:t>7</a:t>
            </a:fld>
            <a:endParaRPr lang="en-US"/>
          </a:p>
        </p:txBody>
      </p:sp>
      <p:pic>
        <p:nvPicPr>
          <p:cNvPr id="6" name="Picture 5">
            <a:extLst>
              <a:ext uri="{FF2B5EF4-FFF2-40B4-BE49-F238E27FC236}">
                <a16:creationId xmlns:a16="http://schemas.microsoft.com/office/drawing/2014/main" id="{6E49CF1A-A32B-169A-0D9A-A91EDB9B098E}"/>
              </a:ext>
            </a:extLst>
          </p:cNvPr>
          <p:cNvPicPr>
            <a:picLocks noChangeAspect="1"/>
          </p:cNvPicPr>
          <p:nvPr/>
        </p:nvPicPr>
        <p:blipFill>
          <a:blip r:embed="rId3"/>
          <a:stretch>
            <a:fillRect/>
          </a:stretch>
        </p:blipFill>
        <p:spPr>
          <a:xfrm>
            <a:off x="7377382" y="1018310"/>
            <a:ext cx="3998680" cy="2410690"/>
          </a:xfrm>
          <a:prstGeom prst="rect">
            <a:avLst/>
          </a:prstGeom>
        </p:spPr>
      </p:pic>
      <p:pic>
        <p:nvPicPr>
          <p:cNvPr id="7" name="Picture 6">
            <a:extLst>
              <a:ext uri="{FF2B5EF4-FFF2-40B4-BE49-F238E27FC236}">
                <a16:creationId xmlns:a16="http://schemas.microsoft.com/office/drawing/2014/main" id="{6B9C18FB-AD25-A9CD-493A-65183E9563E5}"/>
              </a:ext>
            </a:extLst>
          </p:cNvPr>
          <p:cNvPicPr>
            <a:picLocks noChangeAspect="1"/>
          </p:cNvPicPr>
          <p:nvPr/>
        </p:nvPicPr>
        <p:blipFill>
          <a:blip r:embed="rId4"/>
          <a:stretch>
            <a:fillRect/>
          </a:stretch>
        </p:blipFill>
        <p:spPr>
          <a:xfrm>
            <a:off x="3629913" y="655743"/>
            <a:ext cx="3151649" cy="2705471"/>
          </a:xfrm>
          <a:prstGeom prst="rect">
            <a:avLst/>
          </a:prstGeom>
        </p:spPr>
      </p:pic>
      <p:pic>
        <p:nvPicPr>
          <p:cNvPr id="8" name="Picture 7">
            <a:extLst>
              <a:ext uri="{FF2B5EF4-FFF2-40B4-BE49-F238E27FC236}">
                <a16:creationId xmlns:a16="http://schemas.microsoft.com/office/drawing/2014/main" id="{3D40BD94-C475-7B10-A762-A2B7D9D4005E}"/>
              </a:ext>
            </a:extLst>
          </p:cNvPr>
          <p:cNvPicPr>
            <a:picLocks noChangeAspect="1"/>
          </p:cNvPicPr>
          <p:nvPr/>
        </p:nvPicPr>
        <p:blipFill>
          <a:blip r:embed="rId5"/>
          <a:stretch>
            <a:fillRect/>
          </a:stretch>
        </p:blipFill>
        <p:spPr>
          <a:xfrm>
            <a:off x="4041955" y="3496787"/>
            <a:ext cx="2327563" cy="3103418"/>
          </a:xfrm>
          <a:prstGeom prst="rect">
            <a:avLst/>
          </a:prstGeom>
        </p:spPr>
      </p:pic>
      <p:pic>
        <p:nvPicPr>
          <p:cNvPr id="9" name="Picture 8">
            <a:extLst>
              <a:ext uri="{FF2B5EF4-FFF2-40B4-BE49-F238E27FC236}">
                <a16:creationId xmlns:a16="http://schemas.microsoft.com/office/drawing/2014/main" id="{42DA33B3-7285-E436-CA1E-DDFD142240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17535" y="4033944"/>
            <a:ext cx="2705471" cy="2029103"/>
          </a:xfrm>
          <a:prstGeom prst="rect">
            <a:avLst/>
          </a:prstGeom>
        </p:spPr>
      </p:pic>
    </p:spTree>
    <p:extLst>
      <p:ext uri="{BB962C8B-B14F-4D97-AF65-F5344CB8AC3E}">
        <p14:creationId xmlns:p14="http://schemas.microsoft.com/office/powerpoint/2010/main" val="2363383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A9D51-FE2F-AF37-ACD8-5693A85728EC}"/>
              </a:ext>
            </a:extLst>
          </p:cNvPr>
          <p:cNvSpPr>
            <a:spLocks noGrp="1"/>
          </p:cNvSpPr>
          <p:nvPr>
            <p:ph type="title"/>
          </p:nvPr>
        </p:nvSpPr>
        <p:spPr>
          <a:xfrm>
            <a:off x="838200" y="365126"/>
            <a:ext cx="10515600" cy="576984"/>
          </a:xfrm>
        </p:spPr>
        <p:txBody>
          <a:bodyPr>
            <a:normAutofit fontScale="90000"/>
          </a:bodyPr>
          <a:lstStyle/>
          <a:p>
            <a:r>
              <a:rPr lang="en-US" dirty="0"/>
              <a:t>Young Asplund’s Aircraft into a Nearby Pond	</a:t>
            </a:r>
          </a:p>
        </p:txBody>
      </p:sp>
      <p:sp>
        <p:nvSpPr>
          <p:cNvPr id="4" name="Slide Number Placeholder 3">
            <a:extLst>
              <a:ext uri="{FF2B5EF4-FFF2-40B4-BE49-F238E27FC236}">
                <a16:creationId xmlns:a16="http://schemas.microsoft.com/office/drawing/2014/main" id="{F924C979-3E48-01C1-257D-4F5A5815EA61}"/>
              </a:ext>
            </a:extLst>
          </p:cNvPr>
          <p:cNvSpPr>
            <a:spLocks noGrp="1"/>
          </p:cNvSpPr>
          <p:nvPr>
            <p:ph type="sldNum" sz="quarter" idx="12"/>
          </p:nvPr>
        </p:nvSpPr>
        <p:spPr/>
        <p:txBody>
          <a:bodyPr/>
          <a:lstStyle/>
          <a:p>
            <a:fld id="{45EF20E7-344A-4215-952B-C78526E47CCC}" type="slidenum">
              <a:rPr lang="en-US" smtClean="0"/>
              <a:t>8</a:t>
            </a:fld>
            <a:endParaRPr lang="en-US"/>
          </a:p>
        </p:txBody>
      </p:sp>
      <p:sp>
        <p:nvSpPr>
          <p:cNvPr id="8" name="TextBox 7">
            <a:extLst>
              <a:ext uri="{FF2B5EF4-FFF2-40B4-BE49-F238E27FC236}">
                <a16:creationId xmlns:a16="http://schemas.microsoft.com/office/drawing/2014/main" id="{CB6BFF73-CD95-F62A-CF3C-28452FE81498}"/>
              </a:ext>
            </a:extLst>
          </p:cNvPr>
          <p:cNvSpPr txBox="1"/>
          <p:nvPr/>
        </p:nvSpPr>
        <p:spPr>
          <a:xfrm>
            <a:off x="512618" y="1316182"/>
            <a:ext cx="10958946" cy="5355312"/>
          </a:xfrm>
          <a:prstGeom prst="rect">
            <a:avLst/>
          </a:prstGeom>
          <a:noFill/>
        </p:spPr>
        <p:txBody>
          <a:bodyPr wrap="square" rtlCol="0">
            <a:spAutoFit/>
          </a:bodyPr>
          <a:lstStyle/>
          <a:p>
            <a:r>
              <a:rPr lang="en-US" dirty="0"/>
              <a:t>The reason I write with this esoteric historical information is that </a:t>
            </a:r>
            <a:r>
              <a:rPr lang="en-US" dirty="0" err="1"/>
              <a:t>Davisville</a:t>
            </a:r>
            <a:r>
              <a:rPr lang="en-US" dirty="0"/>
              <a:t> Middle School abuts Sawmill Pond and on 22 April 1944 a Navy fighter plane piloted by Oswald Eugene Asplundh landed in the same Sawmill Pond following a training accident and fatal collision. The plane is said to have “crashed and burned to the waterline in Sawmill Pond.” This per my esteemed colleague historian of NewEnglandAviationHistory.com Jim Nash of RI. By way of background, I am an educator, historian, graduate or Roger Williams and URI, now based in Boston.</a:t>
            </a:r>
          </a:p>
          <a:p>
            <a:r>
              <a:rPr lang="en-US" dirty="0"/>
              <a:t> </a:t>
            </a:r>
          </a:p>
          <a:p>
            <a:r>
              <a:rPr lang="en-US" dirty="0"/>
              <a:t>The reason I write is to ask whether you or any colleagues or students know of any sightings of a plane or plane parts in Sawmill Pond over the years and whether there is any institutional history or memory of same at </a:t>
            </a:r>
            <a:r>
              <a:rPr lang="en-US" dirty="0" err="1"/>
              <a:t>Davisville</a:t>
            </a:r>
            <a:r>
              <a:rPr lang="en-US" dirty="0"/>
              <a:t> Middle School? I was in Providence College archives last week and received the below amplifying information. </a:t>
            </a:r>
          </a:p>
          <a:p>
            <a:r>
              <a:rPr lang="en-US" dirty="0"/>
              <a:t> </a:t>
            </a:r>
          </a:p>
          <a:p>
            <a:r>
              <a:rPr lang="en-US" dirty="0"/>
              <a:t>The founder of MAR / Marine Aviation Research my niche is finding historic planes on a very small budget – no SCUBA, no boat, no plane, no metal detector. Using just a mask and boots I found a jet in Johns Pond Mashpee MA as you can see at https://www.capenews.net/mashpee/news/chunk-of-1940s-fighter-jet-may-have-been-found-in-johns-pond/article_a27d576d-c36b-578c-a970-b0378edc5cf6.html.</a:t>
            </a:r>
          </a:p>
          <a:p>
            <a:r>
              <a:rPr lang="en-US" dirty="0"/>
              <a:t> </a:t>
            </a:r>
          </a:p>
          <a:p>
            <a:r>
              <a:rPr lang="en-US" dirty="0"/>
              <a:t>It would seem this plane meets the criteria and thankfully the remains of Ens. Asplundh have been removed and buried long ago. Often just metal frames and parts remain. Do you know of any floating rafts or the depths of the pond or whether anyone uses it or how someone like me (public) might access it? I’ve been going after a plane in the ocean off Jamestown RI and this is not far from there, </a:t>
            </a:r>
          </a:p>
        </p:txBody>
      </p:sp>
    </p:spTree>
    <p:extLst>
      <p:ext uri="{BB962C8B-B14F-4D97-AF65-F5344CB8AC3E}">
        <p14:creationId xmlns:p14="http://schemas.microsoft.com/office/powerpoint/2010/main" val="221397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E7C28A9-9621-B5C7-8A23-26413AABF6DC}"/>
              </a:ext>
            </a:extLst>
          </p:cNvPr>
          <p:cNvPicPr>
            <a:picLocks noGrp="1" noChangeAspect="1"/>
          </p:cNvPicPr>
          <p:nvPr>
            <p:ph idx="1"/>
          </p:nvPr>
        </p:nvPicPr>
        <p:blipFill>
          <a:blip r:embed="rId2"/>
          <a:stretch>
            <a:fillRect/>
          </a:stretch>
        </p:blipFill>
        <p:spPr>
          <a:xfrm>
            <a:off x="2757053" y="-13278"/>
            <a:ext cx="8492838" cy="6369628"/>
          </a:xfrm>
          <a:prstGeom prst="rect">
            <a:avLst/>
          </a:prstGeom>
        </p:spPr>
      </p:pic>
      <p:sp>
        <p:nvSpPr>
          <p:cNvPr id="4" name="Slide Number Placeholder 3">
            <a:extLst>
              <a:ext uri="{FF2B5EF4-FFF2-40B4-BE49-F238E27FC236}">
                <a16:creationId xmlns:a16="http://schemas.microsoft.com/office/drawing/2014/main" id="{7E9E029A-E187-E7CA-B355-DB889D2B5EFF}"/>
              </a:ext>
            </a:extLst>
          </p:cNvPr>
          <p:cNvSpPr>
            <a:spLocks noGrp="1"/>
          </p:cNvSpPr>
          <p:nvPr>
            <p:ph type="sldNum" sz="quarter" idx="12"/>
          </p:nvPr>
        </p:nvSpPr>
        <p:spPr/>
        <p:txBody>
          <a:bodyPr/>
          <a:lstStyle/>
          <a:p>
            <a:fld id="{45EF20E7-344A-4215-952B-C78526E47CCC}" type="slidenum">
              <a:rPr lang="en-US" smtClean="0"/>
              <a:t>9</a:t>
            </a:fld>
            <a:endParaRPr lang="en-US"/>
          </a:p>
        </p:txBody>
      </p:sp>
      <p:sp>
        <p:nvSpPr>
          <p:cNvPr id="6" name="TextBox 5">
            <a:extLst>
              <a:ext uri="{FF2B5EF4-FFF2-40B4-BE49-F238E27FC236}">
                <a16:creationId xmlns:a16="http://schemas.microsoft.com/office/drawing/2014/main" id="{0F2D6218-BAE2-AF57-FAB0-4CA7F5D35E54}"/>
              </a:ext>
            </a:extLst>
          </p:cNvPr>
          <p:cNvSpPr txBox="1"/>
          <p:nvPr/>
        </p:nvSpPr>
        <p:spPr>
          <a:xfrm>
            <a:off x="304800" y="734291"/>
            <a:ext cx="1898071" cy="5324535"/>
          </a:xfrm>
          <a:prstGeom prst="rect">
            <a:avLst/>
          </a:prstGeom>
          <a:noFill/>
        </p:spPr>
        <p:txBody>
          <a:bodyPr wrap="square" rtlCol="0">
            <a:spAutoFit/>
          </a:bodyPr>
          <a:lstStyle/>
          <a:p>
            <a:r>
              <a:rPr lang="en-US" sz="2000" dirty="0"/>
              <a:t>Where planes are “really” often found – in archives first. It requires leg work in libraries as well as in the field/s and streams, and determination – I looked for 45 planes in New England and aside from little traces didn’t find my first parts for a  year. </a:t>
            </a:r>
          </a:p>
        </p:txBody>
      </p:sp>
    </p:spTree>
    <p:extLst>
      <p:ext uri="{BB962C8B-B14F-4D97-AF65-F5344CB8AC3E}">
        <p14:creationId xmlns:p14="http://schemas.microsoft.com/office/powerpoint/2010/main" val="24500683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1456</TotalTime>
  <Words>1399</Words>
  <Application>Microsoft Office PowerPoint</Application>
  <PresentationFormat>Widescreen</PresentationFormat>
  <Paragraphs>81</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raleway</vt:lpstr>
      <vt:lpstr>Algerian</vt:lpstr>
      <vt:lpstr>Arial</vt:lpstr>
      <vt:lpstr>Calibri</vt:lpstr>
      <vt:lpstr>Calibri Light</vt:lpstr>
      <vt:lpstr>Cambria</vt:lpstr>
      <vt:lpstr>Perpetua Titling MT</vt:lpstr>
      <vt:lpstr>Office Theme</vt:lpstr>
      <vt:lpstr>       WARPLANES LOST AND FOUND IN wwii RI AREA</vt:lpstr>
      <vt:lpstr>PowerPoint Presentation</vt:lpstr>
      <vt:lpstr>Overview:</vt:lpstr>
      <vt:lpstr>Why (and why not) find historic aircraft?</vt:lpstr>
      <vt:lpstr>Thanks to Jim Ignasher, New England Aviation History</vt:lpstr>
      <vt:lpstr>Who Were The Missing?</vt:lpstr>
      <vt:lpstr>Where and How to Look for Them? Notes:</vt:lpstr>
      <vt:lpstr>Young Asplund’s Aircraft into a Nearby Pond </vt:lpstr>
      <vt:lpstr>PowerPoint Presentation</vt:lpstr>
      <vt:lpstr>PowerPoint Presentation</vt:lpstr>
      <vt:lpstr>British Royal Navy Aviators’ Graves in Newport Farewell St. near U-boat Germans</vt:lpstr>
      <vt:lpstr>PowerPoint Presentation</vt:lpstr>
      <vt:lpstr>Young Cassidy ordered to fly to land in storm, heard over Providence, never found – can anyone help? For decades he has been searched for…..</vt:lpstr>
      <vt:lpstr>The Case of Cassidy over North Providence</vt:lpstr>
      <vt:lpstr>USS Ranger an Aircraft Carrier was at Quonset</vt:lpstr>
      <vt:lpstr>PowerPoint Presentation</vt:lpstr>
      <vt:lpstr>Johns Pond Mashpee Otis AFB, Fall 2023</vt:lpstr>
      <vt:lpstr>PowerPoint Presentation</vt:lpstr>
      <vt:lpstr>PowerPoint Presentation</vt:lpstr>
      <vt:lpstr>A New England Air Express passenger craft which crashed in the Bahamas, October, 1948. </vt:lpstr>
      <vt:lpstr>Marion MA Tragic Bomber Wreck, Tabor, Towers</vt:lpstr>
      <vt:lpstr>PowerPoint Presentation</vt:lpstr>
      <vt:lpstr>PowerPoint Presentation</vt:lpstr>
      <vt:lpstr>Women Aviators in New England</vt:lpstr>
      <vt:lpstr>PowerPoint Presentation</vt:lpstr>
      <vt:lpstr>Bucolic barn in Cummington, the author found remnants from a crashed fighter plane. </vt:lpstr>
      <vt:lpstr>Process, Template: News, Intel, Maps, Photos</vt:lpstr>
      <vt:lpstr>T H A N K      Y O U !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U-BOATS IN NEW ENGLAND</dc:title>
  <dc:creator>Eric Wiberg</dc:creator>
  <cp:lastModifiedBy>Eric Wiberg</cp:lastModifiedBy>
  <cp:revision>133</cp:revision>
  <dcterms:created xsi:type="dcterms:W3CDTF">2015-11-07T14:28:18Z</dcterms:created>
  <dcterms:modified xsi:type="dcterms:W3CDTF">2025-01-25T21:06:06Z</dcterms:modified>
</cp:coreProperties>
</file>