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72" r:id="rId3"/>
    <p:sldId id="258" r:id="rId4"/>
    <p:sldId id="257" r:id="rId5"/>
    <p:sldId id="283" r:id="rId6"/>
    <p:sldId id="259" r:id="rId7"/>
    <p:sldId id="260" r:id="rId8"/>
    <p:sldId id="261" r:id="rId9"/>
    <p:sldId id="273" r:id="rId10"/>
    <p:sldId id="274" r:id="rId11"/>
    <p:sldId id="275" r:id="rId12"/>
    <p:sldId id="276" r:id="rId13"/>
    <p:sldId id="277" r:id="rId14"/>
    <p:sldId id="278" r:id="rId15"/>
    <p:sldId id="271" r:id="rId16"/>
    <p:sldId id="263" r:id="rId17"/>
    <p:sldId id="265" r:id="rId18"/>
    <p:sldId id="264" r:id="rId19"/>
    <p:sldId id="284" r:id="rId20"/>
    <p:sldId id="262" r:id="rId21"/>
    <p:sldId id="279" r:id="rId22"/>
    <p:sldId id="282" r:id="rId23"/>
    <p:sldId id="281" r:id="rId24"/>
    <p:sldId id="266" r:id="rId25"/>
    <p:sldId id="267" r:id="rId26"/>
    <p:sldId id="268" r:id="rId27"/>
    <p:sldId id="287" r:id="rId28"/>
    <p:sldId id="269" r:id="rId29"/>
    <p:sldId id="270" r:id="rId30"/>
    <p:sldId id="286" r:id="rId31"/>
    <p:sldId id="280"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4/3/2020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CF1C03-BFFF-43D0-9DD8-46EA48669370}" type="slidenum">
              <a:rPr lang="en-US" smtClean="0"/>
              <a:t>10</a:t>
            </a:fld>
            <a:endParaRPr lang="en-US"/>
          </a:p>
        </p:txBody>
      </p:sp>
    </p:spTree>
    <p:extLst>
      <p:ext uri="{BB962C8B-B14F-4D97-AF65-F5344CB8AC3E}">
        <p14:creationId xmlns:p14="http://schemas.microsoft.com/office/powerpoint/2010/main" val="802078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4/3/2020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4/3/2020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4/3/2020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4/3/2020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2.xml"/><Relationship Id="rId1" Type="http://schemas.openxmlformats.org/officeDocument/2006/relationships/video" Target="https://www.youtube.com/embed/l87KnbXgDK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ericwiberg.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3449" y="575376"/>
            <a:ext cx="8575589" cy="2353176"/>
          </a:xfrm>
        </p:spPr>
        <p:txBody>
          <a:bodyPr>
            <a:normAutofit fontScale="90000"/>
          </a:bodyPr>
          <a:lstStyle/>
          <a:p>
            <a:r>
              <a:rPr lang="en-US" dirty="0"/>
              <a:t>U-BOATS IN NEW ENGLAND</a:t>
            </a:r>
            <a:br>
              <a:rPr lang="en-US" dirty="0"/>
            </a:br>
            <a:br>
              <a:rPr lang="en-US" dirty="0"/>
            </a:br>
            <a:endParaRPr lang="en-US" dirty="0"/>
          </a:p>
        </p:txBody>
      </p:sp>
      <p:sp>
        <p:nvSpPr>
          <p:cNvPr id="3" name="Subtitle 2"/>
          <p:cNvSpPr>
            <a:spLocks noGrp="1"/>
          </p:cNvSpPr>
          <p:nvPr>
            <p:ph type="subTitle" idx="1"/>
          </p:nvPr>
        </p:nvSpPr>
        <p:spPr>
          <a:xfrm>
            <a:off x="1523999" y="5085318"/>
            <a:ext cx="9284044" cy="1290767"/>
          </a:xfrm>
        </p:spPr>
        <p:txBody>
          <a:bodyPr>
            <a:normAutofit fontScale="77500" lnSpcReduction="20000"/>
          </a:bodyPr>
          <a:lstStyle/>
          <a:p>
            <a:r>
              <a:rPr lang="en-US" dirty="0"/>
              <a:t>by Capt. Eric T. Wiberg</a:t>
            </a:r>
          </a:p>
          <a:p>
            <a:r>
              <a:rPr lang="en-US" dirty="0"/>
              <a:t>Steamship Historical Society of America</a:t>
            </a:r>
          </a:p>
          <a:p>
            <a:r>
              <a:rPr lang="en-US" dirty="0"/>
              <a:t>2500 Post Road, Warwick, Rhode Island</a:t>
            </a:r>
          </a:p>
          <a:p>
            <a:r>
              <a:rPr lang="en-US" dirty="0"/>
              <a:t>Saturday 13</a:t>
            </a:r>
            <a:r>
              <a:rPr lang="en-US" baseline="30000" dirty="0"/>
              <a:t>th</a:t>
            </a:r>
            <a:r>
              <a:rPr lang="en-US" dirty="0"/>
              <a:t> of February,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2291" y="1581936"/>
            <a:ext cx="5107459" cy="3219178"/>
          </a:xfrm>
          <a:prstGeom prst="rect">
            <a:avLst/>
          </a:prstGeom>
        </p:spPr>
      </p:pic>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481395" cy="1278324"/>
          </a:xfrm>
        </p:spPr>
        <p:txBody>
          <a:bodyPr>
            <a:normAutofit/>
          </a:bodyPr>
          <a:lstStyle/>
          <a:p>
            <a:r>
              <a:rPr lang="en-US" sz="2800" dirty="0" err="1"/>
              <a:t>Peisander</a:t>
            </a:r>
            <a:r>
              <a:rPr lang="en-US" sz="2800" dirty="0"/>
              <a:t>, whose men survived and were rescued by the USCGC General Greene off Nantucket</a:t>
            </a:r>
          </a:p>
        </p:txBody>
      </p:sp>
      <p:pic>
        <p:nvPicPr>
          <p:cNvPr id="4" name="Content Placeholder 3"/>
          <p:cNvPicPr>
            <a:picLocks noGrp="1" noChangeAspect="1"/>
          </p:cNvPicPr>
          <p:nvPr>
            <p:ph idx="1"/>
          </p:nvPr>
        </p:nvPicPr>
        <p:blipFill>
          <a:blip r:embed="rId3"/>
          <a:stretch>
            <a:fillRect/>
          </a:stretch>
        </p:blipFill>
        <p:spPr>
          <a:xfrm>
            <a:off x="859082" y="1919962"/>
            <a:ext cx="5236918" cy="2877561"/>
          </a:xfrm>
          <a:prstGeom prst="rect">
            <a:avLst/>
          </a:prstGeom>
        </p:spPr>
      </p:pic>
      <p:pic>
        <p:nvPicPr>
          <p:cNvPr id="5" name="Picture 4"/>
          <p:cNvPicPr>
            <a:picLocks noChangeAspect="1"/>
          </p:cNvPicPr>
          <p:nvPr/>
        </p:nvPicPr>
        <p:blipFill>
          <a:blip r:embed="rId4"/>
          <a:stretch>
            <a:fillRect/>
          </a:stretch>
        </p:blipFill>
        <p:spPr>
          <a:xfrm>
            <a:off x="6319595" y="3562412"/>
            <a:ext cx="5236918" cy="2847079"/>
          </a:xfrm>
          <a:prstGeom prst="rect">
            <a:avLst/>
          </a:prstGeom>
        </p:spPr>
      </p:pic>
      <p:sp>
        <p:nvSpPr>
          <p:cNvPr id="6" name="TextBox 5"/>
          <p:cNvSpPr txBox="1"/>
          <p:nvPr/>
        </p:nvSpPr>
        <p:spPr>
          <a:xfrm>
            <a:off x="6738553" y="1643450"/>
            <a:ext cx="4883864" cy="2031325"/>
          </a:xfrm>
          <a:prstGeom prst="rect">
            <a:avLst/>
          </a:prstGeom>
          <a:noFill/>
        </p:spPr>
        <p:txBody>
          <a:bodyPr wrap="square" rtlCol="0">
            <a:spAutoFit/>
          </a:bodyPr>
          <a:lstStyle/>
          <a:p>
            <a:pPr>
              <a:lnSpc>
                <a:spcPct val="90000"/>
              </a:lnSpc>
              <a:spcBef>
                <a:spcPct val="0"/>
              </a:spcBef>
            </a:pPr>
            <a:r>
              <a:rPr lang="en-US" sz="2800" dirty="0">
                <a:latin typeface="+mj-lt"/>
                <a:ea typeface="+mj-ea"/>
                <a:cs typeface="+mj-cs"/>
              </a:rPr>
              <a:t>SS Plow City, whose captain fled the </a:t>
            </a:r>
            <a:r>
              <a:rPr lang="en-US" sz="2800" dirty="0" err="1">
                <a:latin typeface="+mj-lt"/>
                <a:ea typeface="+mj-ea"/>
                <a:cs typeface="+mj-cs"/>
              </a:rPr>
              <a:t>Peisander</a:t>
            </a:r>
            <a:r>
              <a:rPr lang="en-US" sz="2800" dirty="0">
                <a:latin typeface="+mj-lt"/>
                <a:ea typeface="+mj-ea"/>
                <a:cs typeface="+mj-cs"/>
              </a:rPr>
              <a:t> lifeboat, thinking it was a U-boat ploy, only to be itself sunk by a U-boat hours later</a:t>
            </a:r>
          </a:p>
        </p:txBody>
      </p:sp>
      <p:sp>
        <p:nvSpPr>
          <p:cNvPr id="3" name="Slide Number Placeholder 2"/>
          <p:cNvSpPr>
            <a:spLocks noGrp="1"/>
          </p:cNvSpPr>
          <p:nvPr>
            <p:ph type="sldNum" sz="quarter" idx="12"/>
          </p:nvPr>
        </p:nvSpPr>
        <p:spPr/>
        <p:txBody>
          <a:bodyPr/>
          <a:lstStyle/>
          <a:p>
            <a:fld id="{45EF20E7-344A-4215-952B-C78526E47CCC}" type="slidenum">
              <a:rPr lang="en-US" smtClean="0"/>
              <a:t>10</a:t>
            </a:fld>
            <a:endParaRPr lang="en-US"/>
          </a:p>
        </p:txBody>
      </p:sp>
    </p:spTree>
    <p:extLst>
      <p:ext uri="{BB962C8B-B14F-4D97-AF65-F5344CB8AC3E}">
        <p14:creationId xmlns:p14="http://schemas.microsoft.com/office/powerpoint/2010/main" val="2700099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1059"/>
          </a:xfrm>
        </p:spPr>
        <p:txBody>
          <a:bodyPr>
            <a:normAutofit fontScale="90000"/>
          </a:bodyPr>
          <a:lstStyle/>
          <a:p>
            <a:pPr algn="ctr"/>
            <a:r>
              <a:rPr lang="en-US" dirty="0"/>
              <a:t>M/T Norland’s extraordinary survival voyages</a:t>
            </a:r>
          </a:p>
        </p:txBody>
      </p:sp>
      <p:pic>
        <p:nvPicPr>
          <p:cNvPr id="4" name="Content Placeholder 3"/>
          <p:cNvPicPr>
            <a:picLocks noGrp="1" noChangeAspect="1"/>
          </p:cNvPicPr>
          <p:nvPr>
            <p:ph idx="1"/>
          </p:nvPr>
        </p:nvPicPr>
        <p:blipFill>
          <a:blip r:embed="rId2"/>
          <a:stretch>
            <a:fillRect/>
          </a:stretch>
        </p:blipFill>
        <p:spPr>
          <a:xfrm>
            <a:off x="838200" y="1168955"/>
            <a:ext cx="4870622" cy="3204114"/>
          </a:xfrm>
          <a:prstGeom prst="rect">
            <a:avLst/>
          </a:prstGeom>
        </p:spPr>
      </p:pic>
      <p:sp>
        <p:nvSpPr>
          <p:cNvPr id="5" name="TextBox 4"/>
          <p:cNvSpPr txBox="1"/>
          <p:nvPr/>
        </p:nvSpPr>
        <p:spPr>
          <a:xfrm>
            <a:off x="838200" y="4782065"/>
            <a:ext cx="5158946" cy="954107"/>
          </a:xfrm>
          <a:prstGeom prst="rect">
            <a:avLst/>
          </a:prstGeom>
          <a:noFill/>
        </p:spPr>
        <p:txBody>
          <a:bodyPr wrap="square" rtlCol="0">
            <a:spAutoFit/>
          </a:bodyPr>
          <a:lstStyle/>
          <a:p>
            <a:r>
              <a:rPr lang="en-US" sz="2800" dirty="0">
                <a:latin typeface="+mj-lt"/>
                <a:ea typeface="+mj-ea"/>
                <a:cs typeface="+mj-cs"/>
              </a:rPr>
              <a:t>M/T Norland under fire by U-108 in a rare action photo</a:t>
            </a:r>
          </a:p>
        </p:txBody>
      </p:sp>
      <p:pic>
        <p:nvPicPr>
          <p:cNvPr id="6" name="Picture 5"/>
          <p:cNvPicPr>
            <a:picLocks noChangeAspect="1"/>
          </p:cNvPicPr>
          <p:nvPr/>
        </p:nvPicPr>
        <p:blipFill>
          <a:blip r:embed="rId3"/>
          <a:stretch>
            <a:fillRect/>
          </a:stretch>
        </p:blipFill>
        <p:spPr>
          <a:xfrm>
            <a:off x="6096000" y="2917418"/>
            <a:ext cx="5718544" cy="2731245"/>
          </a:xfrm>
          <a:prstGeom prst="rect">
            <a:avLst/>
          </a:prstGeom>
        </p:spPr>
      </p:pic>
      <p:sp>
        <p:nvSpPr>
          <p:cNvPr id="7" name="TextBox 6"/>
          <p:cNvSpPr txBox="1"/>
          <p:nvPr/>
        </p:nvSpPr>
        <p:spPr>
          <a:xfrm>
            <a:off x="6219568" y="1524001"/>
            <a:ext cx="5754493" cy="1384995"/>
          </a:xfrm>
          <a:prstGeom prst="rect">
            <a:avLst/>
          </a:prstGeom>
          <a:noFill/>
        </p:spPr>
        <p:txBody>
          <a:bodyPr wrap="square" rtlCol="0">
            <a:spAutoFit/>
          </a:bodyPr>
          <a:lstStyle/>
          <a:p>
            <a:r>
              <a:rPr lang="en-US" sz="2800" dirty="0">
                <a:latin typeface="+mj-lt"/>
                <a:ea typeface="+mj-ea"/>
                <a:cs typeface="+mj-cs"/>
              </a:rPr>
              <a:t>The Polyphemus which rescued Norland survivors only to be itself sunk the following day</a:t>
            </a:r>
          </a:p>
        </p:txBody>
      </p:sp>
      <p:sp>
        <p:nvSpPr>
          <p:cNvPr id="3" name="Slide Number Placeholder 2"/>
          <p:cNvSpPr>
            <a:spLocks noGrp="1"/>
          </p:cNvSpPr>
          <p:nvPr>
            <p:ph type="sldNum" sz="quarter" idx="12"/>
          </p:nvPr>
        </p:nvSpPr>
        <p:spPr/>
        <p:txBody>
          <a:bodyPr/>
          <a:lstStyle/>
          <a:p>
            <a:fld id="{45EF20E7-344A-4215-952B-C78526E47CCC}" type="slidenum">
              <a:rPr lang="en-US" smtClean="0"/>
              <a:t>11</a:t>
            </a:fld>
            <a:endParaRPr lang="en-US"/>
          </a:p>
        </p:txBody>
      </p:sp>
    </p:spTree>
    <p:extLst>
      <p:ext uri="{BB962C8B-B14F-4D97-AF65-F5344CB8AC3E}">
        <p14:creationId xmlns:p14="http://schemas.microsoft.com/office/powerpoint/2010/main" val="791816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81735" cy="697556"/>
          </a:xfrm>
        </p:spPr>
        <p:txBody>
          <a:bodyPr/>
          <a:lstStyle/>
          <a:p>
            <a:pPr algn="ctr"/>
            <a:r>
              <a:rPr lang="en-US" dirty="0"/>
              <a:t>Norland summary of survivor’s voyages:</a:t>
            </a:r>
          </a:p>
        </p:txBody>
      </p:sp>
      <p:sp>
        <p:nvSpPr>
          <p:cNvPr id="3" name="Content Placeholder 2"/>
          <p:cNvSpPr>
            <a:spLocks noGrp="1"/>
          </p:cNvSpPr>
          <p:nvPr>
            <p:ph idx="1"/>
          </p:nvPr>
        </p:nvSpPr>
        <p:spPr>
          <a:xfrm>
            <a:off x="838200" y="1062682"/>
            <a:ext cx="10515600" cy="5114281"/>
          </a:xfrm>
        </p:spPr>
        <p:txBody>
          <a:bodyPr>
            <a:normAutofit lnSpcReduction="10000"/>
          </a:bodyPr>
          <a:lstStyle/>
          <a:p>
            <a:r>
              <a:rPr lang="en-US" dirty="0"/>
              <a:t>The surviving men from both the Polyphemus (51 men) and the Norland (14) then boarded five lifeboats, which together were sighted by three (3) submarines (U-566/</a:t>
            </a:r>
            <a:r>
              <a:rPr lang="en-US" dirty="0" err="1"/>
              <a:t>Borchert</a:t>
            </a:r>
            <a:r>
              <a:rPr lang="en-US" dirty="0"/>
              <a:t>, U-593/</a:t>
            </a:r>
            <a:r>
              <a:rPr lang="en-US" dirty="0" err="1"/>
              <a:t>Kelbling</a:t>
            </a:r>
            <a:r>
              <a:rPr lang="en-US" dirty="0"/>
              <a:t>, and an unidentified boat) and rescued by six (6) vessels. The six vessels which rescued the Norland survivors after they were rescued by the Polyphemus were: </a:t>
            </a:r>
          </a:p>
          <a:p>
            <a:pPr lvl="0"/>
            <a:r>
              <a:rPr lang="en-US" dirty="0"/>
              <a:t>D/S Maria Amelia (to New York), </a:t>
            </a:r>
          </a:p>
          <a:p>
            <a:pPr lvl="0"/>
            <a:r>
              <a:rPr lang="en-US" dirty="0" err="1"/>
              <a:t>Torvanger</a:t>
            </a:r>
            <a:r>
              <a:rPr lang="en-US" dirty="0"/>
              <a:t> (to the F/V Alpha and Estelle), </a:t>
            </a:r>
          </a:p>
          <a:p>
            <a:pPr lvl="0"/>
            <a:r>
              <a:rPr lang="en-US" dirty="0"/>
              <a:t>the F/V Alpha and Estelle (to New Bedford Massachusetts), </a:t>
            </a:r>
          </a:p>
          <a:p>
            <a:pPr lvl="0"/>
            <a:r>
              <a:rPr lang="en-US" dirty="0"/>
              <a:t>the F/V Hunting-Sanford (to New Bedford), </a:t>
            </a:r>
          </a:p>
          <a:p>
            <a:pPr lvl="0"/>
            <a:r>
              <a:rPr lang="en-US" dirty="0"/>
              <a:t>the D/S </a:t>
            </a:r>
            <a:r>
              <a:rPr lang="en-US" dirty="0" err="1"/>
              <a:t>Mirandella</a:t>
            </a:r>
            <a:r>
              <a:rPr lang="en-US" dirty="0"/>
              <a:t> (to New York), and </a:t>
            </a:r>
          </a:p>
          <a:p>
            <a:pPr lvl="0"/>
            <a:r>
              <a:rPr lang="en-US" dirty="0"/>
              <a:t>the USCGC General Greene (WPC 140) (to Nantucket).</a:t>
            </a:r>
          </a:p>
        </p:txBody>
      </p:sp>
      <p:sp>
        <p:nvSpPr>
          <p:cNvPr id="4" name="Slide Number Placeholder 3"/>
          <p:cNvSpPr>
            <a:spLocks noGrp="1"/>
          </p:cNvSpPr>
          <p:nvPr>
            <p:ph type="sldNum" sz="quarter" idx="12"/>
          </p:nvPr>
        </p:nvSpPr>
        <p:spPr/>
        <p:txBody>
          <a:bodyPr/>
          <a:lstStyle/>
          <a:p>
            <a:fld id="{45EF20E7-344A-4215-952B-C78526E47CCC}" type="slidenum">
              <a:rPr lang="en-US" smtClean="0"/>
              <a:t>12</a:t>
            </a:fld>
            <a:endParaRPr lang="en-US"/>
          </a:p>
        </p:txBody>
      </p:sp>
    </p:spTree>
    <p:extLst>
      <p:ext uri="{BB962C8B-B14F-4D97-AF65-F5344CB8AC3E}">
        <p14:creationId xmlns:p14="http://schemas.microsoft.com/office/powerpoint/2010/main" val="3922947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6518645" cy="6282810"/>
          </a:xfrm>
        </p:spPr>
        <p:txBody>
          <a:bodyPr>
            <a:normAutofit/>
          </a:bodyPr>
          <a:lstStyle/>
          <a:p>
            <a:pPr lvl="0"/>
            <a:r>
              <a:rPr lang="en-US" sz="2400" dirty="0">
                <a:latin typeface="+mn-lt"/>
              </a:rPr>
              <a:t>Boat 1: 2 Norland men – rescued by the Hunting-Sanford, landed New Bedford.</a:t>
            </a:r>
            <a:br>
              <a:rPr lang="en-US" sz="2400" dirty="0">
                <a:latin typeface="+mn-lt"/>
              </a:rPr>
            </a:br>
            <a:br>
              <a:rPr lang="en-US" sz="2400" dirty="0">
                <a:latin typeface="+mn-lt"/>
              </a:rPr>
            </a:br>
            <a:r>
              <a:rPr lang="en-US" sz="2400" dirty="0">
                <a:latin typeface="+mn-lt"/>
              </a:rPr>
              <a:t>Boat 2: 3 Norland men – rescued by USCGC General Greene, landed Nantucket.</a:t>
            </a:r>
            <a:br>
              <a:rPr lang="en-US" sz="2400" dirty="0">
                <a:latin typeface="+mn-lt"/>
              </a:rPr>
            </a:br>
            <a:br>
              <a:rPr lang="en-US" sz="2400" dirty="0">
                <a:latin typeface="+mn-lt"/>
              </a:rPr>
            </a:br>
            <a:r>
              <a:rPr lang="en-US" sz="2400" dirty="0">
                <a:latin typeface="+mn-lt"/>
              </a:rPr>
              <a:t>Boat 3: 2 Norland men – rescued by </a:t>
            </a:r>
            <a:r>
              <a:rPr lang="en-US" sz="2400" dirty="0" err="1">
                <a:latin typeface="+mn-lt"/>
              </a:rPr>
              <a:t>Mirandella</a:t>
            </a:r>
            <a:r>
              <a:rPr lang="en-US" sz="2400" dirty="0">
                <a:latin typeface="+mn-lt"/>
              </a:rPr>
              <a:t>, landed New York.</a:t>
            </a:r>
            <a:br>
              <a:rPr lang="en-US" sz="2400" dirty="0">
                <a:latin typeface="+mn-lt"/>
              </a:rPr>
            </a:br>
            <a:br>
              <a:rPr lang="en-US" sz="2400" dirty="0">
                <a:latin typeface="+mn-lt"/>
              </a:rPr>
            </a:br>
            <a:r>
              <a:rPr lang="en-US" sz="2400" dirty="0">
                <a:latin typeface="+mn-lt"/>
              </a:rPr>
              <a:t>Boat 4: 4 Norland men – rescued by Maria Amelia, landed New York.</a:t>
            </a:r>
            <a:br>
              <a:rPr lang="en-US" sz="2400" dirty="0">
                <a:latin typeface="+mn-lt"/>
              </a:rPr>
            </a:br>
            <a:br>
              <a:rPr lang="en-US" sz="2400" dirty="0">
                <a:latin typeface="+mn-lt"/>
              </a:rPr>
            </a:br>
            <a:r>
              <a:rPr lang="en-US" sz="2400" dirty="0">
                <a:latin typeface="+mn-lt"/>
              </a:rPr>
              <a:t>Boat 5: 3 Norland men, including Second Officer </a:t>
            </a:r>
            <a:r>
              <a:rPr lang="en-US" sz="2400" dirty="0" err="1">
                <a:latin typeface="+mn-lt"/>
              </a:rPr>
              <a:t>Bjelde</a:t>
            </a:r>
            <a:r>
              <a:rPr lang="en-US" sz="2400" dirty="0">
                <a:latin typeface="+mn-lt"/>
              </a:rPr>
              <a:t> navigating (total 14 men) – rescued by </a:t>
            </a:r>
            <a:r>
              <a:rPr lang="en-US" sz="2400" dirty="0" err="1">
                <a:latin typeface="+mn-lt"/>
              </a:rPr>
              <a:t>Torvanger</a:t>
            </a:r>
            <a:r>
              <a:rPr lang="en-US" sz="2400" dirty="0">
                <a:latin typeface="+mn-lt"/>
              </a:rPr>
              <a:t>, Alpha and Estelle, landed New Bedford.</a:t>
            </a:r>
            <a:br>
              <a:rPr lang="en-US" sz="2400" dirty="0">
                <a:latin typeface="+mn-lt"/>
              </a:rPr>
            </a:br>
            <a:endParaRPr lang="en-US" sz="2400" dirty="0">
              <a:latin typeface="+mn-lt"/>
            </a:endParaRPr>
          </a:p>
        </p:txBody>
      </p:sp>
      <p:pic>
        <p:nvPicPr>
          <p:cNvPr id="4" name="Content Placeholder 3"/>
          <p:cNvPicPr>
            <a:picLocks noGrp="1" noChangeAspect="1"/>
          </p:cNvPicPr>
          <p:nvPr>
            <p:ph idx="1"/>
          </p:nvPr>
        </p:nvPicPr>
        <p:blipFill>
          <a:blip r:embed="rId2"/>
          <a:stretch>
            <a:fillRect/>
          </a:stretch>
        </p:blipFill>
        <p:spPr>
          <a:xfrm>
            <a:off x="7356844" y="0"/>
            <a:ext cx="4669941" cy="3237257"/>
          </a:xfrm>
          <a:prstGeom prst="rect">
            <a:avLst/>
          </a:prstGeom>
        </p:spPr>
      </p:pic>
      <p:pic>
        <p:nvPicPr>
          <p:cNvPr id="5" name="Picture 4"/>
          <p:cNvPicPr>
            <a:picLocks noChangeAspect="1"/>
          </p:cNvPicPr>
          <p:nvPr/>
        </p:nvPicPr>
        <p:blipFill>
          <a:blip r:embed="rId3"/>
          <a:stretch>
            <a:fillRect/>
          </a:stretch>
        </p:blipFill>
        <p:spPr>
          <a:xfrm>
            <a:off x="7356844" y="3407972"/>
            <a:ext cx="1926503" cy="2389839"/>
          </a:xfrm>
          <a:prstGeom prst="rect">
            <a:avLst/>
          </a:prstGeom>
        </p:spPr>
      </p:pic>
      <p:sp>
        <p:nvSpPr>
          <p:cNvPr id="6" name="TextBox 5"/>
          <p:cNvSpPr txBox="1"/>
          <p:nvPr/>
        </p:nvSpPr>
        <p:spPr>
          <a:xfrm>
            <a:off x="9486987" y="3864227"/>
            <a:ext cx="2539798" cy="1477328"/>
          </a:xfrm>
          <a:prstGeom prst="rect">
            <a:avLst/>
          </a:prstGeom>
          <a:noFill/>
        </p:spPr>
        <p:txBody>
          <a:bodyPr wrap="none" rtlCol="0">
            <a:spAutoFit/>
          </a:bodyPr>
          <a:lstStyle/>
          <a:p>
            <a:r>
              <a:rPr lang="en-US" dirty="0"/>
              <a:t>The Soldiers, Sailors, </a:t>
            </a:r>
          </a:p>
          <a:p>
            <a:r>
              <a:rPr lang="en-US" dirty="0"/>
              <a:t>Marines, Coast Guard </a:t>
            </a:r>
          </a:p>
          <a:p>
            <a:r>
              <a:rPr lang="en-US" dirty="0"/>
              <a:t>and Airmen’s Club, since </a:t>
            </a:r>
          </a:p>
          <a:p>
            <a:r>
              <a:rPr lang="en-US" dirty="0"/>
              <a:t>1919, Lexington Avenue, </a:t>
            </a:r>
          </a:p>
          <a:p>
            <a:r>
              <a:rPr lang="en-US" dirty="0"/>
              <a:t>New York, NY</a:t>
            </a:r>
          </a:p>
        </p:txBody>
      </p:sp>
      <p:sp>
        <p:nvSpPr>
          <p:cNvPr id="3" name="Slide Number Placeholder 2"/>
          <p:cNvSpPr>
            <a:spLocks noGrp="1"/>
          </p:cNvSpPr>
          <p:nvPr>
            <p:ph type="sldNum" sz="quarter" idx="12"/>
          </p:nvPr>
        </p:nvSpPr>
        <p:spPr/>
        <p:txBody>
          <a:bodyPr/>
          <a:lstStyle/>
          <a:p>
            <a:fld id="{45EF20E7-344A-4215-952B-C78526E47CCC}" type="slidenum">
              <a:rPr lang="en-US" smtClean="0"/>
              <a:t>13</a:t>
            </a:fld>
            <a:endParaRPr lang="en-US"/>
          </a:p>
        </p:txBody>
      </p:sp>
    </p:spTree>
    <p:extLst>
      <p:ext uri="{BB962C8B-B14F-4D97-AF65-F5344CB8AC3E}">
        <p14:creationId xmlns:p14="http://schemas.microsoft.com/office/powerpoint/2010/main" val="2891555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556" y="192130"/>
            <a:ext cx="11392929" cy="808767"/>
          </a:xfrm>
        </p:spPr>
        <p:txBody>
          <a:bodyPr/>
          <a:lstStyle/>
          <a:p>
            <a:pPr algn="ctr"/>
            <a:r>
              <a:rPr lang="en-US" dirty="0"/>
              <a:t>F/V Lark, shelled by sub, made it back to Boston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62879" y="1119299"/>
            <a:ext cx="3756743" cy="5281501"/>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5295" y="1541422"/>
            <a:ext cx="6220873" cy="4859378"/>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14</a:t>
            </a:fld>
            <a:endParaRPr lang="en-US"/>
          </a:p>
        </p:txBody>
      </p:sp>
    </p:spTree>
    <p:extLst>
      <p:ext uri="{BB962C8B-B14F-4D97-AF65-F5344CB8AC3E}">
        <p14:creationId xmlns:p14="http://schemas.microsoft.com/office/powerpoint/2010/main" val="2560838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 Foam sunk by U-432 off Nova Scotia 1942</a:t>
            </a:r>
          </a:p>
        </p:txBody>
      </p:sp>
      <p:pic>
        <p:nvPicPr>
          <p:cNvPr id="6146" name="Picture 2" descr="http://uboat.net/media/allies/merchants/am/foa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020" y="1312342"/>
            <a:ext cx="4286250" cy="30099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ewiberg\Desktop\ETW Files\UBs\NEW ENGLAND UBoat Material\FOAM sub pain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5672" y="2077806"/>
            <a:ext cx="7445555" cy="440396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45EF20E7-344A-4215-952B-C78526E47CCC}" type="slidenum">
              <a:rPr lang="en-US" smtClean="0"/>
              <a:t>15</a:t>
            </a:fld>
            <a:endParaRPr lang="en-US"/>
          </a:p>
        </p:txBody>
      </p:sp>
    </p:spTree>
    <p:extLst>
      <p:ext uri="{BB962C8B-B14F-4D97-AF65-F5344CB8AC3E}">
        <p14:creationId xmlns:p14="http://schemas.microsoft.com/office/powerpoint/2010/main" val="145951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63200" cy="875846"/>
          </a:xfrm>
        </p:spPr>
        <p:txBody>
          <a:bodyPr/>
          <a:lstStyle/>
          <a:p>
            <a:pPr algn="ctr"/>
            <a:r>
              <a:rPr lang="en-US" dirty="0"/>
              <a:t>Operation </a:t>
            </a:r>
            <a:r>
              <a:rPr lang="en-US" dirty="0" err="1"/>
              <a:t>Pastorius</a:t>
            </a:r>
            <a:endParaRPr lang="en-US" dirty="0"/>
          </a:p>
        </p:txBody>
      </p:sp>
      <p:pic>
        <p:nvPicPr>
          <p:cNvPr id="5" name="Content Placeholder 4"/>
          <p:cNvPicPr>
            <a:picLocks noGrp="1" noChangeAspect="1"/>
          </p:cNvPicPr>
          <p:nvPr>
            <p:ph idx="1"/>
          </p:nvPr>
        </p:nvPicPr>
        <p:blipFill>
          <a:blip r:embed="rId2"/>
          <a:stretch>
            <a:fillRect/>
          </a:stretch>
        </p:blipFill>
        <p:spPr>
          <a:xfrm>
            <a:off x="4995631" y="1120493"/>
            <a:ext cx="2429337" cy="3731247"/>
          </a:xfrm>
          <a:prstGeom prst="rect">
            <a:avLst/>
          </a:prstGeom>
        </p:spPr>
      </p:pic>
      <p:sp>
        <p:nvSpPr>
          <p:cNvPr id="6" name="TextBox 5"/>
          <p:cNvSpPr txBox="1"/>
          <p:nvPr/>
        </p:nvSpPr>
        <p:spPr>
          <a:xfrm>
            <a:off x="718457" y="5143500"/>
            <a:ext cx="11070771" cy="1200329"/>
          </a:xfrm>
          <a:prstGeom prst="rect">
            <a:avLst/>
          </a:prstGeom>
          <a:noFill/>
        </p:spPr>
        <p:txBody>
          <a:bodyPr wrap="square" rtlCol="0">
            <a:spAutoFit/>
          </a:bodyPr>
          <a:lstStyle/>
          <a:p>
            <a:r>
              <a:rPr lang="en-US" dirty="0"/>
              <a:t>John </a:t>
            </a:r>
            <a:r>
              <a:rPr lang="en-US" dirty="0" err="1"/>
              <a:t>Dasch</a:t>
            </a:r>
            <a:r>
              <a:rPr lang="en-US" dirty="0"/>
              <a:t>, 39, leader of the 4-man team landed at Amagansett Long Island on June 12, 1942 thanks to U-202 under Lindner. He had over $84,000 cash in USD.  Five days later </a:t>
            </a:r>
            <a:r>
              <a:rPr lang="en-US" dirty="0" err="1"/>
              <a:t>Dasch</a:t>
            </a:r>
            <a:r>
              <a:rPr lang="en-US" dirty="0"/>
              <a:t> went from NY to DC to surrender. All 7 spies were arrested. Five were electrocuted after military tribunal on 8 August. </a:t>
            </a:r>
            <a:r>
              <a:rPr lang="en-US" dirty="0" err="1"/>
              <a:t>Dasch</a:t>
            </a:r>
            <a:r>
              <a:rPr lang="en-US" dirty="0"/>
              <a:t> and Burger were spared and returned to Germany in 1948. </a:t>
            </a:r>
          </a:p>
        </p:txBody>
      </p:sp>
      <p:sp>
        <p:nvSpPr>
          <p:cNvPr id="3" name="Slide Number Placeholder 2"/>
          <p:cNvSpPr>
            <a:spLocks noGrp="1"/>
          </p:cNvSpPr>
          <p:nvPr>
            <p:ph type="sldNum" sz="quarter" idx="12"/>
          </p:nvPr>
        </p:nvSpPr>
        <p:spPr/>
        <p:txBody>
          <a:bodyPr/>
          <a:lstStyle/>
          <a:p>
            <a:fld id="{45EF20E7-344A-4215-952B-C78526E47CCC}" type="slidenum">
              <a:rPr lang="en-US" smtClean="0"/>
              <a:t>16</a:t>
            </a:fld>
            <a:endParaRPr lang="en-US"/>
          </a:p>
        </p:txBody>
      </p:sp>
    </p:spTree>
    <p:extLst>
      <p:ext uri="{BB962C8B-B14F-4D97-AF65-F5344CB8AC3E}">
        <p14:creationId xmlns:p14="http://schemas.microsoft.com/office/powerpoint/2010/main" val="1381565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477500" cy="761546"/>
          </a:xfrm>
        </p:spPr>
        <p:txBody>
          <a:bodyPr/>
          <a:lstStyle/>
          <a:p>
            <a:pPr algn="ctr"/>
            <a:r>
              <a:rPr lang="en-US" dirty="0"/>
              <a:t>Landing in New Brunswick, Canada</a:t>
            </a:r>
          </a:p>
        </p:txBody>
      </p:sp>
      <p:pic>
        <p:nvPicPr>
          <p:cNvPr id="4" name="Content Placeholder 3"/>
          <p:cNvPicPr>
            <a:picLocks noGrp="1" noChangeAspect="1"/>
          </p:cNvPicPr>
          <p:nvPr>
            <p:ph idx="1"/>
          </p:nvPr>
        </p:nvPicPr>
        <p:blipFill>
          <a:blip r:embed="rId2"/>
          <a:stretch>
            <a:fillRect/>
          </a:stretch>
        </p:blipFill>
        <p:spPr>
          <a:xfrm>
            <a:off x="3609349" y="1268853"/>
            <a:ext cx="4940644" cy="3507857"/>
          </a:xfrm>
          <a:prstGeom prst="rect">
            <a:avLst/>
          </a:prstGeom>
        </p:spPr>
      </p:pic>
      <p:sp>
        <p:nvSpPr>
          <p:cNvPr id="5" name="TextBox 4"/>
          <p:cNvSpPr txBox="1"/>
          <p:nvPr/>
        </p:nvSpPr>
        <p:spPr>
          <a:xfrm>
            <a:off x="571500" y="4947557"/>
            <a:ext cx="11299371" cy="1477328"/>
          </a:xfrm>
          <a:prstGeom prst="rect">
            <a:avLst/>
          </a:prstGeom>
          <a:noFill/>
        </p:spPr>
        <p:txBody>
          <a:bodyPr wrap="square" rtlCol="0">
            <a:spAutoFit/>
          </a:bodyPr>
          <a:lstStyle/>
          <a:p>
            <a:r>
              <a:rPr lang="en-US" dirty="0"/>
              <a:t>Marius Alfred </a:t>
            </a:r>
            <a:r>
              <a:rPr lang="en-US" dirty="0" err="1"/>
              <a:t>Langbein</a:t>
            </a:r>
            <a:r>
              <a:rPr lang="en-US" dirty="0"/>
              <a:t>, a spy who landed at St. Martin’s village, near St. John New Brunswick in the Bay of Fundy by U-213 under von </a:t>
            </a:r>
            <a:r>
              <a:rPr lang="en-US" dirty="0" err="1"/>
              <a:t>Varendorff</a:t>
            </a:r>
            <a:r>
              <a:rPr lang="en-US" dirty="0"/>
              <a:t> on the 14</a:t>
            </a:r>
            <a:r>
              <a:rPr lang="en-US" baseline="30000" dirty="0"/>
              <a:t>th</a:t>
            </a:r>
            <a:r>
              <a:rPr lang="en-US" dirty="0"/>
              <a:t> of May, 1942. His job was to monitor convoys from Halifax and relay it to Germans. Instead he buried the radio, hitched and took the train to Montreal, was arrested in a brothel, released, and lived as Alfred Haskins, touring night clubs and brothels until the end of 1944, burning through $7,000. Then he ran out of funds and surrendered. He was deported back to German after the war and returned to his wife. </a:t>
            </a:r>
          </a:p>
        </p:txBody>
      </p:sp>
      <p:sp>
        <p:nvSpPr>
          <p:cNvPr id="3" name="Slide Number Placeholder 2"/>
          <p:cNvSpPr>
            <a:spLocks noGrp="1"/>
          </p:cNvSpPr>
          <p:nvPr>
            <p:ph type="sldNum" sz="quarter" idx="12"/>
          </p:nvPr>
        </p:nvSpPr>
        <p:spPr/>
        <p:txBody>
          <a:bodyPr/>
          <a:lstStyle/>
          <a:p>
            <a:fld id="{45EF20E7-344A-4215-952B-C78526E47CCC}" type="slidenum">
              <a:rPr lang="en-US" smtClean="0"/>
              <a:t>17</a:t>
            </a:fld>
            <a:endParaRPr lang="en-US"/>
          </a:p>
        </p:txBody>
      </p:sp>
    </p:spTree>
    <p:extLst>
      <p:ext uri="{BB962C8B-B14F-4D97-AF65-F5344CB8AC3E}">
        <p14:creationId xmlns:p14="http://schemas.microsoft.com/office/powerpoint/2010/main" val="1210547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428514" cy="810532"/>
          </a:xfrm>
        </p:spPr>
        <p:txBody>
          <a:bodyPr/>
          <a:lstStyle/>
          <a:p>
            <a:pPr algn="ctr"/>
            <a:r>
              <a:rPr lang="en-US" dirty="0"/>
              <a:t>Operation Magpie</a:t>
            </a:r>
          </a:p>
        </p:txBody>
      </p:sp>
      <p:sp>
        <p:nvSpPr>
          <p:cNvPr id="5" name="TextBox 4"/>
          <p:cNvSpPr txBox="1"/>
          <p:nvPr/>
        </p:nvSpPr>
        <p:spPr>
          <a:xfrm>
            <a:off x="1045029" y="4327071"/>
            <a:ext cx="10417627" cy="2308324"/>
          </a:xfrm>
          <a:prstGeom prst="rect">
            <a:avLst/>
          </a:prstGeom>
          <a:noFill/>
        </p:spPr>
        <p:txBody>
          <a:bodyPr wrap="square" rtlCol="0">
            <a:spAutoFit/>
          </a:bodyPr>
          <a:lstStyle/>
          <a:p>
            <a:r>
              <a:rPr lang="en-US" dirty="0"/>
              <a:t>William C. </a:t>
            </a:r>
            <a:r>
              <a:rPr lang="en-US" dirty="0" err="1"/>
              <a:t>Colepaugh</a:t>
            </a:r>
            <a:r>
              <a:rPr lang="en-US" dirty="0"/>
              <a:t> of Niantic, CT and educated at MIT (left), and Erich </a:t>
            </a:r>
            <a:r>
              <a:rPr lang="en-US" dirty="0" err="1"/>
              <a:t>Gimpel</a:t>
            </a:r>
            <a:r>
              <a:rPr lang="en-US" dirty="0"/>
              <a:t> were landed at Hancock Point, Frenchman’s Bay, near Bar Harbor Maine by U-1230 under </a:t>
            </a:r>
            <a:r>
              <a:rPr lang="en-US" dirty="0" err="1"/>
              <a:t>Hilbig</a:t>
            </a:r>
            <a:r>
              <a:rPr lang="en-US" dirty="0"/>
              <a:t> on Nov. 27, 1944. They had US$60,000 cash and diamonds and evaded capture on snowy roads and trains to reach New York City. </a:t>
            </a:r>
            <a:r>
              <a:rPr lang="en-US" dirty="0" err="1"/>
              <a:t>Colepaugh</a:t>
            </a:r>
            <a:r>
              <a:rPr lang="en-US" dirty="0"/>
              <a:t>, who had taken a Swedish freighter to Germany to enroll with the </a:t>
            </a:r>
            <a:r>
              <a:rPr lang="en-US" dirty="0" err="1"/>
              <a:t>Abewehr</a:t>
            </a:r>
            <a:r>
              <a:rPr lang="en-US" dirty="0"/>
              <a:t> and was trained by SS Major Otto </a:t>
            </a:r>
            <a:r>
              <a:rPr lang="en-US" dirty="0" err="1"/>
              <a:t>Skorzeny</a:t>
            </a:r>
            <a:r>
              <a:rPr lang="en-US" dirty="0"/>
              <a:t>, spent on lavish living for a month then got cold feet. He confessed to a school friend and turned himself – and </a:t>
            </a:r>
            <a:r>
              <a:rPr lang="en-US" dirty="0" err="1"/>
              <a:t>Gimpel</a:t>
            </a:r>
            <a:r>
              <a:rPr lang="en-US" dirty="0"/>
              <a:t> – into the FBI the day after Christmas. Though sentenced to death, FDR died before they were executed, so the sentence was commuted, and they served sentences in jail. </a:t>
            </a:r>
            <a:r>
              <a:rPr lang="en-US" dirty="0" err="1"/>
              <a:t>Colepaugh</a:t>
            </a:r>
            <a:r>
              <a:rPr lang="en-US" dirty="0"/>
              <a:t> went on to a quiet life in Pennsylvania and Florida, earning accolades as a Rotarian in PA.</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69871" y="1098739"/>
            <a:ext cx="4385659" cy="3228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45EF20E7-344A-4215-952B-C78526E47CCC}" type="slidenum">
              <a:rPr lang="en-US" smtClean="0"/>
              <a:t>18</a:t>
            </a:fld>
            <a:endParaRPr lang="en-US"/>
          </a:p>
        </p:txBody>
      </p:sp>
    </p:spTree>
    <p:extLst>
      <p:ext uri="{BB962C8B-B14F-4D97-AF65-F5344CB8AC3E}">
        <p14:creationId xmlns:p14="http://schemas.microsoft.com/office/powerpoint/2010/main" val="3804115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626" y="407773"/>
            <a:ext cx="11232291" cy="543696"/>
          </a:xfrm>
        </p:spPr>
        <p:txBody>
          <a:bodyPr>
            <a:normAutofit fontScale="90000"/>
          </a:bodyPr>
          <a:lstStyle/>
          <a:p>
            <a:pPr algn="ctr"/>
            <a:r>
              <a:rPr lang="en-US" dirty="0"/>
              <a:t>Ten U-boats sunk off New England: 3 during WWII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7806104"/>
              </p:ext>
            </p:extLst>
          </p:nvPr>
        </p:nvGraphicFramePr>
        <p:xfrm>
          <a:off x="790833" y="951469"/>
          <a:ext cx="10898658" cy="5733535"/>
        </p:xfrm>
        <a:graphic>
          <a:graphicData uri="http://schemas.openxmlformats.org/drawingml/2006/table">
            <a:tbl>
              <a:tblPr>
                <a:tableStyleId>{5C22544A-7EE6-4342-B048-85BDC9FD1C3A}</a:tableStyleId>
              </a:tblPr>
              <a:tblGrid>
                <a:gridCol w="859361">
                  <a:extLst>
                    <a:ext uri="{9D8B030D-6E8A-4147-A177-3AD203B41FA5}">
                      <a16:colId xmlns:a16="http://schemas.microsoft.com/office/drawing/2014/main" val="20000"/>
                    </a:ext>
                  </a:extLst>
                </a:gridCol>
                <a:gridCol w="1007063">
                  <a:extLst>
                    <a:ext uri="{9D8B030D-6E8A-4147-A177-3AD203B41FA5}">
                      <a16:colId xmlns:a16="http://schemas.microsoft.com/office/drawing/2014/main" val="20001"/>
                    </a:ext>
                  </a:extLst>
                </a:gridCol>
                <a:gridCol w="2184208">
                  <a:extLst>
                    <a:ext uri="{9D8B030D-6E8A-4147-A177-3AD203B41FA5}">
                      <a16:colId xmlns:a16="http://schemas.microsoft.com/office/drawing/2014/main" val="20002"/>
                    </a:ext>
                  </a:extLst>
                </a:gridCol>
                <a:gridCol w="2202110">
                  <a:extLst>
                    <a:ext uri="{9D8B030D-6E8A-4147-A177-3AD203B41FA5}">
                      <a16:colId xmlns:a16="http://schemas.microsoft.com/office/drawing/2014/main" val="20003"/>
                    </a:ext>
                  </a:extLst>
                </a:gridCol>
                <a:gridCol w="1544162">
                  <a:extLst>
                    <a:ext uri="{9D8B030D-6E8A-4147-A177-3AD203B41FA5}">
                      <a16:colId xmlns:a16="http://schemas.microsoft.com/office/drawing/2014/main" val="20004"/>
                    </a:ext>
                  </a:extLst>
                </a:gridCol>
                <a:gridCol w="1114483">
                  <a:extLst>
                    <a:ext uri="{9D8B030D-6E8A-4147-A177-3AD203B41FA5}">
                      <a16:colId xmlns:a16="http://schemas.microsoft.com/office/drawing/2014/main" val="20005"/>
                    </a:ext>
                  </a:extLst>
                </a:gridCol>
                <a:gridCol w="1987271">
                  <a:extLst>
                    <a:ext uri="{9D8B030D-6E8A-4147-A177-3AD203B41FA5}">
                      <a16:colId xmlns:a16="http://schemas.microsoft.com/office/drawing/2014/main" val="20006"/>
                    </a:ext>
                  </a:extLst>
                </a:gridCol>
              </a:tblGrid>
              <a:tr h="477795">
                <a:tc>
                  <a:txBody>
                    <a:bodyPr/>
                    <a:lstStyle/>
                    <a:p>
                      <a:pPr algn="ctr" fontAlgn="b"/>
                      <a:r>
                        <a:rPr lang="en-US" sz="1400" u="none" strike="noStrike" dirty="0">
                          <a:effectLst/>
                        </a:rPr>
                        <a:t>Sub #</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Date Sunk</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Sunk by what Allied vsl</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Region Sunk</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Lat / Long Sunk</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Date POW</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How Surrendered</a:t>
                      </a:r>
                      <a:endParaRPr lang="en-US" sz="1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477795">
                <a:tc>
                  <a:txBody>
                    <a:bodyPr/>
                    <a:lstStyle/>
                    <a:p>
                      <a:pPr algn="ctr" fontAlgn="ctr"/>
                      <a:r>
                        <a:rPr lang="en-US" sz="1400" u="none" strike="noStrike">
                          <a:effectLst/>
                        </a:rPr>
                        <a:t>U-215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3-Jul-42</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HMS Le Tigre</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East of Boston</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41°48'N / 66°38'W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KIA</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never surrendered</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955589">
                <a:tc>
                  <a:txBody>
                    <a:bodyPr/>
                    <a:lstStyle/>
                    <a:p>
                      <a:pPr algn="ctr" fontAlgn="ctr"/>
                      <a:r>
                        <a:rPr lang="en-US" sz="1400" u="none" strike="noStrike">
                          <a:effectLst/>
                        </a:rPr>
                        <a:t>U-550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16-Apr-44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Gandy, USS Joyce, USS Peterson</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70 nm SE of Nantucket</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40°09'N / 69°44'W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KIA</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in battle</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955589">
                <a:tc>
                  <a:txBody>
                    <a:bodyPr/>
                    <a:lstStyle/>
                    <a:p>
                      <a:pPr algn="ctr" fontAlgn="ctr"/>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6-May-45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Atherton, USS Moberly</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Block Island Sound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41°13'N / 71°27'W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KIA</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never surrendered</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1911178">
                <a:tc>
                  <a:txBody>
                    <a:bodyPr/>
                    <a:lstStyle/>
                    <a:p>
                      <a:pPr algn="ctr" fontAlgn="ctr"/>
                      <a:r>
                        <a:rPr lang="en-US" sz="1400" u="none" strike="noStrike" dirty="0">
                          <a:effectLst/>
                        </a:rPr>
                        <a:t>U-1228</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5-Feb-46</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37 nm NE of Provincetown MA, in Gulf of Maine (see U-234), 600' of water</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pl-PL" sz="1400" u="none" strike="noStrike">
                          <a:effectLst/>
                        </a:rPr>
                        <a:t>42°32′N / 69°37′W (Niestle says 42°30'N / 69°38'W) </a:t>
                      </a:r>
                      <a:endParaRPr lang="pl-PL"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17-May-45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Portsmouth NH</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955589">
                <a:tc>
                  <a:txBody>
                    <a:bodyPr/>
                    <a:lstStyle/>
                    <a:p>
                      <a:pPr algn="ctr" fontAlgn="ctr"/>
                      <a:r>
                        <a:rPr lang="en-US" sz="1400" u="none" strike="noStrike">
                          <a:effectLst/>
                        </a:rPr>
                        <a:t>U-805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8-Feb-46</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42°32'N / 69°27'W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15-May-45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Portsmouth NH</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45EF20E7-344A-4215-952B-C78526E47CCC}" type="slidenum">
              <a:rPr lang="en-US" smtClean="0"/>
              <a:t>19</a:t>
            </a:fld>
            <a:endParaRPr lang="en-US"/>
          </a:p>
        </p:txBody>
      </p:sp>
    </p:spTree>
    <p:extLst>
      <p:ext uri="{BB962C8B-B14F-4D97-AF65-F5344CB8AC3E}">
        <p14:creationId xmlns:p14="http://schemas.microsoft.com/office/powerpoint/2010/main" val="2475290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450421"/>
          </a:xfrm>
        </p:spPr>
        <p:txBody>
          <a:bodyPr>
            <a:normAutofit fontScale="90000"/>
          </a:bodyPr>
          <a:lstStyle/>
          <a:p>
            <a:pPr algn="ctr"/>
            <a:r>
              <a:rPr lang="en-US" dirty="0"/>
              <a:t>Overview:</a:t>
            </a:r>
          </a:p>
        </p:txBody>
      </p:sp>
      <p:sp>
        <p:nvSpPr>
          <p:cNvPr id="3" name="Content Placeholder 2"/>
          <p:cNvSpPr>
            <a:spLocks noGrp="1"/>
          </p:cNvSpPr>
          <p:nvPr>
            <p:ph idx="1"/>
          </p:nvPr>
        </p:nvSpPr>
        <p:spPr>
          <a:xfrm>
            <a:off x="605481" y="939114"/>
            <a:ext cx="10911016" cy="5237849"/>
          </a:xfrm>
        </p:spPr>
        <p:txBody>
          <a:bodyPr>
            <a:normAutofit/>
          </a:bodyPr>
          <a:lstStyle/>
          <a:p>
            <a:r>
              <a:rPr lang="en-US" dirty="0"/>
              <a:t>73 German U-boat patrols for over 600+ patrol days</a:t>
            </a:r>
          </a:p>
          <a:p>
            <a:r>
              <a:rPr lang="en-US" dirty="0"/>
              <a:t>35 Allied ships sunk or damaged for over 182,000 GRT</a:t>
            </a:r>
          </a:p>
          <a:p>
            <a:r>
              <a:rPr lang="en-US" dirty="0"/>
              <a:t>428 Allied sailors killed, 1,152 survived, 545 landed in New England</a:t>
            </a:r>
          </a:p>
          <a:p>
            <a:r>
              <a:rPr lang="en-US" dirty="0"/>
              <a:t>3 German U-boats sunk off New England: RI, Nantucket, Nova Scotia</a:t>
            </a:r>
          </a:p>
          <a:p>
            <a:r>
              <a:rPr lang="en-US" dirty="0"/>
              <a:t>4 U-boats surrendered in Portsmouth Navy Yard, Kittery, Maine</a:t>
            </a:r>
          </a:p>
          <a:p>
            <a:r>
              <a:rPr lang="en-US" dirty="0"/>
              <a:t>7 U-boats destroyed by US Submarines post-war off Cape Cod</a:t>
            </a:r>
          </a:p>
          <a:p>
            <a:r>
              <a:rPr lang="en-US" dirty="0"/>
              <a:t>3 German officers or sailors buried in New England: MA and Newport</a:t>
            </a:r>
          </a:p>
          <a:p>
            <a:r>
              <a:rPr lang="en-US" dirty="0"/>
              <a:t>3 groups of German saboteurs landed: Maine, Long Island, St. John NB</a:t>
            </a:r>
          </a:p>
          <a:p>
            <a:r>
              <a:rPr lang="en-US" dirty="0"/>
              <a:t>1 US Navy vessel (USS Eagle) sunk by U-boat, Portland Maine</a:t>
            </a:r>
          </a:p>
          <a:p>
            <a:r>
              <a:rPr lang="en-US" dirty="0"/>
              <a:t>1 patrol to lay mines off Boston Harbor MA - unsuccessful</a:t>
            </a:r>
          </a:p>
          <a:p>
            <a:endParaRPr lang="en-US" dirty="0"/>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2</a:t>
            </a:fld>
            <a:endParaRPr lang="en-US"/>
          </a:p>
        </p:txBody>
      </p:sp>
    </p:spTree>
    <p:extLst>
      <p:ext uri="{BB962C8B-B14F-4D97-AF65-F5344CB8AC3E}">
        <p14:creationId xmlns:p14="http://schemas.microsoft.com/office/powerpoint/2010/main" val="2807306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927651757"/>
              </p:ext>
            </p:extLst>
          </p:nvPr>
        </p:nvGraphicFramePr>
        <p:xfrm>
          <a:off x="432488" y="210065"/>
          <a:ext cx="11306429" cy="6474939"/>
        </p:xfrm>
        <a:graphic>
          <a:graphicData uri="http://schemas.openxmlformats.org/drawingml/2006/table">
            <a:tbl>
              <a:tblPr>
                <a:tableStyleId>{5C22544A-7EE6-4342-B048-85BDC9FD1C3A}</a:tableStyleId>
              </a:tblPr>
              <a:tblGrid>
                <a:gridCol w="891513">
                  <a:extLst>
                    <a:ext uri="{9D8B030D-6E8A-4147-A177-3AD203B41FA5}">
                      <a16:colId xmlns:a16="http://schemas.microsoft.com/office/drawing/2014/main" val="20000"/>
                    </a:ext>
                  </a:extLst>
                </a:gridCol>
                <a:gridCol w="1044742">
                  <a:extLst>
                    <a:ext uri="{9D8B030D-6E8A-4147-A177-3AD203B41FA5}">
                      <a16:colId xmlns:a16="http://schemas.microsoft.com/office/drawing/2014/main" val="20001"/>
                    </a:ext>
                  </a:extLst>
                </a:gridCol>
                <a:gridCol w="2265930">
                  <a:extLst>
                    <a:ext uri="{9D8B030D-6E8A-4147-A177-3AD203B41FA5}">
                      <a16:colId xmlns:a16="http://schemas.microsoft.com/office/drawing/2014/main" val="20002"/>
                    </a:ext>
                  </a:extLst>
                </a:gridCol>
                <a:gridCol w="2284502">
                  <a:extLst>
                    <a:ext uri="{9D8B030D-6E8A-4147-A177-3AD203B41FA5}">
                      <a16:colId xmlns:a16="http://schemas.microsoft.com/office/drawing/2014/main" val="20003"/>
                    </a:ext>
                  </a:extLst>
                </a:gridCol>
                <a:gridCol w="1601937">
                  <a:extLst>
                    <a:ext uri="{9D8B030D-6E8A-4147-A177-3AD203B41FA5}">
                      <a16:colId xmlns:a16="http://schemas.microsoft.com/office/drawing/2014/main" val="20004"/>
                    </a:ext>
                  </a:extLst>
                </a:gridCol>
                <a:gridCol w="1156181">
                  <a:extLst>
                    <a:ext uri="{9D8B030D-6E8A-4147-A177-3AD203B41FA5}">
                      <a16:colId xmlns:a16="http://schemas.microsoft.com/office/drawing/2014/main" val="20005"/>
                    </a:ext>
                  </a:extLst>
                </a:gridCol>
                <a:gridCol w="2061624">
                  <a:extLst>
                    <a:ext uri="{9D8B030D-6E8A-4147-A177-3AD203B41FA5}">
                      <a16:colId xmlns:a16="http://schemas.microsoft.com/office/drawing/2014/main" val="20006"/>
                    </a:ext>
                  </a:extLst>
                </a:gridCol>
              </a:tblGrid>
              <a:tr h="1210269">
                <a:tc>
                  <a:txBody>
                    <a:bodyPr/>
                    <a:lstStyle/>
                    <a:p>
                      <a:pPr algn="ctr" fontAlgn="ctr"/>
                      <a:r>
                        <a:rPr lang="en-US" sz="1400" u="none" strike="noStrike" dirty="0">
                          <a:effectLst/>
                        </a:rPr>
                        <a:t>U-977</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13-Nov-46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Atule SS 403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42°33'N / 69°43'W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17-Aug-45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Argentina, motored to Boston 13 Nov. 1945</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1210269">
                <a:tc>
                  <a:txBody>
                    <a:bodyPr/>
                    <a:lstStyle/>
                    <a:p>
                      <a:pPr algn="ctr" fontAlgn="ctr"/>
                      <a:r>
                        <a:rPr lang="en-US" sz="1400" u="none" strike="noStrike">
                          <a:effectLst/>
                        </a:rPr>
                        <a:t>U-530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28-Nov-47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USS Toro SS 422</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40 nm NE of Cape Cod</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42°39'N / 69°32'W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10-Jul-45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was taken to Argentina in 1945, towed to Boston MA</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1613692">
                <a:tc>
                  <a:txBody>
                    <a:bodyPr/>
                    <a:lstStyle/>
                    <a:p>
                      <a:pPr algn="ctr" fontAlgn="ctr"/>
                      <a:r>
                        <a:rPr lang="en-US" sz="1400" u="none" strike="noStrike">
                          <a:effectLst/>
                        </a:rPr>
                        <a:t>U-234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19-Nov-47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Greenfish SS 351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40 nm NE Provincetown MA, in Gulf of Maine (see U-1228, U-889, same position), 600' of water</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42°37'N / 69°33'W</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19-May-45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Portsmouth NH 19 May 1945</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1613692">
                <a:tc>
                  <a:txBody>
                    <a:bodyPr/>
                    <a:lstStyle/>
                    <a:p>
                      <a:pPr algn="ctr" fontAlgn="ctr"/>
                      <a:r>
                        <a:rPr lang="en-US" sz="1400" u="none" strike="noStrike">
                          <a:effectLst/>
                        </a:rPr>
                        <a:t>U-889</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20-Nov-47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Flying Fish SS 229</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 - same position as U-234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42°37'N / 69°33'W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13-May-45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Shelburne NS, transferred to NH 10 Jan. 1946</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827017">
                <a:tc>
                  <a:txBody>
                    <a:bodyPr/>
                    <a:lstStyle/>
                    <a:p>
                      <a:pPr algn="ctr" fontAlgn="ctr"/>
                      <a:r>
                        <a:rPr lang="en-US" sz="1400" u="none" strike="noStrike">
                          <a:effectLst/>
                        </a:rPr>
                        <a:t>U-858</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21-Nov-47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c. 40 nm 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42°31'N /  69°34'W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14-May-45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Lewes Delaware</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20</a:t>
            </a:fld>
            <a:endParaRPr lang="en-US"/>
          </a:p>
        </p:txBody>
      </p:sp>
    </p:spTree>
    <p:extLst>
      <p:ext uri="{BB962C8B-B14F-4D97-AF65-F5344CB8AC3E}">
        <p14:creationId xmlns:p14="http://schemas.microsoft.com/office/powerpoint/2010/main" val="2925050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114" y="365125"/>
            <a:ext cx="10414686" cy="549275"/>
          </a:xfrm>
        </p:spPr>
        <p:txBody>
          <a:bodyPr>
            <a:normAutofit fontScale="90000"/>
          </a:bodyPr>
          <a:lstStyle/>
          <a:p>
            <a:pPr algn="ctr"/>
            <a:r>
              <a:rPr lang="en-US" dirty="0"/>
              <a:t>U-550 sunk off Nantucket, survivors taken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4288" y="1087395"/>
            <a:ext cx="6578203" cy="526256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8835" y="1896761"/>
            <a:ext cx="4726396" cy="3181865"/>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21</a:t>
            </a:fld>
            <a:endParaRPr lang="en-US"/>
          </a:p>
        </p:txBody>
      </p:sp>
    </p:spTree>
    <p:extLst>
      <p:ext uri="{BB962C8B-B14F-4D97-AF65-F5344CB8AC3E}">
        <p14:creationId xmlns:p14="http://schemas.microsoft.com/office/powerpoint/2010/main" val="1201831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3416"/>
          </a:xfrm>
        </p:spPr>
        <p:txBody>
          <a:bodyPr>
            <a:normAutofit fontScale="90000"/>
          </a:bodyPr>
          <a:lstStyle/>
          <a:p>
            <a:pPr algn="ctr"/>
            <a:r>
              <a:rPr lang="en-US" dirty="0"/>
              <a:t>U-boats surrendering at sea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12879" y="2236415"/>
            <a:ext cx="3535001" cy="236845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361" y="988541"/>
            <a:ext cx="4247177" cy="285440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3246" y="3842949"/>
            <a:ext cx="3489240" cy="2858771"/>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22</a:t>
            </a:fld>
            <a:endParaRPr lang="en-US"/>
          </a:p>
        </p:txBody>
      </p:sp>
    </p:spTree>
    <p:extLst>
      <p:ext uri="{BB962C8B-B14F-4D97-AF65-F5344CB8AC3E}">
        <p14:creationId xmlns:p14="http://schemas.microsoft.com/office/powerpoint/2010/main" val="930609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221097" cy="561632"/>
          </a:xfrm>
        </p:spPr>
        <p:txBody>
          <a:bodyPr>
            <a:normAutofit fontScale="90000"/>
          </a:bodyPr>
          <a:lstStyle/>
          <a:p>
            <a:pPr algn="ctr"/>
            <a:r>
              <a:rPr lang="en-US" dirty="0"/>
              <a:t>U-boats surrendered in Portsmouth, NH 1945</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7840" y="2681418"/>
            <a:ext cx="5763911" cy="384260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340" y="1013598"/>
            <a:ext cx="6032500" cy="4089400"/>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23</a:t>
            </a:fld>
            <a:endParaRPr lang="en-US"/>
          </a:p>
        </p:txBody>
      </p:sp>
    </p:spTree>
    <p:extLst>
      <p:ext uri="{BB962C8B-B14F-4D97-AF65-F5344CB8AC3E}">
        <p14:creationId xmlns:p14="http://schemas.microsoft.com/office/powerpoint/2010/main" val="3720932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Steinhoff surrender &amp; suicide, Boston jail</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3337" y="1534325"/>
            <a:ext cx="5084525" cy="3939718"/>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6162" y="1534325"/>
            <a:ext cx="2711793" cy="3907447"/>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24</a:t>
            </a:fld>
            <a:endParaRPr lang="en-US"/>
          </a:p>
        </p:txBody>
      </p:sp>
    </p:spTree>
    <p:extLst>
      <p:ext uri="{BB962C8B-B14F-4D97-AF65-F5344CB8AC3E}">
        <p14:creationId xmlns:p14="http://schemas.microsoft.com/office/powerpoint/2010/main" val="262255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1420" y="408587"/>
            <a:ext cx="6379347" cy="3780354"/>
          </a:xfrm>
        </p:spPr>
      </p:pic>
      <p:pic>
        <p:nvPicPr>
          <p:cNvPr id="5" name="Picture 4"/>
          <p:cNvPicPr>
            <a:picLocks noChangeAspect="1"/>
          </p:cNvPicPr>
          <p:nvPr/>
        </p:nvPicPr>
        <p:blipFill>
          <a:blip r:embed="rId3"/>
          <a:stretch>
            <a:fillRect/>
          </a:stretch>
        </p:blipFill>
        <p:spPr>
          <a:xfrm>
            <a:off x="7487679" y="3225928"/>
            <a:ext cx="3979775" cy="3070418"/>
          </a:xfrm>
          <a:prstGeom prst="rect">
            <a:avLst/>
          </a:prstGeom>
        </p:spPr>
      </p:pic>
      <p:sp>
        <p:nvSpPr>
          <p:cNvPr id="2" name="Slide Number Placeholder 1"/>
          <p:cNvSpPr>
            <a:spLocks noGrp="1"/>
          </p:cNvSpPr>
          <p:nvPr>
            <p:ph type="sldNum" sz="quarter" idx="12"/>
          </p:nvPr>
        </p:nvSpPr>
        <p:spPr/>
        <p:txBody>
          <a:bodyPr/>
          <a:lstStyle/>
          <a:p>
            <a:fld id="{45EF20E7-344A-4215-952B-C78526E47CCC}" type="slidenum">
              <a:rPr lang="en-US" smtClean="0"/>
              <a:t>25</a:t>
            </a:fld>
            <a:endParaRPr lang="en-US"/>
          </a:p>
        </p:txBody>
      </p:sp>
      <p:sp>
        <p:nvSpPr>
          <p:cNvPr id="3" name="TextBox 2"/>
          <p:cNvSpPr txBox="1"/>
          <p:nvPr/>
        </p:nvSpPr>
        <p:spPr>
          <a:xfrm>
            <a:off x="7684316" y="964734"/>
            <a:ext cx="4343459" cy="646331"/>
          </a:xfrm>
          <a:prstGeom prst="rect">
            <a:avLst/>
          </a:prstGeom>
          <a:noFill/>
        </p:spPr>
        <p:txBody>
          <a:bodyPr wrap="square" rtlCol="0">
            <a:spAutoFit/>
          </a:bodyPr>
          <a:lstStyle/>
          <a:p>
            <a:r>
              <a:rPr lang="en-US" dirty="0"/>
              <a:t>Boston jail, now a modern hotel on the </a:t>
            </a:r>
          </a:p>
          <a:p>
            <a:r>
              <a:rPr lang="en-US" dirty="0"/>
              <a:t>Charles River near the </a:t>
            </a:r>
            <a:r>
              <a:rPr lang="en-US" dirty="0" err="1"/>
              <a:t>Zakim</a:t>
            </a:r>
            <a:r>
              <a:rPr lang="en-US" dirty="0"/>
              <a:t> Bridge</a:t>
            </a:r>
          </a:p>
        </p:txBody>
      </p:sp>
      <p:sp>
        <p:nvSpPr>
          <p:cNvPr id="6" name="TextBox 5"/>
          <p:cNvSpPr txBox="1"/>
          <p:nvPr/>
        </p:nvSpPr>
        <p:spPr>
          <a:xfrm>
            <a:off x="2323071" y="4975652"/>
            <a:ext cx="4547286" cy="923330"/>
          </a:xfrm>
          <a:prstGeom prst="rect">
            <a:avLst/>
          </a:prstGeom>
          <a:noFill/>
        </p:spPr>
        <p:txBody>
          <a:bodyPr wrap="square" rtlCol="0">
            <a:spAutoFit/>
          </a:bodyPr>
          <a:lstStyle/>
          <a:p>
            <a:r>
              <a:rPr lang="en-US" dirty="0"/>
              <a:t>Steinhoff’s grave at Fort </a:t>
            </a:r>
            <a:r>
              <a:rPr lang="en-US" dirty="0" err="1"/>
              <a:t>Devens</a:t>
            </a:r>
            <a:r>
              <a:rPr lang="en-US" dirty="0"/>
              <a:t>, MA, along with over a dozen Axis POW dead. The Boston Marathon bomber has been imprisoned there.</a:t>
            </a:r>
          </a:p>
        </p:txBody>
      </p:sp>
    </p:spTree>
    <p:extLst>
      <p:ext uri="{BB962C8B-B14F-4D97-AF65-F5344CB8AC3E}">
        <p14:creationId xmlns:p14="http://schemas.microsoft.com/office/powerpoint/2010/main" val="1590808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Two U-Boat Sailors Buried in Newport, RI</a:t>
            </a:r>
          </a:p>
        </p:txBody>
      </p:sp>
      <p:pic>
        <p:nvPicPr>
          <p:cNvPr id="8" name="Content Placeholder 7"/>
          <p:cNvPicPr>
            <a:picLocks noGrp="1" noChangeAspect="1"/>
          </p:cNvPicPr>
          <p:nvPr>
            <p:ph idx="1"/>
          </p:nvPr>
        </p:nvPicPr>
        <p:blipFill>
          <a:blip r:embed="rId2"/>
          <a:stretch>
            <a:fillRect/>
          </a:stretch>
        </p:blipFill>
        <p:spPr>
          <a:xfrm>
            <a:off x="1212389" y="2209949"/>
            <a:ext cx="4209139" cy="2683326"/>
          </a:xfrm>
          <a:prstGeom prst="rect">
            <a:avLst/>
          </a:prstGeom>
        </p:spPr>
      </p:pic>
      <p:pic>
        <p:nvPicPr>
          <p:cNvPr id="9" name="Picture 8"/>
          <p:cNvPicPr>
            <a:picLocks noChangeAspect="1"/>
          </p:cNvPicPr>
          <p:nvPr/>
        </p:nvPicPr>
        <p:blipFill>
          <a:blip r:embed="rId3"/>
          <a:stretch>
            <a:fillRect/>
          </a:stretch>
        </p:blipFill>
        <p:spPr>
          <a:xfrm>
            <a:off x="6840495" y="1690688"/>
            <a:ext cx="3094338" cy="3960016"/>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26</a:t>
            </a:fld>
            <a:endParaRPr lang="en-US"/>
          </a:p>
        </p:txBody>
      </p:sp>
      <p:sp>
        <p:nvSpPr>
          <p:cNvPr id="4" name="TextBox 3"/>
          <p:cNvSpPr txBox="1"/>
          <p:nvPr/>
        </p:nvSpPr>
        <p:spPr>
          <a:xfrm>
            <a:off x="2405448" y="5280455"/>
            <a:ext cx="3738091" cy="923330"/>
          </a:xfrm>
          <a:prstGeom prst="rect">
            <a:avLst/>
          </a:prstGeom>
          <a:noFill/>
        </p:spPr>
        <p:txBody>
          <a:bodyPr wrap="square" rtlCol="0">
            <a:spAutoFit/>
          </a:bodyPr>
          <a:lstStyle/>
          <a:p>
            <a:r>
              <a:rPr lang="en-US" dirty="0"/>
              <a:t>Can member of the audience help </a:t>
            </a:r>
          </a:p>
          <a:p>
            <a:r>
              <a:rPr lang="en-US" dirty="0"/>
              <a:t>the author to pinpoint these graves off Farewell Street?</a:t>
            </a:r>
          </a:p>
        </p:txBody>
      </p:sp>
    </p:spTree>
    <p:extLst>
      <p:ext uri="{BB962C8B-B14F-4D97-AF65-F5344CB8AC3E}">
        <p14:creationId xmlns:p14="http://schemas.microsoft.com/office/powerpoint/2010/main" val="2667502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0691" y="413203"/>
            <a:ext cx="8436697" cy="6052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45EF20E7-344A-4215-952B-C78526E47CCC}" type="slidenum">
              <a:rPr lang="en-US" smtClean="0"/>
              <a:t>27</a:t>
            </a:fld>
            <a:endParaRPr lang="en-US"/>
          </a:p>
        </p:txBody>
      </p:sp>
    </p:spTree>
    <p:extLst>
      <p:ext uri="{BB962C8B-B14F-4D97-AF65-F5344CB8AC3E}">
        <p14:creationId xmlns:p14="http://schemas.microsoft.com/office/powerpoint/2010/main" val="1303577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U-977 being sunk by USS Cape Cod 1947</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3025" y="1690688"/>
            <a:ext cx="2931798" cy="220862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9648" y="1690688"/>
            <a:ext cx="6521942" cy="4761017"/>
          </a:xfrm>
          <a:prstGeom prst="rect">
            <a:avLst/>
          </a:prstGeom>
        </p:spPr>
      </p:pic>
      <p:sp>
        <p:nvSpPr>
          <p:cNvPr id="6" name="TextBox 5"/>
          <p:cNvSpPr txBox="1"/>
          <p:nvPr/>
        </p:nvSpPr>
        <p:spPr>
          <a:xfrm>
            <a:off x="732005" y="5224872"/>
            <a:ext cx="3713837" cy="369332"/>
          </a:xfrm>
          <a:prstGeom prst="rect">
            <a:avLst/>
          </a:prstGeom>
          <a:noFill/>
        </p:spPr>
        <p:txBody>
          <a:bodyPr wrap="none" rtlCol="0">
            <a:spAutoFit/>
          </a:bodyPr>
          <a:lstStyle/>
          <a:p>
            <a:r>
              <a:rPr lang="en-US" dirty="0"/>
              <a:t>U-1228 being sunk off Cape Cod 1947</a:t>
            </a:r>
          </a:p>
        </p:txBody>
      </p:sp>
      <p:sp>
        <p:nvSpPr>
          <p:cNvPr id="3" name="Slide Number Placeholder 2"/>
          <p:cNvSpPr>
            <a:spLocks noGrp="1"/>
          </p:cNvSpPr>
          <p:nvPr>
            <p:ph type="sldNum" sz="quarter" idx="12"/>
          </p:nvPr>
        </p:nvSpPr>
        <p:spPr/>
        <p:txBody>
          <a:bodyPr/>
          <a:lstStyle/>
          <a:p>
            <a:fld id="{45EF20E7-344A-4215-952B-C78526E47CCC}" type="slidenum">
              <a:rPr lang="en-US" smtClean="0"/>
              <a:t>28</a:t>
            </a:fld>
            <a:endParaRPr lang="en-US"/>
          </a:p>
        </p:txBody>
      </p:sp>
    </p:spTree>
    <p:extLst>
      <p:ext uri="{BB962C8B-B14F-4D97-AF65-F5344CB8AC3E}">
        <p14:creationId xmlns:p14="http://schemas.microsoft.com/office/powerpoint/2010/main" val="1276013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480589" cy="907621"/>
          </a:xfrm>
        </p:spPr>
        <p:txBody>
          <a:bodyPr/>
          <a:lstStyle/>
          <a:p>
            <a:r>
              <a:rPr lang="en-US" dirty="0"/>
              <a:t>Six U-Boats sunk off Cape Cod MA 1946-1947</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3081" y="1677344"/>
            <a:ext cx="8511827" cy="4351338"/>
          </a:xfrm>
        </p:spPr>
      </p:pic>
      <p:sp>
        <p:nvSpPr>
          <p:cNvPr id="3" name="Slide Number Placeholder 2"/>
          <p:cNvSpPr>
            <a:spLocks noGrp="1"/>
          </p:cNvSpPr>
          <p:nvPr>
            <p:ph type="sldNum" sz="quarter" idx="12"/>
          </p:nvPr>
        </p:nvSpPr>
        <p:spPr/>
        <p:txBody>
          <a:bodyPr/>
          <a:lstStyle/>
          <a:p>
            <a:fld id="{45EF20E7-344A-4215-952B-C78526E47CCC}" type="slidenum">
              <a:rPr lang="en-US" smtClean="0"/>
              <a:t>29</a:t>
            </a:fld>
            <a:endParaRPr lang="en-US"/>
          </a:p>
        </p:txBody>
      </p:sp>
    </p:spTree>
    <p:extLst>
      <p:ext uri="{BB962C8B-B14F-4D97-AF65-F5344CB8AC3E}">
        <p14:creationId xmlns:p14="http://schemas.microsoft.com/office/powerpoint/2010/main" val="4101087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48124" y="222421"/>
            <a:ext cx="9749390" cy="6265072"/>
          </a:xfrm>
        </p:spPr>
      </p:pic>
      <p:sp>
        <p:nvSpPr>
          <p:cNvPr id="2" name="Slide Number Placeholder 1"/>
          <p:cNvSpPr>
            <a:spLocks noGrp="1"/>
          </p:cNvSpPr>
          <p:nvPr>
            <p:ph type="sldNum" sz="quarter" idx="12"/>
          </p:nvPr>
        </p:nvSpPr>
        <p:spPr/>
        <p:txBody>
          <a:bodyPr/>
          <a:lstStyle/>
          <a:p>
            <a:fld id="{45EF20E7-344A-4215-952B-C78526E47CCC}" type="slidenum">
              <a:rPr lang="en-US" smtClean="0"/>
              <a:t>3</a:t>
            </a:fld>
            <a:endParaRPr lang="en-US"/>
          </a:p>
        </p:txBody>
      </p:sp>
    </p:spTree>
    <p:extLst>
      <p:ext uri="{BB962C8B-B14F-4D97-AF65-F5344CB8AC3E}">
        <p14:creationId xmlns:p14="http://schemas.microsoft.com/office/powerpoint/2010/main" val="3933488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of U-858 and U-805 surrendering in NH</a:t>
            </a:r>
          </a:p>
        </p:txBody>
      </p:sp>
      <p:pic>
        <p:nvPicPr>
          <p:cNvPr id="4" name="l87KnbXgDKE"/>
          <p:cNvPicPr>
            <a:picLocks noRot="1" noChangeAspect="1"/>
          </p:cNvPicPr>
          <p:nvPr>
            <a:videoFile r:link="rId1"/>
          </p:nvPr>
        </p:nvPicPr>
        <p:blipFill>
          <a:blip r:embed="rId3"/>
          <a:stretch>
            <a:fillRect/>
          </a:stretch>
        </p:blipFill>
        <p:spPr>
          <a:xfrm>
            <a:off x="2390422" y="1916906"/>
            <a:ext cx="7411156" cy="4168775"/>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30</a:t>
            </a:fld>
            <a:endParaRPr lang="en-US"/>
          </a:p>
        </p:txBody>
      </p:sp>
    </p:spTree>
    <p:extLst>
      <p:ext uri="{BB962C8B-B14F-4D97-AF65-F5344CB8AC3E}">
        <p14:creationId xmlns:p14="http://schemas.microsoft.com/office/powerpoint/2010/main" val="2562872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23341" y="1257300"/>
            <a:ext cx="2390775" cy="3752850"/>
          </a:xfrm>
        </p:spPr>
      </p:pic>
      <p:sp>
        <p:nvSpPr>
          <p:cNvPr id="5" name="TextBox 4"/>
          <p:cNvSpPr txBox="1"/>
          <p:nvPr/>
        </p:nvSpPr>
        <p:spPr>
          <a:xfrm>
            <a:off x="1253769" y="1257300"/>
            <a:ext cx="6858000" cy="923330"/>
          </a:xfrm>
          <a:prstGeom prst="rect">
            <a:avLst/>
          </a:prstGeom>
          <a:noFill/>
        </p:spPr>
        <p:txBody>
          <a:bodyPr wrap="square" rtlCol="0">
            <a:spAutoFit/>
          </a:bodyPr>
          <a:lstStyle/>
          <a:p>
            <a:r>
              <a:rPr lang="en-US" dirty="0"/>
              <a:t>Otto von Bulow, whose descendant was subsequently accused of murdering his wife, Sunny, in Newport RI.  The film “Reversal of Fortune” is based on the high-society drama and Rhode Island trial.</a:t>
            </a:r>
          </a:p>
        </p:txBody>
      </p:sp>
      <p:pic>
        <p:nvPicPr>
          <p:cNvPr id="2051" name="Picture 3" descr="C:\Users\ewiberg\Desktop\ETW Files\UBs\NEW ENGLAND UBoat Material\U-530 and U-977 - Rio de Janeiro Naval Base, Brazil - Sep 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3769" y="2361568"/>
            <a:ext cx="4860925" cy="39067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213022" y="5755821"/>
            <a:ext cx="5798862" cy="646331"/>
          </a:xfrm>
          <a:prstGeom prst="rect">
            <a:avLst/>
          </a:prstGeom>
          <a:noFill/>
        </p:spPr>
        <p:txBody>
          <a:bodyPr wrap="square" rtlCol="0">
            <a:spAutoFit/>
          </a:bodyPr>
          <a:lstStyle/>
          <a:p>
            <a:r>
              <a:rPr lang="en-US" dirty="0"/>
              <a:t>U-977 and U-530 in Rio de Janeiro, Brazil Sept. 1945, they </a:t>
            </a:r>
          </a:p>
          <a:p>
            <a:r>
              <a:rPr lang="en-US" dirty="0"/>
              <a:t>surrendered in Argentina, were brought to New London</a:t>
            </a:r>
          </a:p>
        </p:txBody>
      </p:sp>
      <p:sp>
        <p:nvSpPr>
          <p:cNvPr id="6" name="Slide Number Placeholder 5"/>
          <p:cNvSpPr>
            <a:spLocks noGrp="1"/>
          </p:cNvSpPr>
          <p:nvPr>
            <p:ph type="sldNum" sz="quarter" idx="12"/>
          </p:nvPr>
        </p:nvSpPr>
        <p:spPr/>
        <p:txBody>
          <a:bodyPr/>
          <a:lstStyle/>
          <a:p>
            <a:fld id="{45EF20E7-344A-4215-952B-C78526E47CCC}" type="slidenum">
              <a:rPr lang="en-US" smtClean="0"/>
              <a:t>31</a:t>
            </a:fld>
            <a:endParaRPr lang="en-US"/>
          </a:p>
        </p:txBody>
      </p:sp>
    </p:spTree>
    <p:extLst>
      <p:ext uri="{BB962C8B-B14F-4D97-AF65-F5344CB8AC3E}">
        <p14:creationId xmlns:p14="http://schemas.microsoft.com/office/powerpoint/2010/main" val="41446591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www.uboatsnewengland.blogspot.com</a:t>
            </a:r>
          </a:p>
        </p:txBody>
      </p:sp>
      <p:sp>
        <p:nvSpPr>
          <p:cNvPr id="3" name="Content Placeholder 2"/>
          <p:cNvSpPr>
            <a:spLocks noGrp="1"/>
          </p:cNvSpPr>
          <p:nvPr>
            <p:ph idx="1"/>
          </p:nvPr>
        </p:nvSpPr>
        <p:spPr>
          <a:xfrm>
            <a:off x="838200" y="1449859"/>
            <a:ext cx="10515600" cy="4727104"/>
          </a:xfrm>
        </p:spPr>
        <p:txBody>
          <a:bodyPr>
            <a:normAutofit/>
          </a:bodyPr>
          <a:lstStyle/>
          <a:p>
            <a:r>
              <a:rPr lang="en-US" dirty="0"/>
              <a:t>The author would appreciate any “on the ground” research by audience members about survivors landed in Newport and other New England ports, their care, the logistics of their medical attention, lodging, repatriation, vessels which carried them, duration of stay, etc. from local press, oral histories, local history books, etc. </a:t>
            </a:r>
          </a:p>
          <a:p>
            <a:r>
              <a:rPr lang="en-US" dirty="0"/>
              <a:t>During the writing of “U-Boats Bahamas,” but before publication, at least three important witnesses passed away, including two US naval gunners and the daughter of a survivor. </a:t>
            </a:r>
          </a:p>
          <a:p>
            <a:r>
              <a:rPr lang="en-US" dirty="0"/>
              <a:t>It is imperative to find living witnesses and their descendants to try to record and share their stories before it is too late!</a:t>
            </a:r>
          </a:p>
          <a:p>
            <a:r>
              <a:rPr lang="en-US" dirty="0"/>
              <a:t>Thank you! </a:t>
            </a:r>
            <a:r>
              <a:rPr lang="en-US" dirty="0">
                <a:hlinkClick r:id="rId2"/>
              </a:rPr>
              <a:t>www.ericwiberg.com</a:t>
            </a:r>
            <a:r>
              <a:rPr lang="en-US" dirty="0"/>
              <a:t>, Westport, CT, eric@ericwiberg.com</a:t>
            </a:r>
          </a:p>
        </p:txBody>
      </p:sp>
      <p:sp>
        <p:nvSpPr>
          <p:cNvPr id="4" name="Slide Number Placeholder 3"/>
          <p:cNvSpPr>
            <a:spLocks noGrp="1"/>
          </p:cNvSpPr>
          <p:nvPr>
            <p:ph type="sldNum" sz="quarter" idx="12"/>
          </p:nvPr>
        </p:nvSpPr>
        <p:spPr/>
        <p:txBody>
          <a:bodyPr/>
          <a:lstStyle/>
          <a:p>
            <a:fld id="{45EF20E7-344A-4215-952B-C78526E47CCC}" type="slidenum">
              <a:rPr lang="en-US" smtClean="0"/>
              <a:t>32</a:t>
            </a:fld>
            <a:endParaRPr lang="en-US"/>
          </a:p>
        </p:txBody>
      </p:sp>
    </p:spTree>
    <p:extLst>
      <p:ext uri="{BB962C8B-B14F-4D97-AF65-F5344CB8AC3E}">
        <p14:creationId xmlns:p14="http://schemas.microsoft.com/office/powerpoint/2010/main" val="1230388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12757" y="171012"/>
            <a:ext cx="5795319" cy="6422060"/>
          </a:xfrm>
        </p:spPr>
      </p:pic>
      <p:sp>
        <p:nvSpPr>
          <p:cNvPr id="2" name="Slide Number Placeholder 1"/>
          <p:cNvSpPr>
            <a:spLocks noGrp="1"/>
          </p:cNvSpPr>
          <p:nvPr>
            <p:ph type="sldNum" sz="quarter" idx="12"/>
          </p:nvPr>
        </p:nvSpPr>
        <p:spPr/>
        <p:txBody>
          <a:bodyPr/>
          <a:lstStyle/>
          <a:p>
            <a:fld id="{45EF20E7-344A-4215-952B-C78526E47CCC}" type="slidenum">
              <a:rPr lang="en-US" smtClean="0"/>
              <a:t>4</a:t>
            </a:fld>
            <a:endParaRPr lang="en-US"/>
          </a:p>
        </p:txBody>
      </p:sp>
    </p:spTree>
    <p:extLst>
      <p:ext uri="{BB962C8B-B14F-4D97-AF65-F5344CB8AC3E}">
        <p14:creationId xmlns:p14="http://schemas.microsoft.com/office/powerpoint/2010/main" val="469294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6"/>
            <a:ext cx="11046940" cy="499847"/>
          </a:xfrm>
        </p:spPr>
        <p:txBody>
          <a:bodyPr>
            <a:normAutofit fontScale="90000"/>
          </a:bodyPr>
          <a:lstStyle/>
          <a:p>
            <a:r>
              <a:rPr lang="en-US" dirty="0" err="1"/>
              <a:t>Hardegen</a:t>
            </a:r>
            <a:r>
              <a:rPr lang="en-US" dirty="0"/>
              <a:t> in U-123 was first to arrive, </a:t>
            </a:r>
            <a:r>
              <a:rPr lang="en-US" dirty="0" err="1"/>
              <a:t>Topp</a:t>
            </a:r>
            <a:r>
              <a:rPr lang="en-US" dirty="0"/>
              <a:t> an ace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0868" y="1233875"/>
            <a:ext cx="2579036" cy="342462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314" y="2780400"/>
            <a:ext cx="2409825" cy="34004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2550" y="1147377"/>
            <a:ext cx="3266046" cy="3266046"/>
          </a:xfrm>
          <a:prstGeom prst="rect">
            <a:avLst/>
          </a:prstGeom>
        </p:spPr>
      </p:pic>
      <p:sp>
        <p:nvSpPr>
          <p:cNvPr id="7" name="TextBox 6"/>
          <p:cNvSpPr txBox="1"/>
          <p:nvPr/>
        </p:nvSpPr>
        <p:spPr>
          <a:xfrm>
            <a:off x="7030996" y="4547286"/>
            <a:ext cx="4843848" cy="1754326"/>
          </a:xfrm>
          <a:prstGeom prst="rect">
            <a:avLst/>
          </a:prstGeom>
          <a:noFill/>
        </p:spPr>
        <p:txBody>
          <a:bodyPr wrap="square" rtlCol="0">
            <a:spAutoFit/>
          </a:bodyPr>
          <a:lstStyle/>
          <a:p>
            <a:r>
              <a:rPr lang="en-US" dirty="0"/>
              <a:t>One of the U-boats was </a:t>
            </a:r>
            <a:r>
              <a:rPr lang="en-US" dirty="0" err="1"/>
              <a:t>en</a:t>
            </a:r>
            <a:r>
              <a:rPr lang="en-US" dirty="0"/>
              <a:t>-route to Japan with diagrams for German airplane fighters, as well as material and scientists for an atom bomb. </a:t>
            </a:r>
          </a:p>
          <a:p>
            <a:r>
              <a:rPr lang="en-US" dirty="0"/>
              <a:t>Another sub had a spy with US$70,000 destined for North America, but it was sunk and he was captured. Two U-boats went to Argentina in 1945.</a:t>
            </a:r>
          </a:p>
        </p:txBody>
      </p:sp>
      <p:sp>
        <p:nvSpPr>
          <p:cNvPr id="8" name="TextBox 7"/>
          <p:cNvSpPr txBox="1"/>
          <p:nvPr/>
        </p:nvSpPr>
        <p:spPr>
          <a:xfrm>
            <a:off x="3756453" y="1233875"/>
            <a:ext cx="3143681" cy="1200329"/>
          </a:xfrm>
          <a:prstGeom prst="rect">
            <a:avLst/>
          </a:prstGeom>
          <a:noFill/>
        </p:spPr>
        <p:txBody>
          <a:bodyPr wrap="none" rtlCol="0">
            <a:spAutoFit/>
          </a:bodyPr>
          <a:lstStyle/>
          <a:p>
            <a:r>
              <a:rPr lang="en-US" dirty="0" err="1"/>
              <a:t>Reinhard</a:t>
            </a:r>
            <a:r>
              <a:rPr lang="en-US" dirty="0"/>
              <a:t> </a:t>
            </a:r>
            <a:r>
              <a:rPr lang="en-US" dirty="0" err="1"/>
              <a:t>Hardegen</a:t>
            </a:r>
            <a:r>
              <a:rPr lang="en-US" dirty="0"/>
              <a:t> was the </a:t>
            </a:r>
          </a:p>
          <a:p>
            <a:r>
              <a:rPr lang="en-US" dirty="0"/>
              <a:t>First of Operation </a:t>
            </a:r>
            <a:r>
              <a:rPr lang="en-US" dirty="0" err="1"/>
              <a:t>Paukenschlag</a:t>
            </a:r>
            <a:endParaRPr lang="en-US" dirty="0"/>
          </a:p>
          <a:p>
            <a:r>
              <a:rPr lang="en-US" dirty="0"/>
              <a:t>to arrive in Jan. 1942. He is </a:t>
            </a:r>
          </a:p>
          <a:p>
            <a:r>
              <a:rPr lang="en-US" dirty="0"/>
              <a:t>still alive today.</a:t>
            </a:r>
          </a:p>
        </p:txBody>
      </p:sp>
      <p:sp>
        <p:nvSpPr>
          <p:cNvPr id="9" name="TextBox 8"/>
          <p:cNvSpPr txBox="1"/>
          <p:nvPr/>
        </p:nvSpPr>
        <p:spPr>
          <a:xfrm>
            <a:off x="830868" y="5422815"/>
            <a:ext cx="3225114" cy="646331"/>
          </a:xfrm>
          <a:prstGeom prst="rect">
            <a:avLst/>
          </a:prstGeom>
          <a:noFill/>
        </p:spPr>
        <p:txBody>
          <a:bodyPr wrap="square" rtlCol="0">
            <a:spAutoFit/>
          </a:bodyPr>
          <a:lstStyle/>
          <a:p>
            <a:r>
              <a:rPr lang="en-US" dirty="0"/>
              <a:t>Erich </a:t>
            </a:r>
            <a:r>
              <a:rPr lang="en-US" dirty="0" err="1"/>
              <a:t>Topp</a:t>
            </a:r>
            <a:r>
              <a:rPr lang="en-US" dirty="0"/>
              <a:t> was one of the greatest U-boat aces of WWII. </a:t>
            </a:r>
          </a:p>
        </p:txBody>
      </p:sp>
      <p:sp>
        <p:nvSpPr>
          <p:cNvPr id="3" name="Slide Number Placeholder 2"/>
          <p:cNvSpPr>
            <a:spLocks noGrp="1"/>
          </p:cNvSpPr>
          <p:nvPr>
            <p:ph type="sldNum" sz="quarter" idx="12"/>
          </p:nvPr>
        </p:nvSpPr>
        <p:spPr/>
        <p:txBody>
          <a:bodyPr/>
          <a:lstStyle/>
          <a:p>
            <a:fld id="{45EF20E7-344A-4215-952B-C78526E47CCC}" type="slidenum">
              <a:rPr lang="en-US" smtClean="0"/>
              <a:t>5</a:t>
            </a:fld>
            <a:endParaRPr lang="en-US"/>
          </a:p>
        </p:txBody>
      </p:sp>
    </p:spTree>
    <p:extLst>
      <p:ext uri="{BB962C8B-B14F-4D97-AF65-F5344CB8AC3E}">
        <p14:creationId xmlns:p14="http://schemas.microsoft.com/office/powerpoint/2010/main" val="1504831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060545247"/>
              </p:ext>
            </p:extLst>
          </p:nvPr>
        </p:nvGraphicFramePr>
        <p:xfrm>
          <a:off x="593125" y="86501"/>
          <a:ext cx="11071653" cy="6601445"/>
        </p:xfrm>
        <a:graphic>
          <a:graphicData uri="http://schemas.openxmlformats.org/drawingml/2006/table">
            <a:tbl>
              <a:tblPr>
                <a:tableStyleId>{5C22544A-7EE6-4342-B048-85BDC9FD1C3A}</a:tableStyleId>
              </a:tblPr>
              <a:tblGrid>
                <a:gridCol w="1043999">
                  <a:extLst>
                    <a:ext uri="{9D8B030D-6E8A-4147-A177-3AD203B41FA5}">
                      <a16:colId xmlns:a16="http://schemas.microsoft.com/office/drawing/2014/main" val="20000"/>
                    </a:ext>
                  </a:extLst>
                </a:gridCol>
                <a:gridCol w="666757">
                  <a:extLst>
                    <a:ext uri="{9D8B030D-6E8A-4147-A177-3AD203B41FA5}">
                      <a16:colId xmlns:a16="http://schemas.microsoft.com/office/drawing/2014/main" val="20001"/>
                    </a:ext>
                  </a:extLst>
                </a:gridCol>
                <a:gridCol w="561477">
                  <a:extLst>
                    <a:ext uri="{9D8B030D-6E8A-4147-A177-3AD203B41FA5}">
                      <a16:colId xmlns:a16="http://schemas.microsoft.com/office/drawing/2014/main" val="20002"/>
                    </a:ext>
                  </a:extLst>
                </a:gridCol>
                <a:gridCol w="1532369">
                  <a:extLst>
                    <a:ext uri="{9D8B030D-6E8A-4147-A177-3AD203B41FA5}">
                      <a16:colId xmlns:a16="http://schemas.microsoft.com/office/drawing/2014/main" val="20003"/>
                    </a:ext>
                  </a:extLst>
                </a:gridCol>
                <a:gridCol w="1169747">
                  <a:extLst>
                    <a:ext uri="{9D8B030D-6E8A-4147-A177-3AD203B41FA5}">
                      <a16:colId xmlns:a16="http://schemas.microsoft.com/office/drawing/2014/main" val="20004"/>
                    </a:ext>
                  </a:extLst>
                </a:gridCol>
                <a:gridCol w="1380302">
                  <a:extLst>
                    <a:ext uri="{9D8B030D-6E8A-4147-A177-3AD203B41FA5}">
                      <a16:colId xmlns:a16="http://schemas.microsoft.com/office/drawing/2014/main" val="20005"/>
                    </a:ext>
                  </a:extLst>
                </a:gridCol>
                <a:gridCol w="982587">
                  <a:extLst>
                    <a:ext uri="{9D8B030D-6E8A-4147-A177-3AD203B41FA5}">
                      <a16:colId xmlns:a16="http://schemas.microsoft.com/office/drawing/2014/main" val="20006"/>
                    </a:ext>
                  </a:extLst>
                </a:gridCol>
                <a:gridCol w="561477">
                  <a:extLst>
                    <a:ext uri="{9D8B030D-6E8A-4147-A177-3AD203B41FA5}">
                      <a16:colId xmlns:a16="http://schemas.microsoft.com/office/drawing/2014/main" val="20007"/>
                    </a:ext>
                  </a:extLst>
                </a:gridCol>
                <a:gridCol w="561477">
                  <a:extLst>
                    <a:ext uri="{9D8B030D-6E8A-4147-A177-3AD203B41FA5}">
                      <a16:colId xmlns:a16="http://schemas.microsoft.com/office/drawing/2014/main" val="20008"/>
                    </a:ext>
                  </a:extLst>
                </a:gridCol>
                <a:gridCol w="362621">
                  <a:extLst>
                    <a:ext uri="{9D8B030D-6E8A-4147-A177-3AD203B41FA5}">
                      <a16:colId xmlns:a16="http://schemas.microsoft.com/office/drawing/2014/main" val="20009"/>
                    </a:ext>
                  </a:extLst>
                </a:gridCol>
                <a:gridCol w="374318">
                  <a:extLst>
                    <a:ext uri="{9D8B030D-6E8A-4147-A177-3AD203B41FA5}">
                      <a16:colId xmlns:a16="http://schemas.microsoft.com/office/drawing/2014/main" val="20010"/>
                    </a:ext>
                  </a:extLst>
                </a:gridCol>
                <a:gridCol w="315833">
                  <a:extLst>
                    <a:ext uri="{9D8B030D-6E8A-4147-A177-3AD203B41FA5}">
                      <a16:colId xmlns:a16="http://schemas.microsoft.com/office/drawing/2014/main" val="20011"/>
                    </a:ext>
                  </a:extLst>
                </a:gridCol>
                <a:gridCol w="304136">
                  <a:extLst>
                    <a:ext uri="{9D8B030D-6E8A-4147-A177-3AD203B41FA5}">
                      <a16:colId xmlns:a16="http://schemas.microsoft.com/office/drawing/2014/main" val="20012"/>
                    </a:ext>
                  </a:extLst>
                </a:gridCol>
                <a:gridCol w="1254553">
                  <a:extLst>
                    <a:ext uri="{9D8B030D-6E8A-4147-A177-3AD203B41FA5}">
                      <a16:colId xmlns:a16="http://schemas.microsoft.com/office/drawing/2014/main" val="20013"/>
                    </a:ext>
                  </a:extLst>
                </a:gridCol>
              </a:tblGrid>
              <a:tr h="678983">
                <a:tc>
                  <a:txBody>
                    <a:bodyPr/>
                    <a:lstStyle/>
                    <a:p>
                      <a:pPr algn="ctr" fontAlgn="b"/>
                      <a:r>
                        <a:rPr lang="en-US" sz="1400" u="none" strike="noStrike" dirty="0">
                          <a:effectLst/>
                        </a:rPr>
                        <a:t>NAME</a:t>
                      </a:r>
                      <a:endParaRPr lang="en-US" sz="1400" b="1" i="0" u="none" strike="noStrike" dirty="0">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DATE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U-BOAT</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CARGO</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TYPE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LEFT</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DESTINATION</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FLAG</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TONS</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ON</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KIA</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LIVED</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ARR NE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WHERE</a:t>
                      </a:r>
                      <a:endParaRPr lang="en-US" sz="1400" b="1"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662424">
                <a:tc>
                  <a:txBody>
                    <a:bodyPr/>
                    <a:lstStyle/>
                    <a:p>
                      <a:pPr algn="l" fontAlgn="b"/>
                      <a:r>
                        <a:rPr lang="en-US" sz="1400" u="none" strike="noStrike">
                          <a:effectLst/>
                        </a:rPr>
                        <a:t>Norness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1/14/1942</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U-123</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12,222 tons Admiralty fuel oil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Panama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9,577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Newport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430448">
                <a:tc>
                  <a:txBody>
                    <a:bodyPr/>
                    <a:lstStyle/>
                    <a:p>
                      <a:pPr algn="l" fontAlgn="b"/>
                      <a:r>
                        <a:rPr lang="en-US" sz="1400" u="none" strike="noStrike">
                          <a:effectLst/>
                        </a:rPr>
                        <a:t>Alexandra Hoegh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12,000 tons crude oil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Motor tanker</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Caripito, Venezuala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8,248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Shelbourne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430448">
                <a:tc>
                  <a:txBody>
                    <a:bodyPr/>
                    <a:lstStyle/>
                    <a:p>
                      <a:pPr algn="l" fontAlgn="b"/>
                      <a:r>
                        <a:rPr lang="en-US" sz="1400" u="none" strike="noStrike">
                          <a:effectLst/>
                        </a:rPr>
                        <a:t>Thirlby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7,600 tons maize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Steam ship</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New York</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430448">
                <a:tc>
                  <a:txBody>
                    <a:bodyPr/>
                    <a:lstStyle/>
                    <a:p>
                      <a:pPr algn="l" fontAlgn="b"/>
                      <a:r>
                        <a:rPr lang="en-US" sz="1400" u="none" strike="noStrike">
                          <a:effectLst/>
                        </a:rPr>
                        <a:t>Ranja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Petroleum</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Houston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6,355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30448">
                <a:tc>
                  <a:txBody>
                    <a:bodyPr/>
                    <a:lstStyle/>
                    <a:p>
                      <a:pPr algn="l" fontAlgn="b"/>
                      <a:r>
                        <a:rPr lang="en-US" sz="1400" u="none" strike="noStrike">
                          <a:effectLst/>
                        </a:rPr>
                        <a:t>Thursobank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U-373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7,839 tons general cargo</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New York</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5,575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662424">
                <a:tc>
                  <a:txBody>
                    <a:bodyPr/>
                    <a:lstStyle/>
                    <a:p>
                      <a:pPr algn="l" fontAlgn="b"/>
                      <a:r>
                        <a:rPr lang="en-US" sz="1400" u="none" strike="noStrike">
                          <a:effectLst/>
                        </a:rPr>
                        <a:t>Hertford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3/29/1942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s-ES" sz="1400" u="none" strike="noStrike">
                          <a:effectLst/>
                        </a:rPr>
                        <a:t>12,013 ton general cargo (meat)</a:t>
                      </a:r>
                      <a:endParaRPr lang="es-E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Sydney, Aust.</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10,923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Liverpool &amp; 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662424">
                <a:tc>
                  <a:txBody>
                    <a:bodyPr/>
                    <a:lstStyle/>
                    <a:p>
                      <a:pPr algn="l" fontAlgn="b"/>
                      <a:r>
                        <a:rPr lang="en-US" sz="1400" u="none" strike="noStrike">
                          <a:effectLst/>
                        </a:rPr>
                        <a:t>Nemanja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7,207 tons sugar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pt-BR" sz="1400" u="none" strike="noStrike" dirty="0">
                          <a:effectLst/>
                        </a:rPr>
                        <a:t>San Pedro de Macoris, DR</a:t>
                      </a:r>
                      <a:endParaRPr lang="pt-BR"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Yugoslavia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Halifax</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430448">
                <a:tc>
                  <a:txBody>
                    <a:bodyPr/>
                    <a:lstStyle/>
                    <a:p>
                      <a:pPr algn="l" fontAlgn="b"/>
                      <a:r>
                        <a:rPr lang="en-US" sz="1400" u="none" strike="noStrike">
                          <a:effectLst/>
                        </a:rPr>
                        <a:t>West Imboden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U-752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7,357 tons general cargo</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Durban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Boston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5,751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Portland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662424">
                <a:tc>
                  <a:txBody>
                    <a:bodyPr/>
                    <a:lstStyle/>
                    <a:p>
                      <a:pPr algn="l" fontAlgn="b"/>
                      <a:r>
                        <a:rPr lang="en-US" sz="1400" u="none" strike="noStrike">
                          <a:effectLst/>
                        </a:rPr>
                        <a:t>Taborfjell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4/30/1942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2,200 tons sugar in 16,200 sacks, 70 tons chrome ore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Montreal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St. John</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30448">
                <a:tc>
                  <a:txBody>
                    <a:bodyPr/>
                    <a:lstStyle/>
                    <a:p>
                      <a:pPr algn="l" fontAlgn="b"/>
                      <a:r>
                        <a:rPr lang="en-US" sz="1400" u="none" strike="noStrike">
                          <a:effectLst/>
                        </a:rPr>
                        <a:t>Skottland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Lumber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Sydney,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Norway</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2,117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r h="662424">
                <a:tc>
                  <a:txBody>
                    <a:bodyPr/>
                    <a:lstStyle/>
                    <a:p>
                      <a:pPr algn="l" fontAlgn="b"/>
                      <a:r>
                        <a:rPr lang="en-US" sz="1400" u="none" strike="noStrike">
                          <a:effectLst/>
                        </a:rPr>
                        <a:t>Fort Qu'Appelle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9,200 tons general cargo, 500 tons acetone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Kingston, Jamaica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47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13</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34</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err="1">
                          <a:effectLst/>
                        </a:rPr>
                        <a:t>Shelbourne</a:t>
                      </a:r>
                      <a:r>
                        <a:rPr lang="en-US" sz="1400" u="none" strike="noStrike" dirty="0">
                          <a:effectLst/>
                        </a:rPr>
                        <a:t> NS</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6</a:t>
            </a:fld>
            <a:endParaRPr lang="en-US"/>
          </a:p>
        </p:txBody>
      </p:sp>
    </p:spTree>
    <p:extLst>
      <p:ext uri="{BB962C8B-B14F-4D97-AF65-F5344CB8AC3E}">
        <p14:creationId xmlns:p14="http://schemas.microsoft.com/office/powerpoint/2010/main" val="4246476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46801980"/>
              </p:ext>
            </p:extLst>
          </p:nvPr>
        </p:nvGraphicFramePr>
        <p:xfrm>
          <a:off x="457199" y="98853"/>
          <a:ext cx="11071654" cy="6561439"/>
        </p:xfrm>
        <a:graphic>
          <a:graphicData uri="http://schemas.openxmlformats.org/drawingml/2006/table">
            <a:tbl>
              <a:tblPr>
                <a:tableStyleId>{5C22544A-7EE6-4342-B048-85BDC9FD1C3A}</a:tableStyleId>
              </a:tblPr>
              <a:tblGrid>
                <a:gridCol w="1089016">
                  <a:extLst>
                    <a:ext uri="{9D8B030D-6E8A-4147-A177-3AD203B41FA5}">
                      <a16:colId xmlns:a16="http://schemas.microsoft.com/office/drawing/2014/main" val="20000"/>
                    </a:ext>
                  </a:extLst>
                </a:gridCol>
                <a:gridCol w="663763">
                  <a:extLst>
                    <a:ext uri="{9D8B030D-6E8A-4147-A177-3AD203B41FA5}">
                      <a16:colId xmlns:a16="http://schemas.microsoft.com/office/drawing/2014/main" val="20001"/>
                    </a:ext>
                  </a:extLst>
                </a:gridCol>
                <a:gridCol w="558958">
                  <a:extLst>
                    <a:ext uri="{9D8B030D-6E8A-4147-A177-3AD203B41FA5}">
                      <a16:colId xmlns:a16="http://schemas.microsoft.com/office/drawing/2014/main" val="20002"/>
                    </a:ext>
                  </a:extLst>
                </a:gridCol>
                <a:gridCol w="1525489">
                  <a:extLst>
                    <a:ext uri="{9D8B030D-6E8A-4147-A177-3AD203B41FA5}">
                      <a16:colId xmlns:a16="http://schemas.microsoft.com/office/drawing/2014/main" val="20003"/>
                    </a:ext>
                  </a:extLst>
                </a:gridCol>
                <a:gridCol w="1164495">
                  <a:extLst>
                    <a:ext uri="{9D8B030D-6E8A-4147-A177-3AD203B41FA5}">
                      <a16:colId xmlns:a16="http://schemas.microsoft.com/office/drawing/2014/main" val="20004"/>
                    </a:ext>
                  </a:extLst>
                </a:gridCol>
                <a:gridCol w="1374105">
                  <a:extLst>
                    <a:ext uri="{9D8B030D-6E8A-4147-A177-3AD203B41FA5}">
                      <a16:colId xmlns:a16="http://schemas.microsoft.com/office/drawing/2014/main" val="20005"/>
                    </a:ext>
                  </a:extLst>
                </a:gridCol>
                <a:gridCol w="978176">
                  <a:extLst>
                    <a:ext uri="{9D8B030D-6E8A-4147-A177-3AD203B41FA5}">
                      <a16:colId xmlns:a16="http://schemas.microsoft.com/office/drawing/2014/main" val="20006"/>
                    </a:ext>
                  </a:extLst>
                </a:gridCol>
                <a:gridCol w="558958">
                  <a:extLst>
                    <a:ext uri="{9D8B030D-6E8A-4147-A177-3AD203B41FA5}">
                      <a16:colId xmlns:a16="http://schemas.microsoft.com/office/drawing/2014/main" val="20007"/>
                    </a:ext>
                  </a:extLst>
                </a:gridCol>
                <a:gridCol w="558958">
                  <a:extLst>
                    <a:ext uri="{9D8B030D-6E8A-4147-A177-3AD203B41FA5}">
                      <a16:colId xmlns:a16="http://schemas.microsoft.com/office/drawing/2014/main" val="20008"/>
                    </a:ext>
                  </a:extLst>
                </a:gridCol>
                <a:gridCol w="360994">
                  <a:extLst>
                    <a:ext uri="{9D8B030D-6E8A-4147-A177-3AD203B41FA5}">
                      <a16:colId xmlns:a16="http://schemas.microsoft.com/office/drawing/2014/main" val="20009"/>
                    </a:ext>
                  </a:extLst>
                </a:gridCol>
                <a:gridCol w="372638">
                  <a:extLst>
                    <a:ext uri="{9D8B030D-6E8A-4147-A177-3AD203B41FA5}">
                      <a16:colId xmlns:a16="http://schemas.microsoft.com/office/drawing/2014/main" val="20010"/>
                    </a:ext>
                  </a:extLst>
                </a:gridCol>
                <a:gridCol w="314414">
                  <a:extLst>
                    <a:ext uri="{9D8B030D-6E8A-4147-A177-3AD203B41FA5}">
                      <a16:colId xmlns:a16="http://schemas.microsoft.com/office/drawing/2014/main" val="20011"/>
                    </a:ext>
                  </a:extLst>
                </a:gridCol>
                <a:gridCol w="302768">
                  <a:extLst>
                    <a:ext uri="{9D8B030D-6E8A-4147-A177-3AD203B41FA5}">
                      <a16:colId xmlns:a16="http://schemas.microsoft.com/office/drawing/2014/main" val="20012"/>
                    </a:ext>
                  </a:extLst>
                </a:gridCol>
                <a:gridCol w="1248922">
                  <a:extLst>
                    <a:ext uri="{9D8B030D-6E8A-4147-A177-3AD203B41FA5}">
                      <a16:colId xmlns:a16="http://schemas.microsoft.com/office/drawing/2014/main" val="20013"/>
                    </a:ext>
                  </a:extLst>
                </a:gridCol>
              </a:tblGrid>
              <a:tr h="448634">
                <a:tc>
                  <a:txBody>
                    <a:bodyPr/>
                    <a:lstStyle/>
                    <a:p>
                      <a:pPr algn="l" fontAlgn="b"/>
                      <a:r>
                        <a:rPr lang="en-US" sz="1400" u="none" strike="noStrike" dirty="0">
                          <a:effectLst/>
                        </a:rPr>
                        <a:t>Fort Binger</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5/18/1942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Belfast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Yarmouth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491803">
                <a:tc>
                  <a:txBody>
                    <a:bodyPr/>
                    <a:lstStyle/>
                    <a:p>
                      <a:pPr algn="l" fontAlgn="b"/>
                      <a:r>
                        <a:rPr lang="en-US" sz="1400" u="none" strike="noStrike">
                          <a:effectLst/>
                        </a:rPr>
                        <a:t>Norland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5/20/1942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Glasgow</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Corpus Christi</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8,134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 &amp; Nantucket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448634">
                <a:tc>
                  <a:txBody>
                    <a:bodyPr/>
                    <a:lstStyle/>
                    <a:p>
                      <a:pPr algn="l" fontAlgn="b"/>
                      <a:r>
                        <a:rPr lang="en-US" sz="1400" u="none" strike="noStrike">
                          <a:effectLst/>
                        </a:rPr>
                        <a:t>Plow City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4,971 tons bauxite ore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Trinidad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3,282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London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1108688">
                <a:tc>
                  <a:txBody>
                    <a:bodyPr/>
                    <a:lstStyle/>
                    <a:p>
                      <a:pPr algn="l" fontAlgn="b"/>
                      <a:r>
                        <a:rPr lang="en-US" sz="1400" u="none" strike="noStrike">
                          <a:effectLst/>
                        </a:rPr>
                        <a:t>Margot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5,500 tons general cargo, military stores incl. aircraft parts, tanks, explosives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 Egypt via Trinidad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448634">
                <a:tc>
                  <a:txBody>
                    <a:bodyPr/>
                    <a:lstStyle/>
                    <a:p>
                      <a:pPr algn="l" fontAlgn="b"/>
                      <a:r>
                        <a:rPr lang="en-US" sz="1400" u="none" strike="noStrike">
                          <a:effectLst/>
                        </a:rPr>
                        <a:t>Zurichmoor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 Thomas, USVI</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91803">
                <a:tc>
                  <a:txBody>
                    <a:bodyPr/>
                    <a:lstStyle/>
                    <a:p>
                      <a:pPr algn="l" fontAlgn="b"/>
                      <a:r>
                        <a:rPr lang="en-US" sz="1400" u="none" strike="noStrike">
                          <a:effectLst/>
                        </a:rPr>
                        <a:t>Polyphemus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5/25/1942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5,936 tons of wheat, 790 tons wool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Sydney, Aust.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Dutch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6,269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 &amp; Nantucket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448634">
                <a:tc>
                  <a:txBody>
                    <a:bodyPr/>
                    <a:lstStyle/>
                    <a:p>
                      <a:pPr algn="l" fontAlgn="b"/>
                      <a:r>
                        <a:rPr lang="en-US" sz="1400" u="none" strike="noStrike">
                          <a:effectLst/>
                        </a:rPr>
                        <a:t>Liverpool Packet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5/31/1942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1,945 tons US Govt.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Seal I., Cape Sable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448634">
                <a:tc>
                  <a:txBody>
                    <a:bodyPr/>
                    <a:lstStyle/>
                    <a:p>
                      <a:pPr algn="l" fontAlgn="b"/>
                      <a:r>
                        <a:rPr lang="en-US" sz="1400" u="none" strike="noStrike">
                          <a:effectLst/>
                        </a:rPr>
                        <a:t>Mattawin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7,000 tons military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6,919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Cod, MA</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1328707">
                <a:tc>
                  <a:txBody>
                    <a:bodyPr/>
                    <a:lstStyle/>
                    <a:p>
                      <a:pPr algn="l" fontAlgn="b"/>
                      <a:r>
                        <a:rPr lang="en-US" sz="1400" u="none" strike="noStrike">
                          <a:effectLst/>
                        </a:rPr>
                        <a:t>Berganger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General cargo incl. 48,000 bags coffee, 1,000 bales linters, 1,138 liters sunflower seeds, hides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Motor ship</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Santos, Brazil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6,826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448634">
                <a:tc>
                  <a:txBody>
                    <a:bodyPr/>
                    <a:lstStyle/>
                    <a:p>
                      <a:pPr algn="l" fontAlgn="b"/>
                      <a:r>
                        <a:rPr lang="en-US" sz="1400" u="none" strike="noStrike">
                          <a:effectLst/>
                        </a:rPr>
                        <a:t>Ben &amp; Josephine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Gloucester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Sea Island,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Mount Desert,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48634">
                <a:tc>
                  <a:txBody>
                    <a:bodyPr/>
                    <a:lstStyle/>
                    <a:p>
                      <a:pPr algn="l" fontAlgn="b"/>
                      <a:r>
                        <a:rPr lang="en-US" sz="1400" u="none" strike="noStrike" dirty="0">
                          <a:effectLst/>
                        </a:rPr>
                        <a:t>Malayan Prince</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6/9/1942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General cargo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8,593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(slightly damaged)</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7</a:t>
            </a:fld>
            <a:endParaRPr lang="en-US"/>
          </a:p>
        </p:txBody>
      </p:sp>
    </p:spTree>
    <p:extLst>
      <p:ext uri="{BB962C8B-B14F-4D97-AF65-F5344CB8AC3E}">
        <p14:creationId xmlns:p14="http://schemas.microsoft.com/office/powerpoint/2010/main" val="4156790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19478068"/>
              </p:ext>
            </p:extLst>
          </p:nvPr>
        </p:nvGraphicFramePr>
        <p:xfrm>
          <a:off x="321277" y="3"/>
          <a:ext cx="11640063" cy="6741791"/>
        </p:xfrm>
        <a:graphic>
          <a:graphicData uri="http://schemas.openxmlformats.org/drawingml/2006/table">
            <a:tbl>
              <a:tblPr>
                <a:tableStyleId>{5C22544A-7EE6-4342-B048-85BDC9FD1C3A}</a:tableStyleId>
              </a:tblPr>
              <a:tblGrid>
                <a:gridCol w="1097596">
                  <a:extLst>
                    <a:ext uri="{9D8B030D-6E8A-4147-A177-3AD203B41FA5}">
                      <a16:colId xmlns:a16="http://schemas.microsoft.com/office/drawing/2014/main" val="20000"/>
                    </a:ext>
                  </a:extLst>
                </a:gridCol>
                <a:gridCol w="700986">
                  <a:extLst>
                    <a:ext uri="{9D8B030D-6E8A-4147-A177-3AD203B41FA5}">
                      <a16:colId xmlns:a16="http://schemas.microsoft.com/office/drawing/2014/main" val="20001"/>
                    </a:ext>
                  </a:extLst>
                </a:gridCol>
                <a:gridCol w="590304">
                  <a:extLst>
                    <a:ext uri="{9D8B030D-6E8A-4147-A177-3AD203B41FA5}">
                      <a16:colId xmlns:a16="http://schemas.microsoft.com/office/drawing/2014/main" val="20002"/>
                    </a:ext>
                  </a:extLst>
                </a:gridCol>
                <a:gridCol w="1611040">
                  <a:extLst>
                    <a:ext uri="{9D8B030D-6E8A-4147-A177-3AD203B41FA5}">
                      <a16:colId xmlns:a16="http://schemas.microsoft.com/office/drawing/2014/main" val="20003"/>
                    </a:ext>
                  </a:extLst>
                </a:gridCol>
                <a:gridCol w="1229800">
                  <a:extLst>
                    <a:ext uri="{9D8B030D-6E8A-4147-A177-3AD203B41FA5}">
                      <a16:colId xmlns:a16="http://schemas.microsoft.com/office/drawing/2014/main" val="20004"/>
                    </a:ext>
                  </a:extLst>
                </a:gridCol>
                <a:gridCol w="1451165">
                  <a:extLst>
                    <a:ext uri="{9D8B030D-6E8A-4147-A177-3AD203B41FA5}">
                      <a16:colId xmlns:a16="http://schemas.microsoft.com/office/drawing/2014/main" val="20005"/>
                    </a:ext>
                  </a:extLst>
                </a:gridCol>
                <a:gridCol w="1033032">
                  <a:extLst>
                    <a:ext uri="{9D8B030D-6E8A-4147-A177-3AD203B41FA5}">
                      <a16:colId xmlns:a16="http://schemas.microsoft.com/office/drawing/2014/main" val="20006"/>
                    </a:ext>
                  </a:extLst>
                </a:gridCol>
                <a:gridCol w="590304">
                  <a:extLst>
                    <a:ext uri="{9D8B030D-6E8A-4147-A177-3AD203B41FA5}">
                      <a16:colId xmlns:a16="http://schemas.microsoft.com/office/drawing/2014/main" val="20007"/>
                    </a:ext>
                  </a:extLst>
                </a:gridCol>
                <a:gridCol w="590304">
                  <a:extLst>
                    <a:ext uri="{9D8B030D-6E8A-4147-A177-3AD203B41FA5}">
                      <a16:colId xmlns:a16="http://schemas.microsoft.com/office/drawing/2014/main" val="20008"/>
                    </a:ext>
                  </a:extLst>
                </a:gridCol>
                <a:gridCol w="381239">
                  <a:extLst>
                    <a:ext uri="{9D8B030D-6E8A-4147-A177-3AD203B41FA5}">
                      <a16:colId xmlns:a16="http://schemas.microsoft.com/office/drawing/2014/main" val="20009"/>
                    </a:ext>
                  </a:extLst>
                </a:gridCol>
                <a:gridCol w="393537">
                  <a:extLst>
                    <a:ext uri="{9D8B030D-6E8A-4147-A177-3AD203B41FA5}">
                      <a16:colId xmlns:a16="http://schemas.microsoft.com/office/drawing/2014/main" val="20010"/>
                    </a:ext>
                  </a:extLst>
                </a:gridCol>
                <a:gridCol w="332046">
                  <a:extLst>
                    <a:ext uri="{9D8B030D-6E8A-4147-A177-3AD203B41FA5}">
                      <a16:colId xmlns:a16="http://schemas.microsoft.com/office/drawing/2014/main" val="20011"/>
                    </a:ext>
                  </a:extLst>
                </a:gridCol>
                <a:gridCol w="319749">
                  <a:extLst>
                    <a:ext uri="{9D8B030D-6E8A-4147-A177-3AD203B41FA5}">
                      <a16:colId xmlns:a16="http://schemas.microsoft.com/office/drawing/2014/main" val="20012"/>
                    </a:ext>
                  </a:extLst>
                </a:gridCol>
                <a:gridCol w="1318961">
                  <a:extLst>
                    <a:ext uri="{9D8B030D-6E8A-4147-A177-3AD203B41FA5}">
                      <a16:colId xmlns:a16="http://schemas.microsoft.com/office/drawing/2014/main" val="20013"/>
                    </a:ext>
                  </a:extLst>
                </a:gridCol>
              </a:tblGrid>
              <a:tr h="415437">
                <a:tc>
                  <a:txBody>
                    <a:bodyPr/>
                    <a:lstStyle/>
                    <a:p>
                      <a:pPr algn="l" fontAlgn="b"/>
                      <a:r>
                        <a:rPr lang="en-US" sz="1400" u="none" strike="noStrike">
                          <a:effectLst/>
                        </a:rPr>
                        <a:t>Lark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50 tons 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Le Havre Banks,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619175">
                <a:tc>
                  <a:txBody>
                    <a:bodyPr/>
                    <a:lstStyle/>
                    <a:p>
                      <a:pPr algn="l" fontAlgn="b"/>
                      <a:r>
                        <a:rPr lang="en-US" sz="1400" u="none" strike="noStrike">
                          <a:effectLst/>
                        </a:rPr>
                        <a:t>Port Nicholson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6/16/1942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1,600 auto parts, 4,000 tons military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8,402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545226">
                <a:tc>
                  <a:txBody>
                    <a:bodyPr/>
                    <a:lstStyle/>
                    <a:p>
                      <a:pPr algn="l" fontAlgn="b"/>
                      <a:r>
                        <a:rPr lang="en-US" sz="1400" u="none" strike="noStrike">
                          <a:effectLst/>
                        </a:rPr>
                        <a:t>Cherokee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6/16/1942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 - 350 tons sand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passenger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5,896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169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Provincetown &amp; 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822913">
                <a:tc>
                  <a:txBody>
                    <a:bodyPr/>
                    <a:lstStyle/>
                    <a:p>
                      <a:pPr algn="l" fontAlgn="b"/>
                      <a:r>
                        <a:rPr lang="en-US" sz="1400" u="none" strike="noStrike">
                          <a:effectLst/>
                        </a:rPr>
                        <a:t>Moldanger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U-404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8,700 tons general cargo, incl. salted hides, tallow, wool, veg. oil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Buenos Aires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6,827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May, NJ</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619175">
                <a:tc>
                  <a:txBody>
                    <a:bodyPr/>
                    <a:lstStyle/>
                    <a:p>
                      <a:pPr algn="l" fontAlgn="b"/>
                      <a:r>
                        <a:rPr lang="en-US" sz="1400" u="none" strike="noStrike">
                          <a:effectLst/>
                        </a:rPr>
                        <a:t>Alexander Macomb</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U-215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9,000 tons military cargo, tanks planse, explosives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Woods Hole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7,191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Woods Hole MA</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15437">
                <a:tc>
                  <a:txBody>
                    <a:bodyPr/>
                    <a:lstStyle/>
                    <a:p>
                      <a:pPr algn="l" fontAlgn="b"/>
                      <a:r>
                        <a:rPr lang="en-US" sz="1400" u="none" strike="noStrike">
                          <a:effectLst/>
                        </a:rPr>
                        <a:t>Lucille M.</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7/25/1942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Yarmouth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grounds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Shelbourne,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415437">
                <a:tc>
                  <a:txBody>
                    <a:bodyPr/>
                    <a:lstStyle/>
                    <a:p>
                      <a:pPr algn="l" fontAlgn="b"/>
                      <a:r>
                        <a:rPr lang="en-US" sz="1400" u="none" strike="noStrike">
                          <a:effectLst/>
                        </a:rPr>
                        <a:t>Angelus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5/19/1943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U-161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Molasses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Schooner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Barbados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Portland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619175">
                <a:tc>
                  <a:txBody>
                    <a:bodyPr/>
                    <a:lstStyle/>
                    <a:p>
                      <a:pPr algn="l" fontAlgn="b"/>
                      <a:r>
                        <a:rPr lang="en-US" sz="1400" u="none" strike="noStrike">
                          <a:effectLst/>
                        </a:rPr>
                        <a:t>Pan Pennsylvania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4/16/1944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U-550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140,000 bbls 80 octane gasoline, aircraft on deck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Turbine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Barry, Wales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11,017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Londonberry, Ireland</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545226">
                <a:tc>
                  <a:txBody>
                    <a:bodyPr/>
                    <a:lstStyle/>
                    <a:p>
                      <a:pPr algn="l" fontAlgn="b"/>
                      <a:r>
                        <a:rPr lang="en-US" sz="1400" u="none" strike="noStrike">
                          <a:effectLst/>
                        </a:rPr>
                        <a:t>Cornwallis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12/3/1944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U-1230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bagged sugar, molasses in barrels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Sandwich,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 John, NB</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5,458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Rockland,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545226">
                <a:tc>
                  <a:txBody>
                    <a:bodyPr/>
                    <a:lstStyle/>
                    <a:p>
                      <a:pPr algn="l" fontAlgn="b"/>
                      <a:r>
                        <a:rPr lang="en-US" sz="1400" u="none" strike="noStrike">
                          <a:effectLst/>
                        </a:rPr>
                        <a:t>Atlantic States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Turbine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Las Piedras, Venezuela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8,537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52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15437">
                <a:tc>
                  <a:txBody>
                    <a:bodyPr/>
                    <a:lstStyle/>
                    <a:p>
                      <a:pPr algn="l" fontAlgn="b"/>
                      <a:r>
                        <a:rPr lang="en-US" sz="1400" u="none" strike="noStrike">
                          <a:effectLst/>
                        </a:rPr>
                        <a:t>USS Eagle (PE-56)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4/23/1945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 craft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Maine, TBN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r h="558857">
                <a:tc>
                  <a:txBody>
                    <a:bodyPr/>
                    <a:lstStyle/>
                    <a:p>
                      <a:pPr algn="l" fontAlgn="b"/>
                      <a:r>
                        <a:rPr lang="en-US" sz="1400" u="none" strike="noStrike">
                          <a:effectLst/>
                        </a:rPr>
                        <a:t>Black Point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7,759 tons coal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Newport News, VA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Weymouth,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5,353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Point Judith &amp; Newport</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8</a:t>
            </a:fld>
            <a:endParaRPr lang="en-US"/>
          </a:p>
        </p:txBody>
      </p:sp>
    </p:spTree>
    <p:extLst>
      <p:ext uri="{BB962C8B-B14F-4D97-AF65-F5344CB8AC3E}">
        <p14:creationId xmlns:p14="http://schemas.microsoft.com/office/powerpoint/2010/main" val="2932474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611059"/>
          </a:xfrm>
        </p:spPr>
        <p:txBody>
          <a:bodyPr>
            <a:normAutofit fontScale="90000"/>
          </a:bodyPr>
          <a:lstStyle/>
          <a:p>
            <a:pPr algn="ctr"/>
            <a:r>
              <a:rPr lang="en-US" dirty="0"/>
              <a:t>New England Ports Survivors Landed In:</a:t>
            </a:r>
          </a:p>
        </p:txBody>
      </p:sp>
      <p:sp>
        <p:nvSpPr>
          <p:cNvPr id="3" name="Content Placeholder 2"/>
          <p:cNvSpPr>
            <a:spLocks noGrp="1"/>
          </p:cNvSpPr>
          <p:nvPr>
            <p:ph idx="1"/>
          </p:nvPr>
        </p:nvSpPr>
        <p:spPr>
          <a:xfrm>
            <a:off x="838199" y="1408670"/>
            <a:ext cx="10591801" cy="4768293"/>
          </a:xfrm>
        </p:spPr>
        <p:txBody>
          <a:bodyPr/>
          <a:lstStyle/>
          <a:p>
            <a:r>
              <a:rPr lang="en-US" dirty="0"/>
              <a:t>MAINE:</a:t>
            </a:r>
          </a:p>
          <a:p>
            <a:r>
              <a:rPr lang="en-US" dirty="0"/>
              <a:t>Portland, Rockland, Mount Desert Island</a:t>
            </a:r>
          </a:p>
          <a:p>
            <a:r>
              <a:rPr lang="en-US" dirty="0"/>
              <a:t>MASSACHUSETTS:</a:t>
            </a:r>
          </a:p>
          <a:p>
            <a:r>
              <a:rPr lang="en-US" dirty="0"/>
              <a:t>New Bedford, Nantucket, Boston, Woods Hole, Provincetown &amp; “Cape Cod” – probably Provincetown ultimately</a:t>
            </a:r>
          </a:p>
          <a:p>
            <a:r>
              <a:rPr lang="en-US" dirty="0"/>
              <a:t>RHODE ISLAND:</a:t>
            </a:r>
          </a:p>
          <a:p>
            <a:r>
              <a:rPr lang="en-US" dirty="0"/>
              <a:t>Point Judith, Newport (both Allied sailors &amp; German U-boat survivors)</a:t>
            </a:r>
          </a:p>
          <a:p>
            <a:r>
              <a:rPr lang="en-US" dirty="0"/>
              <a:t>CONNECTICUT:</a:t>
            </a:r>
          </a:p>
          <a:p>
            <a:r>
              <a:rPr lang="en-US" dirty="0"/>
              <a:t>New London (site of US Navy submarine base)</a:t>
            </a:r>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9</a:t>
            </a:fld>
            <a:endParaRPr lang="en-US"/>
          </a:p>
        </p:txBody>
      </p:sp>
    </p:spTree>
    <p:extLst>
      <p:ext uri="{BB962C8B-B14F-4D97-AF65-F5344CB8AC3E}">
        <p14:creationId xmlns:p14="http://schemas.microsoft.com/office/powerpoint/2010/main" val="4277770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1065</TotalTime>
  <Words>2513</Words>
  <Application>Microsoft Office PowerPoint</Application>
  <PresentationFormat>Widescreen</PresentationFormat>
  <Paragraphs>683</Paragraphs>
  <Slides>32</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U-BOATS IN NEW ENGLAND  </vt:lpstr>
      <vt:lpstr>Overview:</vt:lpstr>
      <vt:lpstr>PowerPoint Presentation</vt:lpstr>
      <vt:lpstr>PowerPoint Presentation</vt:lpstr>
      <vt:lpstr>Hardegen in U-123 was first to arrive, Topp an ace</vt:lpstr>
      <vt:lpstr>PowerPoint Presentation</vt:lpstr>
      <vt:lpstr>PowerPoint Presentation</vt:lpstr>
      <vt:lpstr>PowerPoint Presentation</vt:lpstr>
      <vt:lpstr>New England Ports Survivors Landed In:</vt:lpstr>
      <vt:lpstr>Peisander, whose men survived and were rescued by the USCGC General Greene off Nantucket</vt:lpstr>
      <vt:lpstr>M/T Norland’s extraordinary survival voyages</vt:lpstr>
      <vt:lpstr>Norland summary of survivor’s voyages:</vt:lpstr>
      <vt:lpstr>Boat 1: 2 Norland men – rescued by the Hunting-Sanford, landed New Bedford.  Boat 2: 3 Norland men – rescued by USCGC General Greene, landed Nantucket.  Boat 3: 2 Norland men – rescued by Mirandella, landed New York.  Boat 4: 4 Norland men – rescued by Maria Amelia, landed New York.  Boat 5: 3 Norland men, including Second Officer Bjelde navigating (total 14 men) – rescued by Torvanger, Alpha and Estelle, landed New Bedford. </vt:lpstr>
      <vt:lpstr>F/V Lark, shelled by sub, made it back to Boston</vt:lpstr>
      <vt:lpstr>SS Foam sunk by U-432 off Nova Scotia 1942</vt:lpstr>
      <vt:lpstr>Operation Pastorius</vt:lpstr>
      <vt:lpstr>Landing in New Brunswick, Canada</vt:lpstr>
      <vt:lpstr>Operation Magpie</vt:lpstr>
      <vt:lpstr>Ten U-boats sunk off New England: 3 during WWII</vt:lpstr>
      <vt:lpstr>PowerPoint Presentation</vt:lpstr>
      <vt:lpstr>U-550 sunk off Nantucket, survivors taken</vt:lpstr>
      <vt:lpstr>U-boats surrendering at sea</vt:lpstr>
      <vt:lpstr>U-boats surrendered in Portsmouth, NH 1945</vt:lpstr>
      <vt:lpstr>Steinhoff surrender &amp; suicide, Boston jail</vt:lpstr>
      <vt:lpstr>PowerPoint Presentation</vt:lpstr>
      <vt:lpstr>Two U-Boat Sailors Buried in Newport, RI</vt:lpstr>
      <vt:lpstr>PowerPoint Presentation</vt:lpstr>
      <vt:lpstr>U-977 being sunk by USS Cape Cod 1947</vt:lpstr>
      <vt:lpstr>Six U-Boats sunk off Cape Cod MA 1946-1947</vt:lpstr>
      <vt:lpstr>Video of U-858 and U-805 surrendering in NH</vt:lpstr>
      <vt:lpstr>PowerPoint Presentation</vt:lpstr>
      <vt:lpstr>www.uboatsnewengland.blogspot.com</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37</cp:revision>
  <dcterms:created xsi:type="dcterms:W3CDTF">2015-11-07T14:28:18Z</dcterms:created>
  <dcterms:modified xsi:type="dcterms:W3CDTF">2020-04-03T19:47:21Z</dcterms:modified>
</cp:coreProperties>
</file>