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56" r:id="rId2"/>
    <p:sldId id="315" r:id="rId3"/>
    <p:sldId id="328" r:id="rId4"/>
    <p:sldId id="332" r:id="rId5"/>
    <p:sldId id="330" r:id="rId6"/>
    <p:sldId id="329" r:id="rId7"/>
    <p:sldId id="333" r:id="rId8"/>
    <p:sldId id="334" r:id="rId9"/>
    <p:sldId id="272" r:id="rId10"/>
    <p:sldId id="314" r:id="rId11"/>
    <p:sldId id="299" r:id="rId12"/>
    <p:sldId id="300" r:id="rId13"/>
    <p:sldId id="323" r:id="rId14"/>
    <p:sldId id="325" r:id="rId15"/>
    <p:sldId id="318" r:id="rId16"/>
    <p:sldId id="326" r:id="rId17"/>
    <p:sldId id="327" r:id="rId18"/>
    <p:sldId id="320" r:id="rId19"/>
    <p:sldId id="331" r:id="rId20"/>
    <p:sldId id="339" r:id="rId21"/>
    <p:sldId id="343" r:id="rId22"/>
    <p:sldId id="341" r:id="rId23"/>
    <p:sldId id="342" r:id="rId24"/>
    <p:sldId id="338" r:id="rId25"/>
    <p:sldId id="336" r:id="rId26"/>
    <p:sldId id="298" r:id="rId27"/>
    <p:sldId id="294" r:id="rId28"/>
    <p:sldId id="305" r:id="rId29"/>
    <p:sldId id="340" r:id="rId30"/>
    <p:sldId id="337" r:id="rId31"/>
    <p:sldId id="335" r:id="rId32"/>
    <p:sldId id="313"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606DA9-8729-4049-9255-9B414F83017D}" v="123" dt="2026-02-11T23:06:45.288"/>
    <p1510:client id="{8D363A1E-11FE-44C8-B88C-57774658C515}" v="2" dt="2026-02-12T18:22:35.4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2500" autoAdjust="0"/>
    <p:restoredTop sz="93580" autoAdjust="0"/>
  </p:normalViewPr>
  <p:slideViewPr>
    <p:cSldViewPr snapToGrid="0">
      <p:cViewPr varScale="1">
        <p:scale>
          <a:sx n="56" d="100"/>
          <a:sy n="56" d="100"/>
        </p:scale>
        <p:origin x="582" y="276"/>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ic Wiberg" userId="6a74648c6ea72cf6" providerId="LiveId" clId="{E750298D-EAA8-4BD3-A2C7-4C27FA2744EC}"/>
    <pc:docChg chg="custSel modSld">
      <pc:chgData name="Eric Wiberg" userId="6a74648c6ea72cf6" providerId="LiveId" clId="{E750298D-EAA8-4BD3-A2C7-4C27FA2744EC}" dt="2026-02-12T22:27:48.109" v="139" actId="14100"/>
      <pc:docMkLst>
        <pc:docMk/>
      </pc:docMkLst>
      <pc:sldChg chg="modSp mod">
        <pc:chgData name="Eric Wiberg" userId="6a74648c6ea72cf6" providerId="LiveId" clId="{E750298D-EAA8-4BD3-A2C7-4C27FA2744EC}" dt="2026-02-12T22:18:15.304" v="5" actId="20577"/>
        <pc:sldMkLst>
          <pc:docMk/>
          <pc:sldMk cId="1650487823" sldId="256"/>
        </pc:sldMkLst>
        <pc:spChg chg="mod">
          <ac:chgData name="Eric Wiberg" userId="6a74648c6ea72cf6" providerId="LiveId" clId="{E750298D-EAA8-4BD3-A2C7-4C27FA2744EC}" dt="2026-02-12T22:18:15.304" v="5" actId="20577"/>
          <ac:spMkLst>
            <pc:docMk/>
            <pc:sldMk cId="1650487823" sldId="256"/>
            <ac:spMk id="6" creationId="{168E33F9-EBB7-66B2-3AD1-A018BBD30A97}"/>
          </ac:spMkLst>
        </pc:spChg>
      </pc:sldChg>
      <pc:sldChg chg="modSp mod">
        <pc:chgData name="Eric Wiberg" userId="6a74648c6ea72cf6" providerId="LiveId" clId="{E750298D-EAA8-4BD3-A2C7-4C27FA2744EC}" dt="2026-02-12T22:26:27.658" v="130" actId="20577"/>
        <pc:sldMkLst>
          <pc:docMk/>
          <pc:sldMk cId="2297815358" sldId="299"/>
        </pc:sldMkLst>
        <pc:spChg chg="mod">
          <ac:chgData name="Eric Wiberg" userId="6a74648c6ea72cf6" providerId="LiveId" clId="{E750298D-EAA8-4BD3-A2C7-4C27FA2744EC}" dt="2026-02-12T22:26:27.658" v="130" actId="20577"/>
          <ac:spMkLst>
            <pc:docMk/>
            <pc:sldMk cId="2297815358" sldId="299"/>
            <ac:spMk id="5" creationId="{0B8EB4B5-7D1A-E354-3774-CB92B323CACF}"/>
          </ac:spMkLst>
        </pc:spChg>
      </pc:sldChg>
      <pc:sldChg chg="modSp mod">
        <pc:chgData name="Eric Wiberg" userId="6a74648c6ea72cf6" providerId="LiveId" clId="{E750298D-EAA8-4BD3-A2C7-4C27FA2744EC}" dt="2026-02-12T22:26:17.303" v="129" actId="20577"/>
        <pc:sldMkLst>
          <pc:docMk/>
          <pc:sldMk cId="2522670381" sldId="314"/>
        </pc:sldMkLst>
        <pc:spChg chg="mod">
          <ac:chgData name="Eric Wiberg" userId="6a74648c6ea72cf6" providerId="LiveId" clId="{E750298D-EAA8-4BD3-A2C7-4C27FA2744EC}" dt="2026-02-12T22:26:17.303" v="129" actId="20577"/>
          <ac:spMkLst>
            <pc:docMk/>
            <pc:sldMk cId="2522670381" sldId="314"/>
            <ac:spMk id="3" creationId="{250452D0-8881-07E1-11EB-77830F9BEAC3}"/>
          </ac:spMkLst>
        </pc:spChg>
      </pc:sldChg>
      <pc:sldChg chg="modSp mod">
        <pc:chgData name="Eric Wiberg" userId="6a74648c6ea72cf6" providerId="LiveId" clId="{E750298D-EAA8-4BD3-A2C7-4C27FA2744EC}" dt="2026-02-12T22:18:36.966" v="6" actId="20577"/>
        <pc:sldMkLst>
          <pc:docMk/>
          <pc:sldMk cId="4136610549" sldId="315"/>
        </pc:sldMkLst>
        <pc:spChg chg="mod">
          <ac:chgData name="Eric Wiberg" userId="6a74648c6ea72cf6" providerId="LiveId" clId="{E750298D-EAA8-4BD3-A2C7-4C27FA2744EC}" dt="2026-02-12T22:18:36.966" v="6" actId="20577"/>
          <ac:spMkLst>
            <pc:docMk/>
            <pc:sldMk cId="4136610549" sldId="315"/>
            <ac:spMk id="8" creationId="{A416C4DE-2D15-103D-E1F4-28C9E97AEA7A}"/>
          </ac:spMkLst>
        </pc:spChg>
      </pc:sldChg>
      <pc:sldChg chg="modSp mod">
        <pc:chgData name="Eric Wiberg" userId="6a74648c6ea72cf6" providerId="LiveId" clId="{E750298D-EAA8-4BD3-A2C7-4C27FA2744EC}" dt="2026-02-12T22:27:48.109" v="139" actId="14100"/>
        <pc:sldMkLst>
          <pc:docMk/>
          <pc:sldMk cId="1545378273" sldId="327"/>
        </pc:sldMkLst>
        <pc:spChg chg="mod">
          <ac:chgData name="Eric Wiberg" userId="6a74648c6ea72cf6" providerId="LiveId" clId="{E750298D-EAA8-4BD3-A2C7-4C27FA2744EC}" dt="2026-02-12T22:27:41.828" v="137" actId="1076"/>
          <ac:spMkLst>
            <pc:docMk/>
            <pc:sldMk cId="1545378273" sldId="327"/>
            <ac:spMk id="7" creationId="{854EB3F9-51F2-F23D-89A7-7E482981D4C4}"/>
          </ac:spMkLst>
        </pc:spChg>
        <pc:picChg chg="mod">
          <ac:chgData name="Eric Wiberg" userId="6a74648c6ea72cf6" providerId="LiveId" clId="{E750298D-EAA8-4BD3-A2C7-4C27FA2744EC}" dt="2026-02-12T22:27:48.109" v="139" actId="14100"/>
          <ac:picMkLst>
            <pc:docMk/>
            <pc:sldMk cId="1545378273" sldId="327"/>
            <ac:picMk id="6" creationId="{01AF7962-AC22-7143-BDBD-6B9BD7B54523}"/>
          </ac:picMkLst>
        </pc:picChg>
        <pc:picChg chg="mod">
          <ac:chgData name="Eric Wiberg" userId="6a74648c6ea72cf6" providerId="LiveId" clId="{E750298D-EAA8-4BD3-A2C7-4C27FA2744EC}" dt="2026-02-12T22:27:06.924" v="131" actId="14100"/>
          <ac:picMkLst>
            <pc:docMk/>
            <pc:sldMk cId="1545378273" sldId="327"/>
            <ac:picMk id="9" creationId="{9AC03FDC-FFA7-7A87-D45F-4409B12F84D3}"/>
          </ac:picMkLst>
        </pc:picChg>
      </pc:sldChg>
      <pc:sldChg chg="modSp mod">
        <pc:chgData name="Eric Wiberg" userId="6a74648c6ea72cf6" providerId="LiveId" clId="{E750298D-EAA8-4BD3-A2C7-4C27FA2744EC}" dt="2026-02-12T22:21:38.237" v="55" actId="14100"/>
        <pc:sldMkLst>
          <pc:docMk/>
          <pc:sldMk cId="3695562981" sldId="328"/>
        </pc:sldMkLst>
        <pc:spChg chg="mod">
          <ac:chgData name="Eric Wiberg" userId="6a74648c6ea72cf6" providerId="LiveId" clId="{E750298D-EAA8-4BD3-A2C7-4C27FA2744EC}" dt="2026-02-12T22:21:20.525" v="52" actId="27636"/>
          <ac:spMkLst>
            <pc:docMk/>
            <pc:sldMk cId="3695562981" sldId="328"/>
            <ac:spMk id="2" creationId="{1BECD122-9D35-09A7-9591-548A7CB0018A}"/>
          </ac:spMkLst>
        </pc:spChg>
        <pc:spChg chg="mod">
          <ac:chgData name="Eric Wiberg" userId="6a74648c6ea72cf6" providerId="LiveId" clId="{E750298D-EAA8-4BD3-A2C7-4C27FA2744EC}" dt="2026-02-12T22:21:38.237" v="55" actId="14100"/>
          <ac:spMkLst>
            <pc:docMk/>
            <pc:sldMk cId="3695562981" sldId="328"/>
            <ac:spMk id="3" creationId="{22028CFF-3A3D-5F73-7A9B-D16BEC46B09D}"/>
          </ac:spMkLst>
        </pc:spChg>
      </pc:sldChg>
      <pc:sldChg chg="modSp mod">
        <pc:chgData name="Eric Wiberg" userId="6a74648c6ea72cf6" providerId="LiveId" clId="{E750298D-EAA8-4BD3-A2C7-4C27FA2744EC}" dt="2026-02-12T22:24:34.553" v="104" actId="14100"/>
        <pc:sldMkLst>
          <pc:docMk/>
          <pc:sldMk cId="2167277460" sldId="330"/>
        </pc:sldMkLst>
        <pc:spChg chg="mod">
          <ac:chgData name="Eric Wiberg" userId="6a74648c6ea72cf6" providerId="LiveId" clId="{E750298D-EAA8-4BD3-A2C7-4C27FA2744EC}" dt="2026-02-12T22:24:29.536" v="103" actId="20577"/>
          <ac:spMkLst>
            <pc:docMk/>
            <pc:sldMk cId="2167277460" sldId="330"/>
            <ac:spMk id="2" creationId="{3668CE0F-3465-24C1-5257-BFADAED033CB}"/>
          </ac:spMkLst>
        </pc:spChg>
        <pc:spChg chg="mod">
          <ac:chgData name="Eric Wiberg" userId="6a74648c6ea72cf6" providerId="LiveId" clId="{E750298D-EAA8-4BD3-A2C7-4C27FA2744EC}" dt="2026-02-12T22:24:34.553" v="104" actId="14100"/>
          <ac:spMkLst>
            <pc:docMk/>
            <pc:sldMk cId="2167277460" sldId="330"/>
            <ac:spMk id="3" creationId="{EEC6B446-A4F2-ED42-A95A-B70C8C9A3E7F}"/>
          </ac:spMkLst>
        </pc:spChg>
      </pc:sldChg>
      <pc:sldChg chg="modSp mod">
        <pc:chgData name="Eric Wiberg" userId="6a74648c6ea72cf6" providerId="LiveId" clId="{E750298D-EAA8-4BD3-A2C7-4C27FA2744EC}" dt="2026-02-12T22:25:20.097" v="105" actId="20577"/>
        <pc:sldMkLst>
          <pc:docMk/>
          <pc:sldMk cId="478500134" sldId="334"/>
        </pc:sldMkLst>
        <pc:spChg chg="mod">
          <ac:chgData name="Eric Wiberg" userId="6a74648c6ea72cf6" providerId="LiveId" clId="{E750298D-EAA8-4BD3-A2C7-4C27FA2744EC}" dt="2026-02-12T22:25:20.097" v="105" actId="20577"/>
          <ac:spMkLst>
            <pc:docMk/>
            <pc:sldMk cId="478500134" sldId="334"/>
            <ac:spMk id="2" creationId="{DA35C5CE-941C-9A8B-6850-43466215025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F1ACBC-8CAB-43DA-B7E5-19AC451DD3C1}" type="datetimeFigureOut">
              <a:rPr lang="en-US" smtClean="0"/>
              <a:t>2/12/2026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CF1C03-BFFF-43D0-9DD8-46EA48669370}" type="slidenum">
              <a:rPr lang="en-US" smtClean="0"/>
              <a:t>‹#›</a:t>
            </a:fld>
            <a:endParaRPr lang="en-US" dirty="0"/>
          </a:p>
        </p:txBody>
      </p:sp>
    </p:spTree>
    <p:extLst>
      <p:ext uri="{BB962C8B-B14F-4D97-AF65-F5344CB8AC3E}">
        <p14:creationId xmlns:p14="http://schemas.microsoft.com/office/powerpoint/2010/main" val="22538045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4BD30D47-699B-4F84-85F2-05F4645324FD}" type="datetime1">
              <a:rPr lang="en-US" smtClean="0"/>
              <a:t>2/12/2026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5EF20E7-344A-4215-952B-C78526E47CCC}" type="slidenum">
              <a:rPr lang="en-US" smtClean="0"/>
              <a:t>‹#›</a:t>
            </a:fld>
            <a:endParaRPr lang="en-US" dirty="0"/>
          </a:p>
        </p:txBody>
      </p:sp>
    </p:spTree>
    <p:extLst>
      <p:ext uri="{BB962C8B-B14F-4D97-AF65-F5344CB8AC3E}">
        <p14:creationId xmlns:p14="http://schemas.microsoft.com/office/powerpoint/2010/main" val="30493366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8352EAD-DD7E-4D46-A0A4-6E8E23453EB1}" type="datetime1">
              <a:rPr lang="en-US" smtClean="0"/>
              <a:t>2/12/2026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5EF20E7-344A-4215-952B-C78526E47CCC}" type="slidenum">
              <a:rPr lang="en-US" smtClean="0"/>
              <a:t>‹#›</a:t>
            </a:fld>
            <a:endParaRPr lang="en-US" dirty="0"/>
          </a:p>
        </p:txBody>
      </p:sp>
    </p:spTree>
    <p:extLst>
      <p:ext uri="{BB962C8B-B14F-4D97-AF65-F5344CB8AC3E}">
        <p14:creationId xmlns:p14="http://schemas.microsoft.com/office/powerpoint/2010/main" val="36841393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4952E51-9A44-4169-88DE-D3AEF2501459}" type="datetime1">
              <a:rPr lang="en-US" smtClean="0"/>
              <a:t>2/12/2026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5EF20E7-344A-4215-952B-C78526E47CCC}" type="slidenum">
              <a:rPr lang="en-US" smtClean="0"/>
              <a:t>‹#›</a:t>
            </a:fld>
            <a:endParaRPr lang="en-US" dirty="0"/>
          </a:p>
        </p:txBody>
      </p:sp>
    </p:spTree>
    <p:extLst>
      <p:ext uri="{BB962C8B-B14F-4D97-AF65-F5344CB8AC3E}">
        <p14:creationId xmlns:p14="http://schemas.microsoft.com/office/powerpoint/2010/main" val="25714500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8BBBEB6-636F-4CF8-AD48-0B5053B18C90}" type="datetime1">
              <a:rPr lang="en-US" smtClean="0"/>
              <a:t>2/12/2026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5EF20E7-344A-4215-952B-C78526E47CCC}" type="slidenum">
              <a:rPr lang="en-US" smtClean="0"/>
              <a:t>‹#›</a:t>
            </a:fld>
            <a:endParaRPr lang="en-US" dirty="0"/>
          </a:p>
        </p:txBody>
      </p:sp>
    </p:spTree>
    <p:extLst>
      <p:ext uri="{BB962C8B-B14F-4D97-AF65-F5344CB8AC3E}">
        <p14:creationId xmlns:p14="http://schemas.microsoft.com/office/powerpoint/2010/main" val="34382675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C4CF6AD-4303-4823-BACE-B032AB53F183}" type="datetime1">
              <a:rPr lang="en-US" smtClean="0"/>
              <a:t>2/12/2026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5EF20E7-344A-4215-952B-C78526E47CCC}" type="slidenum">
              <a:rPr lang="en-US" smtClean="0"/>
              <a:t>‹#›</a:t>
            </a:fld>
            <a:endParaRPr lang="en-US" dirty="0"/>
          </a:p>
        </p:txBody>
      </p:sp>
    </p:spTree>
    <p:extLst>
      <p:ext uri="{BB962C8B-B14F-4D97-AF65-F5344CB8AC3E}">
        <p14:creationId xmlns:p14="http://schemas.microsoft.com/office/powerpoint/2010/main" val="32331276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FFB031D-69CB-4AAC-997F-1FB87AAC588E}" type="datetime1">
              <a:rPr lang="en-US" smtClean="0"/>
              <a:t>2/12/2026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5EF20E7-344A-4215-952B-C78526E47CCC}" type="slidenum">
              <a:rPr lang="en-US" smtClean="0"/>
              <a:t>‹#›</a:t>
            </a:fld>
            <a:endParaRPr lang="en-US" dirty="0"/>
          </a:p>
        </p:txBody>
      </p:sp>
    </p:spTree>
    <p:extLst>
      <p:ext uri="{BB962C8B-B14F-4D97-AF65-F5344CB8AC3E}">
        <p14:creationId xmlns:p14="http://schemas.microsoft.com/office/powerpoint/2010/main" val="20379519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B89467-9AC4-4822-97AC-2FE3337B9813}" type="datetime1">
              <a:rPr lang="en-US" smtClean="0"/>
              <a:t>2/12/2026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5EF20E7-344A-4215-952B-C78526E47CCC}" type="slidenum">
              <a:rPr lang="en-US" smtClean="0"/>
              <a:t>‹#›</a:t>
            </a:fld>
            <a:endParaRPr lang="en-US" dirty="0"/>
          </a:p>
        </p:txBody>
      </p:sp>
    </p:spTree>
    <p:extLst>
      <p:ext uri="{BB962C8B-B14F-4D97-AF65-F5344CB8AC3E}">
        <p14:creationId xmlns:p14="http://schemas.microsoft.com/office/powerpoint/2010/main" val="18206114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486A846-7AC1-48DB-9E8E-11E3FE155790}" type="datetime1">
              <a:rPr lang="en-US" smtClean="0"/>
              <a:t>2/12/2026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5EF20E7-344A-4215-952B-C78526E47CCC}" type="slidenum">
              <a:rPr lang="en-US" smtClean="0"/>
              <a:t>‹#›</a:t>
            </a:fld>
            <a:endParaRPr lang="en-US" dirty="0"/>
          </a:p>
        </p:txBody>
      </p:sp>
    </p:spTree>
    <p:extLst>
      <p:ext uri="{BB962C8B-B14F-4D97-AF65-F5344CB8AC3E}">
        <p14:creationId xmlns:p14="http://schemas.microsoft.com/office/powerpoint/2010/main" val="40967527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8E0913-C840-4A88-A90E-EC64FC8C260C}" type="datetime1">
              <a:rPr lang="en-US" smtClean="0"/>
              <a:t>2/12/2026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5EF20E7-344A-4215-952B-C78526E47CCC}" type="slidenum">
              <a:rPr lang="en-US" smtClean="0"/>
              <a:t>‹#›</a:t>
            </a:fld>
            <a:endParaRPr lang="en-US" dirty="0"/>
          </a:p>
        </p:txBody>
      </p:sp>
    </p:spTree>
    <p:extLst>
      <p:ext uri="{BB962C8B-B14F-4D97-AF65-F5344CB8AC3E}">
        <p14:creationId xmlns:p14="http://schemas.microsoft.com/office/powerpoint/2010/main" val="28863651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2506013-CB12-404A-9BE6-D042E873245F}" type="datetime1">
              <a:rPr lang="en-US" smtClean="0"/>
              <a:t>2/12/2026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5EF20E7-344A-4215-952B-C78526E47CCC}" type="slidenum">
              <a:rPr lang="en-US" smtClean="0"/>
              <a:t>‹#›</a:t>
            </a:fld>
            <a:endParaRPr lang="en-US" dirty="0"/>
          </a:p>
        </p:txBody>
      </p:sp>
    </p:spTree>
    <p:extLst>
      <p:ext uri="{BB962C8B-B14F-4D97-AF65-F5344CB8AC3E}">
        <p14:creationId xmlns:p14="http://schemas.microsoft.com/office/powerpoint/2010/main" val="19490849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D351272-A9A3-4516-8874-0C69E7BA20C0}" type="datetime1">
              <a:rPr lang="en-US" smtClean="0"/>
              <a:t>2/12/2026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5EF20E7-344A-4215-952B-C78526E47CCC}" type="slidenum">
              <a:rPr lang="en-US" smtClean="0"/>
              <a:t>‹#›</a:t>
            </a:fld>
            <a:endParaRPr lang="en-US" dirty="0"/>
          </a:p>
        </p:txBody>
      </p:sp>
    </p:spTree>
    <p:extLst>
      <p:ext uri="{BB962C8B-B14F-4D97-AF65-F5344CB8AC3E}">
        <p14:creationId xmlns:p14="http://schemas.microsoft.com/office/powerpoint/2010/main" val="33118005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CDCB6D1-C690-4107-AA15-75CB29291848}" type="datetime1">
              <a:rPr lang="en-US" smtClean="0"/>
              <a:t>2/12/2026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EF20E7-344A-4215-952B-C78526E47CCC}" type="slidenum">
              <a:rPr lang="en-US" smtClean="0"/>
              <a:t>‹#›</a:t>
            </a:fld>
            <a:endParaRPr lang="en-US" dirty="0"/>
          </a:p>
        </p:txBody>
      </p:sp>
    </p:spTree>
    <p:extLst>
      <p:ext uri="{BB962C8B-B14F-4D97-AF65-F5344CB8AC3E}">
        <p14:creationId xmlns:p14="http://schemas.microsoft.com/office/powerpoint/2010/main" val="10736966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google.com/search?q=The+Oregon+Trail%3A+Sketches+of+Prairie+and+Rocky-Mountain+Life&amp;oq=19th+century+american+hsitorian+named+parker%2C+Harvard%2C+Oregon&amp;gs_lcrp=EgZjaHJvbWUyBggAEEUYOdIBCjE0NTgwajBqMTWoAgiwAgHxBVuCKARotg1u8QVbgigEaLYNbg&amp;sourceid=chrome&amp;ie=UTF-8&amp;ved=2ahUKEwjlx4X6la-SAxXoGVkFHf6ANAgQgK4QegQIARAE"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s://en.wikipedia.org/wiki/%C3%89cole_Libre_des_Sciences_Politiques" TargetMode="External"/><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7.jpeg"/></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s://en.wikipedia.org/wiki/Bartlett%27s_Familiar_Quotations" TargetMode="External"/><Relationship Id="rId1" Type="http://schemas.openxmlformats.org/officeDocument/2006/relationships/slideLayout" Target="../slideLayouts/slideLayout2.xml"/><Relationship Id="rId5" Type="http://schemas.openxmlformats.org/officeDocument/2006/relationships/image" Target="../media/image21.jpeg"/><Relationship Id="rId4" Type="http://schemas.openxmlformats.org/officeDocument/2006/relationships/image" Target="../media/image20.jpeg"/></Relationships>
</file>

<file path=ppt/slides/_rels/slide1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0.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 Id="rId5" Type="http://schemas.openxmlformats.org/officeDocument/2006/relationships/image" Target="../media/image39.png"/><Relationship Id="rId4" Type="http://schemas.openxmlformats.org/officeDocument/2006/relationships/image" Target="../media/image38.png"/></Relationships>
</file>

<file path=ppt/slides/_rels/slide2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jpeg"/><Relationship Id="rId1" Type="http://schemas.openxmlformats.org/officeDocument/2006/relationships/slideLayout" Target="../slideLayouts/slideLayout2.xml"/><Relationship Id="rId4" Type="http://schemas.openxmlformats.org/officeDocument/2006/relationships/image" Target="../media/image43.png"/></Relationships>
</file>

<file path=ppt/slides/_rels/slide2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2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2.xml"/><Relationship Id="rId5" Type="http://schemas.openxmlformats.org/officeDocument/2006/relationships/image" Target="../media/image52.png"/><Relationship Id="rId4" Type="http://schemas.openxmlformats.org/officeDocument/2006/relationships/image" Target="../media/image51.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53.jpeg"/><Relationship Id="rId1" Type="http://schemas.openxmlformats.org/officeDocument/2006/relationships/slideLayout" Target="../slideLayouts/slideLayout2.xml"/><Relationship Id="rId4" Type="http://schemas.openxmlformats.org/officeDocument/2006/relationships/image" Target="../media/image55.jpeg"/></Relationships>
</file>

<file path=ppt/slides/_rels/slide27.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jpeg"/><Relationship Id="rId1" Type="http://schemas.openxmlformats.org/officeDocument/2006/relationships/slideLayout" Target="../slideLayouts/slideLayout2.xml"/><Relationship Id="rId4" Type="http://schemas.openxmlformats.org/officeDocument/2006/relationships/image" Target="../media/image60.jpeg"/></Relationships>
</file>

<file path=ppt/slides/_rels/slide29.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mailto:eric@ericwiberg.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0358" y="0"/>
            <a:ext cx="11911284" cy="1904640"/>
          </a:xfrm>
        </p:spPr>
        <p:txBody>
          <a:bodyPr>
            <a:normAutofit fontScale="90000"/>
          </a:bodyPr>
          <a:lstStyle/>
          <a:p>
            <a:pPr fontAlgn="t"/>
            <a:br>
              <a:rPr lang="en-US" dirty="0"/>
            </a:br>
            <a:br>
              <a:rPr lang="en-US" dirty="0"/>
            </a:br>
            <a:br>
              <a:rPr lang="en-US" dirty="0"/>
            </a:br>
            <a:br>
              <a:rPr lang="en-US" dirty="0"/>
            </a:br>
            <a:br>
              <a:rPr lang="en-US" dirty="0"/>
            </a:br>
            <a:br>
              <a:rPr lang="en-US" b="0" i="0" dirty="0">
                <a:solidFill>
                  <a:srgbClr val="565656"/>
                </a:solidFill>
                <a:effectLst/>
                <a:highlight>
                  <a:srgbClr val="FFFFFF"/>
                </a:highlight>
                <a:latin typeface="raleway"/>
              </a:rPr>
            </a:br>
            <a:br>
              <a:rPr lang="en-US" b="0" i="0" dirty="0">
                <a:solidFill>
                  <a:srgbClr val="141827"/>
                </a:solidFill>
                <a:effectLst/>
                <a:highlight>
                  <a:srgbClr val="FFFFFF"/>
                </a:highlight>
                <a:latin typeface="raleway"/>
              </a:rPr>
            </a:br>
            <a:r>
              <a:rPr lang="en-US" sz="6700" b="1" i="1" dirty="0">
                <a:solidFill>
                  <a:srgbClr val="000000"/>
                </a:solidFill>
                <a:effectLst/>
                <a:highlight>
                  <a:srgbClr val="FFFFFF"/>
                </a:highlight>
                <a:latin typeface="Perpetua Titling MT" panose="02020502060505020804" pitchFamily="18" charset="0"/>
              </a:rPr>
              <a:t>Samuel eliot morison</a:t>
            </a:r>
            <a:br>
              <a:rPr lang="en-US" sz="6700" b="1" i="1" dirty="0">
                <a:solidFill>
                  <a:srgbClr val="000000"/>
                </a:solidFill>
                <a:effectLst/>
                <a:highlight>
                  <a:srgbClr val="FFFFFF"/>
                </a:highlight>
                <a:latin typeface="Perpetua Titling MT" panose="02020502060505020804" pitchFamily="18" charset="0"/>
              </a:rPr>
            </a:br>
            <a:r>
              <a:rPr lang="en-US" sz="5300" b="1" dirty="0">
                <a:solidFill>
                  <a:srgbClr val="000000"/>
                </a:solidFill>
                <a:effectLst/>
                <a:highlight>
                  <a:srgbClr val="FFFFFF"/>
                </a:highlight>
                <a:latin typeface="Perpetua Titling MT" panose="02020502060505020804" pitchFamily="18" charset="0"/>
              </a:rPr>
              <a:t>Man behind the monument</a:t>
            </a:r>
            <a:endParaRPr lang="en-US" sz="5300" dirty="0">
              <a:latin typeface="Perpetua Titling MT" panose="02020502060505020804" pitchFamily="18" charset="0"/>
            </a:endParaRPr>
          </a:p>
        </p:txBody>
      </p:sp>
      <p:sp>
        <p:nvSpPr>
          <p:cNvPr id="5" name="Slide Number Placeholder 4"/>
          <p:cNvSpPr>
            <a:spLocks noGrp="1"/>
          </p:cNvSpPr>
          <p:nvPr>
            <p:ph type="sldNum" sz="quarter" idx="12"/>
          </p:nvPr>
        </p:nvSpPr>
        <p:spPr/>
        <p:txBody>
          <a:bodyPr/>
          <a:lstStyle/>
          <a:p>
            <a:fld id="{45EF20E7-344A-4215-952B-C78526E47CCC}" type="slidenum">
              <a:rPr lang="en-US" smtClean="0"/>
              <a:t>1</a:t>
            </a:fld>
            <a:endParaRPr lang="en-US" dirty="0"/>
          </a:p>
        </p:txBody>
      </p:sp>
      <p:sp>
        <p:nvSpPr>
          <p:cNvPr id="6" name="TextBox 5">
            <a:extLst>
              <a:ext uri="{FF2B5EF4-FFF2-40B4-BE49-F238E27FC236}">
                <a16:creationId xmlns:a16="http://schemas.microsoft.com/office/drawing/2014/main" id="{168E33F9-EBB7-66B2-3AD1-A018BBD30A97}"/>
              </a:ext>
            </a:extLst>
          </p:cNvPr>
          <p:cNvSpPr txBox="1"/>
          <p:nvPr/>
        </p:nvSpPr>
        <p:spPr>
          <a:xfrm>
            <a:off x="571501" y="5153891"/>
            <a:ext cx="10782300" cy="2185214"/>
          </a:xfrm>
          <a:prstGeom prst="rect">
            <a:avLst/>
          </a:prstGeom>
          <a:noFill/>
        </p:spPr>
        <p:txBody>
          <a:bodyPr wrap="square" rtlCol="0">
            <a:spAutoFit/>
          </a:bodyPr>
          <a:lstStyle/>
          <a:p>
            <a:pPr algn="ctr"/>
            <a:r>
              <a:rPr lang="en-US" sz="3200" dirty="0">
                <a:solidFill>
                  <a:schemeClr val="tx1"/>
                </a:solidFill>
                <a:latin typeface="Cambria" panose="02040503050406030204" pitchFamily="18" charset="0"/>
                <a:ea typeface="Cambria" panose="02040503050406030204" pitchFamily="18" charset="0"/>
              </a:rPr>
              <a:t>Capt. Eric Troels Wiberg, Esq.</a:t>
            </a:r>
          </a:p>
          <a:p>
            <a:pPr algn="ctr"/>
            <a:r>
              <a:rPr lang="en-US" sz="3200" dirty="0">
                <a:solidFill>
                  <a:schemeClr val="tx1"/>
                </a:solidFill>
                <a:latin typeface="Cambria" panose="02040503050406030204" pitchFamily="18" charset="0"/>
                <a:ea typeface="Cambria" panose="02040503050406030204" pitchFamily="18" charset="0"/>
              </a:rPr>
              <a:t>St. Botolph Club, 199 Commonwealth Ave. Boston</a:t>
            </a:r>
          </a:p>
          <a:p>
            <a:pPr algn="ctr"/>
            <a:r>
              <a:rPr lang="en-US" sz="3200" dirty="0">
                <a:latin typeface="Cambria" panose="02040503050406030204" pitchFamily="18" charset="0"/>
                <a:ea typeface="Cambria" panose="02040503050406030204" pitchFamily="18" charset="0"/>
              </a:rPr>
              <a:t>Thursday, 12</a:t>
            </a:r>
            <a:r>
              <a:rPr lang="en-US" sz="3200" dirty="0">
                <a:solidFill>
                  <a:schemeClr val="tx1"/>
                </a:solidFill>
                <a:latin typeface="Cambria" panose="02040503050406030204" pitchFamily="18" charset="0"/>
                <a:ea typeface="Cambria" panose="02040503050406030204" pitchFamily="18" charset="0"/>
              </a:rPr>
              <a:t>  Feb</a:t>
            </a:r>
            <a:r>
              <a:rPr lang="en-US" sz="3200" dirty="0">
                <a:latin typeface="Cambria" panose="02040503050406030204" pitchFamily="18" charset="0"/>
                <a:ea typeface="Cambria" panose="02040503050406030204" pitchFamily="18" charset="0"/>
              </a:rPr>
              <a:t>ruary </a:t>
            </a:r>
            <a:r>
              <a:rPr lang="en-US" sz="3200" dirty="0">
                <a:solidFill>
                  <a:schemeClr val="tx1"/>
                </a:solidFill>
                <a:latin typeface="Cambria" panose="02040503050406030204" pitchFamily="18" charset="0"/>
                <a:ea typeface="Cambria" panose="02040503050406030204" pitchFamily="18" charset="0"/>
              </a:rPr>
              <a:t>2026, 6pm</a:t>
            </a:r>
          </a:p>
          <a:p>
            <a:pPr algn="ctr"/>
            <a:endParaRPr lang="en-US" sz="4000" b="1" dirty="0"/>
          </a:p>
        </p:txBody>
      </p:sp>
      <p:sp>
        <p:nvSpPr>
          <p:cNvPr id="3" name="AutoShape 2" descr="Revisiting Samuel Eliot Morison's Landmark History">
            <a:extLst>
              <a:ext uri="{FF2B5EF4-FFF2-40B4-BE49-F238E27FC236}">
                <a16:creationId xmlns:a16="http://schemas.microsoft.com/office/drawing/2014/main" id="{D2BA74A0-0E49-11C0-68DB-B7E0C0DE3A9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pic>
        <p:nvPicPr>
          <p:cNvPr id="4" name="Picture 3">
            <a:extLst>
              <a:ext uri="{FF2B5EF4-FFF2-40B4-BE49-F238E27FC236}">
                <a16:creationId xmlns:a16="http://schemas.microsoft.com/office/drawing/2014/main" id="{6B2F549F-6912-CDC0-A3E2-80ADD257EA05}"/>
              </a:ext>
            </a:extLst>
          </p:cNvPr>
          <p:cNvPicPr>
            <a:picLocks noChangeAspect="1"/>
          </p:cNvPicPr>
          <p:nvPr/>
        </p:nvPicPr>
        <p:blipFill>
          <a:blip r:embed="rId2"/>
          <a:stretch>
            <a:fillRect/>
          </a:stretch>
        </p:blipFill>
        <p:spPr>
          <a:xfrm>
            <a:off x="1605575" y="1928091"/>
            <a:ext cx="2696164" cy="3306617"/>
          </a:xfrm>
          <a:prstGeom prst="rect">
            <a:avLst/>
          </a:prstGeom>
        </p:spPr>
      </p:pic>
      <p:pic>
        <p:nvPicPr>
          <p:cNvPr id="8" name="Picture 7">
            <a:extLst>
              <a:ext uri="{FF2B5EF4-FFF2-40B4-BE49-F238E27FC236}">
                <a16:creationId xmlns:a16="http://schemas.microsoft.com/office/drawing/2014/main" id="{E85FD0C3-AECF-EA5D-8F9D-35BF72CEFAC8}"/>
              </a:ext>
            </a:extLst>
          </p:cNvPr>
          <p:cNvPicPr>
            <a:picLocks noChangeAspect="1"/>
          </p:cNvPicPr>
          <p:nvPr/>
        </p:nvPicPr>
        <p:blipFill>
          <a:blip r:embed="rId3"/>
          <a:srcRect t="11222"/>
          <a:stretch>
            <a:fillRect/>
          </a:stretch>
        </p:blipFill>
        <p:spPr>
          <a:xfrm>
            <a:off x="5096840" y="1904640"/>
            <a:ext cx="5586845" cy="3306617"/>
          </a:xfrm>
          <a:prstGeom prst="rect">
            <a:avLst/>
          </a:prstGeom>
        </p:spPr>
      </p:pic>
    </p:spTree>
    <p:extLst>
      <p:ext uri="{BB962C8B-B14F-4D97-AF65-F5344CB8AC3E}">
        <p14:creationId xmlns:p14="http://schemas.microsoft.com/office/powerpoint/2010/main" val="1650487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2A04DE4-A8F0-FCBE-5CCB-64FE5E324EB5}"/>
              </a:ext>
            </a:extLst>
          </p:cNvPr>
          <p:cNvSpPr>
            <a:spLocks noGrp="1"/>
          </p:cNvSpPr>
          <p:nvPr>
            <p:ph type="sldNum" sz="quarter" idx="12"/>
          </p:nvPr>
        </p:nvSpPr>
        <p:spPr/>
        <p:txBody>
          <a:bodyPr/>
          <a:lstStyle/>
          <a:p>
            <a:fld id="{45EF20E7-344A-4215-952B-C78526E47CCC}" type="slidenum">
              <a:rPr lang="en-US" smtClean="0"/>
              <a:t>2</a:t>
            </a:fld>
            <a:endParaRPr lang="en-US" dirty="0"/>
          </a:p>
        </p:txBody>
      </p:sp>
      <p:sp>
        <p:nvSpPr>
          <p:cNvPr id="8" name="Title 1">
            <a:extLst>
              <a:ext uri="{FF2B5EF4-FFF2-40B4-BE49-F238E27FC236}">
                <a16:creationId xmlns:a16="http://schemas.microsoft.com/office/drawing/2014/main" id="{A416C4DE-2D15-103D-E1F4-28C9E97AEA7A}"/>
              </a:ext>
            </a:extLst>
          </p:cNvPr>
          <p:cNvSpPr>
            <a:spLocks noGrp="1"/>
          </p:cNvSpPr>
          <p:nvPr>
            <p:ph type="title"/>
          </p:nvPr>
        </p:nvSpPr>
        <p:spPr>
          <a:xfrm>
            <a:off x="86061" y="0"/>
            <a:ext cx="11621845" cy="2218903"/>
          </a:xfrm>
        </p:spPr>
        <p:txBody>
          <a:bodyPr>
            <a:normAutofit fontScale="90000"/>
          </a:bodyPr>
          <a:lstStyle/>
          <a:p>
            <a:pPr algn="ctr"/>
            <a:r>
              <a:rPr lang="en-US" dirty="0">
                <a:latin typeface="Cambria" panose="02040503050406030204" pitchFamily="18" charset="0"/>
                <a:ea typeface="Cambria" panose="02040503050406030204" pitchFamily="18" charset="0"/>
              </a:rPr>
              <a:t>Morison the boy and person in three parts: Personality, professional writing, &amp; mentoring. </a:t>
            </a:r>
            <a:br>
              <a:rPr lang="en-US" dirty="0">
                <a:latin typeface="Cambria" panose="02040503050406030204" pitchFamily="18" charset="0"/>
                <a:ea typeface="Cambria" panose="02040503050406030204" pitchFamily="18" charset="0"/>
              </a:rPr>
            </a:br>
            <a:r>
              <a:rPr lang="en-US" dirty="0">
                <a:latin typeface="Cambria" panose="02040503050406030204" pitchFamily="18" charset="0"/>
                <a:ea typeface="Cambria" panose="02040503050406030204" pitchFamily="18" charset="0"/>
              </a:rPr>
              <a:t>What SEM Means to folks like me today. </a:t>
            </a:r>
            <a:br>
              <a:rPr lang="en-US" dirty="0">
                <a:latin typeface="Cambria" panose="02040503050406030204" pitchFamily="18" charset="0"/>
                <a:ea typeface="Cambria" panose="02040503050406030204" pitchFamily="18" charset="0"/>
              </a:rPr>
            </a:br>
            <a:r>
              <a:rPr lang="en-US" dirty="0">
                <a:latin typeface="Cambria" panose="02040503050406030204" pitchFamily="18" charset="0"/>
                <a:ea typeface="Cambria" panose="02040503050406030204" pitchFamily="18" charset="0"/>
              </a:rPr>
              <a:t>I call it tactile truth-telling. Sam/SEM matters!</a:t>
            </a:r>
            <a:endParaRPr lang="en-US" dirty="0"/>
          </a:p>
        </p:txBody>
      </p:sp>
      <p:pic>
        <p:nvPicPr>
          <p:cNvPr id="3" name="Picture 2">
            <a:extLst>
              <a:ext uri="{FF2B5EF4-FFF2-40B4-BE49-F238E27FC236}">
                <a16:creationId xmlns:a16="http://schemas.microsoft.com/office/drawing/2014/main" id="{2F77F618-39AD-D8DD-0FBD-CECF87C9F36C}"/>
              </a:ext>
            </a:extLst>
          </p:cNvPr>
          <p:cNvPicPr>
            <a:picLocks noChangeAspect="1"/>
          </p:cNvPicPr>
          <p:nvPr/>
        </p:nvPicPr>
        <p:blipFill>
          <a:blip r:embed="rId2" cstate="print">
            <a:extLst>
              <a:ext uri="{28A0092B-C50C-407E-A947-70E740481C1C}">
                <a14:useLocalDpi xmlns:a14="http://schemas.microsoft.com/office/drawing/2010/main" val="0"/>
              </a:ext>
            </a:extLst>
          </a:blip>
          <a:srcRect l="14548" r="12330" b="5782"/>
          <a:stretch>
            <a:fillRect/>
          </a:stretch>
        </p:blipFill>
        <p:spPr>
          <a:xfrm rot="10800000">
            <a:off x="473336" y="2334402"/>
            <a:ext cx="4539727" cy="4387073"/>
          </a:xfrm>
          <a:prstGeom prst="rect">
            <a:avLst/>
          </a:prstGeom>
        </p:spPr>
      </p:pic>
      <p:pic>
        <p:nvPicPr>
          <p:cNvPr id="6" name="Picture 5">
            <a:extLst>
              <a:ext uri="{FF2B5EF4-FFF2-40B4-BE49-F238E27FC236}">
                <a16:creationId xmlns:a16="http://schemas.microsoft.com/office/drawing/2014/main" id="{4ECBDC17-4B71-4DFF-A1E4-275C4BF268B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0800000">
            <a:off x="5718137" y="2358591"/>
            <a:ext cx="5784925" cy="4338694"/>
          </a:xfrm>
          <a:prstGeom prst="rect">
            <a:avLst/>
          </a:prstGeom>
        </p:spPr>
      </p:pic>
    </p:spTree>
    <p:extLst>
      <p:ext uri="{BB962C8B-B14F-4D97-AF65-F5344CB8AC3E}">
        <p14:creationId xmlns:p14="http://schemas.microsoft.com/office/powerpoint/2010/main" val="41366105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CD122-9D35-09A7-9591-548A7CB0018A}"/>
              </a:ext>
            </a:extLst>
          </p:cNvPr>
          <p:cNvSpPr>
            <a:spLocks noGrp="1"/>
          </p:cNvSpPr>
          <p:nvPr>
            <p:ph type="title"/>
          </p:nvPr>
        </p:nvSpPr>
        <p:spPr>
          <a:xfrm>
            <a:off x="396815" y="136526"/>
            <a:ext cx="10506974" cy="621888"/>
          </a:xfrm>
        </p:spPr>
        <p:txBody>
          <a:bodyPr>
            <a:normAutofit fontScale="90000"/>
          </a:bodyPr>
          <a:lstStyle/>
          <a:p>
            <a:pPr algn="ctr"/>
            <a:r>
              <a:rPr lang="en-US" dirty="0">
                <a:latin typeface="Cambria" panose="02040503050406030204" pitchFamily="18" charset="0"/>
                <a:ea typeface="Cambria" panose="02040503050406030204" pitchFamily="18" charset="0"/>
              </a:rPr>
              <a:t>What draws you to SEM? Pray tell?…</a:t>
            </a:r>
            <a:endParaRPr lang="en-US" dirty="0"/>
          </a:p>
        </p:txBody>
      </p:sp>
      <p:sp>
        <p:nvSpPr>
          <p:cNvPr id="3" name="Content Placeholder 2">
            <a:extLst>
              <a:ext uri="{FF2B5EF4-FFF2-40B4-BE49-F238E27FC236}">
                <a16:creationId xmlns:a16="http://schemas.microsoft.com/office/drawing/2014/main" id="{22028CFF-3A3D-5F73-7A9B-D16BEC46B09D}"/>
              </a:ext>
            </a:extLst>
          </p:cNvPr>
          <p:cNvSpPr>
            <a:spLocks noGrp="1"/>
          </p:cNvSpPr>
          <p:nvPr>
            <p:ph idx="1"/>
          </p:nvPr>
        </p:nvSpPr>
        <p:spPr>
          <a:xfrm>
            <a:off x="172528" y="758414"/>
            <a:ext cx="11852695" cy="5745903"/>
          </a:xfrm>
        </p:spPr>
        <p:txBody>
          <a:bodyPr>
            <a:noAutofit/>
          </a:bodyPr>
          <a:lstStyle/>
          <a:p>
            <a:pPr marL="0" indent="0">
              <a:buNone/>
            </a:pPr>
            <a:r>
              <a:rPr lang="en-US" sz="3600" dirty="0">
                <a:latin typeface="Cambria" panose="02040503050406030204" pitchFamily="18" charset="0"/>
                <a:ea typeface="Cambria" panose="02040503050406030204" pitchFamily="18" charset="0"/>
              </a:rPr>
              <a:t>Other Heroes – Isabelle </a:t>
            </a:r>
            <a:r>
              <a:rPr lang="en-US" sz="3600" dirty="0" err="1">
                <a:latin typeface="Cambria" panose="02040503050406030204" pitchFamily="18" charset="0"/>
                <a:ea typeface="Cambria" panose="02040503050406030204" pitchFamily="18" charset="0"/>
              </a:rPr>
              <a:t>Autissier</a:t>
            </a:r>
            <a:r>
              <a:rPr lang="en-US" sz="3600" dirty="0">
                <a:latin typeface="Cambria" panose="02040503050406030204" pitchFamily="18" charset="0"/>
                <a:ea typeface="Cambria" panose="02040503050406030204" pitchFamily="18" charset="0"/>
              </a:rPr>
              <a:t> Jacques Brel, Antione St. </a:t>
            </a:r>
            <a:r>
              <a:rPr lang="en-US" sz="3600" dirty="0" err="1">
                <a:latin typeface="Cambria" panose="02040503050406030204" pitchFamily="18" charset="0"/>
                <a:ea typeface="Cambria" panose="02040503050406030204" pitchFamily="18" charset="0"/>
              </a:rPr>
              <a:t>Exupery</a:t>
            </a:r>
            <a:r>
              <a:rPr lang="en-US" sz="3600" dirty="0">
                <a:latin typeface="Cambria" panose="02040503050406030204" pitchFamily="18" charset="0"/>
                <a:ea typeface="Cambria" panose="02040503050406030204" pitchFamily="18" charset="0"/>
              </a:rPr>
              <a:t>, Paul Gauguin, Marion ‘Joe’ Carstairs</a:t>
            </a:r>
          </a:p>
          <a:p>
            <a:pPr marL="0" indent="0">
              <a:buNone/>
            </a:pPr>
            <a:r>
              <a:rPr lang="en-US" sz="3600" dirty="0">
                <a:latin typeface="Cambria" panose="02040503050406030204" pitchFamily="18" charset="0"/>
                <a:ea typeface="Cambria" panose="02040503050406030204" pitchFamily="18" charset="0"/>
              </a:rPr>
              <a:t>SEM was compared with a historian named Francis Parkman, a fellow St. Botolph Club member (founder) who self-funded grand and rugged travels converting those into impressive books: “Francis Parkman (1823–1893) was a prominent 19th-century American historian and Harvard Class of 1844 famous for his seven-volume </a:t>
            </a:r>
            <a:r>
              <a:rPr lang="en-US" sz="3600" i="1" dirty="0">
                <a:latin typeface="Cambria" panose="02040503050406030204" pitchFamily="18" charset="0"/>
                <a:ea typeface="Cambria" panose="02040503050406030204" pitchFamily="18" charset="0"/>
              </a:rPr>
              <a:t>France and England in North America</a:t>
            </a:r>
            <a:r>
              <a:rPr lang="en-US" sz="3600" dirty="0">
                <a:latin typeface="Cambria" panose="02040503050406030204" pitchFamily="18" charset="0"/>
                <a:ea typeface="Cambria" panose="02040503050406030204" pitchFamily="18" charset="0"/>
              </a:rPr>
              <a:t>. His 1849 book, </a:t>
            </a:r>
            <a:r>
              <a:rPr lang="en-US" sz="3600" i="1" dirty="0">
                <a:latin typeface="Cambria" panose="02040503050406030204" pitchFamily="18" charset="0"/>
                <a:ea typeface="Cambria" panose="02040503050406030204" pitchFamily="18" charset="0"/>
                <a:hlinkClick r:id="rId2">
                  <a:extLst>
                    <a:ext uri="{A12FA001-AC4F-418D-AE19-62706E023703}">
                      <ahyp:hlinkClr xmlns:ahyp="http://schemas.microsoft.com/office/drawing/2018/hyperlinkcolor" val="tx"/>
                    </a:ext>
                  </a:extLst>
                </a:hlinkClick>
              </a:rPr>
              <a:t>The Oregon Trail: Sketches of Prairie and Rocky-Mountain Life</a:t>
            </a:r>
            <a:r>
              <a:rPr lang="en-US" sz="3600" dirty="0">
                <a:latin typeface="Cambria" panose="02040503050406030204" pitchFamily="18" charset="0"/>
                <a:ea typeface="Cambria" panose="02040503050406030204" pitchFamily="18" charset="0"/>
              </a:rPr>
              <a:t>, was based on his 1846 travels along the route.” (Wikipedia)</a:t>
            </a:r>
          </a:p>
        </p:txBody>
      </p:sp>
      <p:sp>
        <p:nvSpPr>
          <p:cNvPr id="4" name="Slide Number Placeholder 3">
            <a:extLst>
              <a:ext uri="{FF2B5EF4-FFF2-40B4-BE49-F238E27FC236}">
                <a16:creationId xmlns:a16="http://schemas.microsoft.com/office/drawing/2014/main" id="{F4119392-4B89-5C4C-313D-F2DBD9332173}"/>
              </a:ext>
            </a:extLst>
          </p:cNvPr>
          <p:cNvSpPr>
            <a:spLocks noGrp="1"/>
          </p:cNvSpPr>
          <p:nvPr>
            <p:ph type="sldNum" sz="quarter" idx="12"/>
          </p:nvPr>
        </p:nvSpPr>
        <p:spPr/>
        <p:txBody>
          <a:bodyPr/>
          <a:lstStyle/>
          <a:p>
            <a:fld id="{45EF20E7-344A-4215-952B-C78526E47CCC}" type="slidenum">
              <a:rPr lang="en-US" smtClean="0"/>
              <a:t>3</a:t>
            </a:fld>
            <a:endParaRPr lang="en-US" dirty="0"/>
          </a:p>
        </p:txBody>
      </p:sp>
    </p:spTree>
    <p:extLst>
      <p:ext uri="{BB962C8B-B14F-4D97-AF65-F5344CB8AC3E}">
        <p14:creationId xmlns:p14="http://schemas.microsoft.com/office/powerpoint/2010/main" val="36955629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3A905-6E1D-44BB-AE5D-2CAE5E979E62}"/>
              </a:ext>
            </a:extLst>
          </p:cNvPr>
          <p:cNvSpPr>
            <a:spLocks noGrp="1"/>
          </p:cNvSpPr>
          <p:nvPr>
            <p:ph type="title"/>
          </p:nvPr>
        </p:nvSpPr>
        <p:spPr>
          <a:xfrm>
            <a:off x="634701" y="247426"/>
            <a:ext cx="10843707" cy="2721685"/>
          </a:xfrm>
        </p:spPr>
        <p:txBody>
          <a:bodyPr>
            <a:normAutofit fontScale="90000"/>
          </a:bodyPr>
          <a:lstStyle/>
          <a:p>
            <a:r>
              <a:rPr lang="en-US" dirty="0">
                <a:latin typeface="Cambria" panose="02040503050406030204" pitchFamily="18" charset="0"/>
                <a:ea typeface="Cambria" panose="02040503050406030204" pitchFamily="18" charset="0"/>
              </a:rPr>
              <a:t>Don’t be a turkey: SEM Inspires us to know the material about which we write cold, like this wild turkey blocking my entry to his archives at Harvard’s Pusey Library this winter. Right is Christ Church College, Oxford; SEM taught there.</a:t>
            </a:r>
          </a:p>
        </p:txBody>
      </p:sp>
      <p:pic>
        <p:nvPicPr>
          <p:cNvPr id="5" name="Content Placeholder 4">
            <a:extLst>
              <a:ext uri="{FF2B5EF4-FFF2-40B4-BE49-F238E27FC236}">
                <a16:creationId xmlns:a16="http://schemas.microsoft.com/office/drawing/2014/main" id="{E0AE651F-C055-9D40-E2C9-F558B5187752}"/>
              </a:ext>
            </a:extLst>
          </p:cNvPr>
          <p:cNvPicPr>
            <a:picLocks noGrp="1" noChangeAspect="1"/>
          </p:cNvPicPr>
          <p:nvPr>
            <p:ph idx="1"/>
          </p:nvPr>
        </p:nvPicPr>
        <p:blipFill>
          <a:blip r:embed="rId2"/>
          <a:srcRect l="35053" t="24971" r="1"/>
          <a:stretch>
            <a:fillRect/>
          </a:stretch>
        </p:blipFill>
        <p:spPr>
          <a:xfrm>
            <a:off x="1151068" y="2999680"/>
            <a:ext cx="4023360" cy="3485936"/>
          </a:xfrm>
          <a:prstGeom prst="rect">
            <a:avLst/>
          </a:prstGeom>
        </p:spPr>
      </p:pic>
      <p:sp>
        <p:nvSpPr>
          <p:cNvPr id="4" name="Slide Number Placeholder 3">
            <a:extLst>
              <a:ext uri="{FF2B5EF4-FFF2-40B4-BE49-F238E27FC236}">
                <a16:creationId xmlns:a16="http://schemas.microsoft.com/office/drawing/2014/main" id="{DB37A69A-0ACF-88C2-6F22-FE1FA835B34C}"/>
              </a:ext>
            </a:extLst>
          </p:cNvPr>
          <p:cNvSpPr>
            <a:spLocks noGrp="1"/>
          </p:cNvSpPr>
          <p:nvPr>
            <p:ph type="sldNum" sz="quarter" idx="12"/>
          </p:nvPr>
        </p:nvSpPr>
        <p:spPr/>
        <p:txBody>
          <a:bodyPr/>
          <a:lstStyle/>
          <a:p>
            <a:fld id="{45EF20E7-344A-4215-952B-C78526E47CCC}" type="slidenum">
              <a:rPr lang="en-US" smtClean="0"/>
              <a:t>4</a:t>
            </a:fld>
            <a:endParaRPr lang="en-US" dirty="0"/>
          </a:p>
        </p:txBody>
      </p:sp>
      <p:pic>
        <p:nvPicPr>
          <p:cNvPr id="1026" name="Picture 2" descr="Great Hall, Christ Church College, Oxford University, England Editorial  Stock Image - Image of dining, tourist: 240430429">
            <a:extLst>
              <a:ext uri="{FF2B5EF4-FFF2-40B4-BE49-F238E27FC236}">
                <a16:creationId xmlns:a16="http://schemas.microsoft.com/office/drawing/2014/main" id="{EA354C91-362A-C30D-59A0-D45E45E56643}"/>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7315"/>
          <a:stretch>
            <a:fillRect/>
          </a:stretch>
        </p:blipFill>
        <p:spPr bwMode="auto">
          <a:xfrm>
            <a:off x="6056554" y="2969111"/>
            <a:ext cx="4668820" cy="34889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88919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8CE0F-3465-24C1-5257-BFADAED033CB}"/>
              </a:ext>
            </a:extLst>
          </p:cNvPr>
          <p:cNvSpPr>
            <a:spLocks noGrp="1"/>
          </p:cNvSpPr>
          <p:nvPr>
            <p:ph type="title"/>
          </p:nvPr>
        </p:nvSpPr>
        <p:spPr>
          <a:xfrm>
            <a:off x="1" y="-224287"/>
            <a:ext cx="12016292" cy="1914976"/>
          </a:xfrm>
        </p:spPr>
        <p:txBody>
          <a:bodyPr>
            <a:normAutofit/>
          </a:bodyPr>
          <a:lstStyle/>
          <a:p>
            <a:pPr algn="ctr"/>
            <a:r>
              <a:rPr lang="en-US" dirty="0">
                <a:latin typeface="Cambria" panose="02040503050406030204" pitchFamily="18" charset="0"/>
                <a:ea typeface="Cambria" panose="02040503050406030204" pitchFamily="18" charset="0"/>
              </a:rPr>
              <a:t>Admiral Morison has inspired so many! </a:t>
            </a:r>
            <a:br>
              <a:rPr lang="en-US" dirty="0">
                <a:latin typeface="Cambria" panose="02040503050406030204" pitchFamily="18" charset="0"/>
                <a:ea typeface="Cambria" panose="02040503050406030204" pitchFamily="18" charset="0"/>
              </a:rPr>
            </a:br>
            <a:r>
              <a:rPr lang="en-US" dirty="0">
                <a:latin typeface="Cambria" panose="02040503050406030204" pitchFamily="18" charset="0"/>
                <a:ea typeface="Cambria" panose="02040503050406030204" pitchFamily="18" charset="0"/>
              </a:rPr>
              <a:t>Examples which I am pursuing today:</a:t>
            </a:r>
          </a:p>
        </p:txBody>
      </p:sp>
      <p:sp>
        <p:nvSpPr>
          <p:cNvPr id="3" name="Content Placeholder 2">
            <a:extLst>
              <a:ext uri="{FF2B5EF4-FFF2-40B4-BE49-F238E27FC236}">
                <a16:creationId xmlns:a16="http://schemas.microsoft.com/office/drawing/2014/main" id="{EEC6B446-A4F2-ED42-A95A-B70C8C9A3E7F}"/>
              </a:ext>
            </a:extLst>
          </p:cNvPr>
          <p:cNvSpPr>
            <a:spLocks noGrp="1"/>
          </p:cNvSpPr>
          <p:nvPr>
            <p:ph idx="1"/>
          </p:nvPr>
        </p:nvSpPr>
        <p:spPr>
          <a:xfrm>
            <a:off x="301212" y="1581373"/>
            <a:ext cx="11715081" cy="5140102"/>
          </a:xfrm>
        </p:spPr>
        <p:txBody>
          <a:bodyPr>
            <a:noAutofit/>
          </a:bodyPr>
          <a:lstStyle/>
          <a:p>
            <a:r>
              <a:rPr lang="en-US" sz="3600" dirty="0">
                <a:latin typeface="Cambria" panose="02040503050406030204" pitchFamily="18" charset="0"/>
                <a:ea typeface="Cambria" panose="02040503050406030204" pitchFamily="18" charset="0"/>
              </a:rPr>
              <a:t>1930 Isador Goldberg plane </a:t>
            </a:r>
            <a:r>
              <a:rPr lang="en-US" sz="3600" i="1" dirty="0">
                <a:latin typeface="Cambria" panose="02040503050406030204" pitchFamily="18" charset="0"/>
                <a:ea typeface="Cambria" panose="02040503050406030204" pitchFamily="18" charset="0"/>
              </a:rPr>
              <a:t>Pilot Radio </a:t>
            </a:r>
            <a:r>
              <a:rPr lang="en-US" sz="3600" dirty="0">
                <a:latin typeface="Cambria" panose="02040503050406030204" pitchFamily="18" charset="0"/>
                <a:ea typeface="Cambria" panose="02040503050406030204" pitchFamily="18" charset="0"/>
              </a:rPr>
              <a:t>(Lowell) 1</a:t>
            </a:r>
            <a:r>
              <a:rPr lang="en-US" sz="3600" baseline="30000" dirty="0">
                <a:latin typeface="Cambria" panose="02040503050406030204" pitchFamily="18" charset="0"/>
                <a:ea typeface="Cambria" panose="02040503050406030204" pitchFamily="18" charset="0"/>
              </a:rPr>
              <a:t>st</a:t>
            </a:r>
            <a:r>
              <a:rPr lang="en-US" sz="3600" dirty="0">
                <a:latin typeface="Cambria" panose="02040503050406030204" pitchFamily="18" charset="0"/>
                <a:ea typeface="Cambria" panose="02040503050406030204" pitchFamily="18" charset="0"/>
              </a:rPr>
              <a:t> in Bermuda, crashed Bahamas ongoing for 6 years, 6+ trips</a:t>
            </a:r>
          </a:p>
          <a:p>
            <a:r>
              <a:rPr lang="en-US" sz="3600" dirty="0">
                <a:latin typeface="Cambria" panose="02040503050406030204" pitchFamily="18" charset="0"/>
                <a:ea typeface="Cambria" panose="02040503050406030204" pitchFamily="18" charset="0"/>
              </a:rPr>
              <a:t>HMS </a:t>
            </a:r>
            <a:r>
              <a:rPr lang="en-US" sz="3600" i="1" dirty="0">
                <a:latin typeface="Cambria" panose="02040503050406030204" pitchFamily="18" charset="0"/>
                <a:ea typeface="Cambria" panose="02040503050406030204" pitchFamily="18" charset="0"/>
              </a:rPr>
              <a:t>Diana</a:t>
            </a:r>
            <a:r>
              <a:rPr lang="en-US" sz="3600" dirty="0">
                <a:latin typeface="Cambria" panose="02040503050406030204" pitchFamily="18" charset="0"/>
                <a:ea typeface="Cambria" panose="02040503050406030204" pitchFamily="18" charset="0"/>
              </a:rPr>
              <a:t>, 1st ship captured by US Revolution, 1775 </a:t>
            </a:r>
          </a:p>
          <a:p>
            <a:r>
              <a:rPr lang="en-US" sz="3600" i="1" dirty="0">
                <a:latin typeface="Cambria" panose="02040503050406030204" pitchFamily="18" charset="0"/>
                <a:ea typeface="Cambria" panose="02040503050406030204" pitchFamily="18" charset="0"/>
              </a:rPr>
              <a:t>William</a:t>
            </a:r>
            <a:r>
              <a:rPr lang="en-US" sz="3600" dirty="0">
                <a:latin typeface="Cambria" panose="02040503050406030204" pitchFamily="18" charset="0"/>
                <a:ea typeface="Cambria" panose="02040503050406030204" pitchFamily="18" charset="0"/>
              </a:rPr>
              <a:t>, 1647 Eleutherian Settlers’ mothership Eleuthera Bahamas with Harvard connection in that the survivors were bailed by Boston, sent funds first </a:t>
            </a:r>
          </a:p>
          <a:p>
            <a:r>
              <a:rPr lang="en-US" sz="3600" dirty="0">
                <a:latin typeface="Cambria" panose="02040503050406030204" pitchFamily="18" charset="0"/>
                <a:ea typeface="Cambria" panose="02040503050406030204" pitchFamily="18" charset="0"/>
              </a:rPr>
              <a:t>New Bedford Highway Killer – 5+ years</a:t>
            </a:r>
          </a:p>
          <a:p>
            <a:r>
              <a:rPr lang="en-US" sz="3600" dirty="0">
                <a:latin typeface="Cambria" panose="02040503050406030204" pitchFamily="18" charset="0"/>
                <a:ea typeface="Cambria" panose="02040503050406030204" pitchFamily="18" charset="0"/>
              </a:rPr>
              <a:t>Three USN aircraft Dumplings, Jamestown, RI – 3 years</a:t>
            </a:r>
          </a:p>
        </p:txBody>
      </p:sp>
      <p:sp>
        <p:nvSpPr>
          <p:cNvPr id="4" name="Slide Number Placeholder 3">
            <a:extLst>
              <a:ext uri="{FF2B5EF4-FFF2-40B4-BE49-F238E27FC236}">
                <a16:creationId xmlns:a16="http://schemas.microsoft.com/office/drawing/2014/main" id="{25225EA7-571D-2FC0-46F4-19EF84EC1BC5}"/>
              </a:ext>
            </a:extLst>
          </p:cNvPr>
          <p:cNvSpPr>
            <a:spLocks noGrp="1"/>
          </p:cNvSpPr>
          <p:nvPr>
            <p:ph type="sldNum" sz="quarter" idx="12"/>
          </p:nvPr>
        </p:nvSpPr>
        <p:spPr/>
        <p:txBody>
          <a:bodyPr/>
          <a:lstStyle/>
          <a:p>
            <a:fld id="{45EF20E7-344A-4215-952B-C78526E47CCC}" type="slidenum">
              <a:rPr lang="en-US" smtClean="0"/>
              <a:t>5</a:t>
            </a:fld>
            <a:endParaRPr lang="en-US" dirty="0"/>
          </a:p>
        </p:txBody>
      </p:sp>
    </p:spTree>
    <p:extLst>
      <p:ext uri="{BB962C8B-B14F-4D97-AF65-F5344CB8AC3E}">
        <p14:creationId xmlns:p14="http://schemas.microsoft.com/office/powerpoint/2010/main" val="2167277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AC479-8983-CA9B-759D-367EC5735201}"/>
              </a:ext>
            </a:extLst>
          </p:cNvPr>
          <p:cNvSpPr>
            <a:spLocks noGrp="1"/>
          </p:cNvSpPr>
          <p:nvPr>
            <p:ph type="title"/>
          </p:nvPr>
        </p:nvSpPr>
        <p:spPr>
          <a:xfrm>
            <a:off x="139849" y="1"/>
            <a:ext cx="11682805" cy="1237128"/>
          </a:xfrm>
        </p:spPr>
        <p:txBody>
          <a:bodyPr>
            <a:normAutofit fontScale="90000"/>
          </a:bodyPr>
          <a:lstStyle/>
          <a:p>
            <a:pPr algn="ctr"/>
            <a:r>
              <a:rPr lang="en-US" dirty="0">
                <a:latin typeface="Cambria" panose="02040503050406030204" pitchFamily="18" charset="0"/>
                <a:ea typeface="Cambria" panose="02040503050406030204" pitchFamily="18" charset="0"/>
              </a:rPr>
              <a:t>How did we all get here, tonight? Shared interest in SEM, a man both formal and folksy…..</a:t>
            </a:r>
          </a:p>
        </p:txBody>
      </p:sp>
      <p:sp>
        <p:nvSpPr>
          <p:cNvPr id="3" name="Content Placeholder 2">
            <a:extLst>
              <a:ext uri="{FF2B5EF4-FFF2-40B4-BE49-F238E27FC236}">
                <a16:creationId xmlns:a16="http://schemas.microsoft.com/office/drawing/2014/main" id="{570D4C7F-C18D-28C3-DB96-FCC5CCDCC62C}"/>
              </a:ext>
            </a:extLst>
          </p:cNvPr>
          <p:cNvSpPr>
            <a:spLocks noGrp="1"/>
          </p:cNvSpPr>
          <p:nvPr>
            <p:ph idx="1"/>
          </p:nvPr>
        </p:nvSpPr>
        <p:spPr>
          <a:xfrm>
            <a:off x="139849" y="1108038"/>
            <a:ext cx="11682805" cy="5613437"/>
          </a:xfrm>
        </p:spPr>
        <p:txBody>
          <a:bodyPr>
            <a:noAutofit/>
          </a:bodyPr>
          <a:lstStyle/>
          <a:p>
            <a:pPr marL="0" indent="0">
              <a:buNone/>
            </a:pPr>
            <a:r>
              <a:rPr lang="en-US" sz="3200" dirty="0">
                <a:latin typeface="Cambria" panose="02040503050406030204" pitchFamily="18" charset="0"/>
                <a:ea typeface="Cambria" panose="02040503050406030204" pitchFamily="18" charset="0"/>
              </a:rPr>
              <a:t>To prepare for this talk consulted: Harvard, American Antiquarian Society (Worcester), Chelsea MA archives (Revolutionary), BPL, Archives, Map room. Mass. Archives, Colonial Museum, Governor’s Harbour, Eleuthera, St. Paul’s School. Naval research with USCG, NARA, Naval Heritage &amp; History Command, Bermuda, Bahamas. </a:t>
            </a:r>
          </a:p>
          <a:p>
            <a:pPr marL="0" indent="0">
              <a:buNone/>
            </a:pPr>
            <a:r>
              <a:rPr lang="en-US" sz="3200" dirty="0">
                <a:latin typeface="Cambria" panose="02040503050406030204" pitchFamily="18" charset="0"/>
                <a:ea typeface="Cambria" panose="02040503050406030204" pitchFamily="18" charset="0"/>
              </a:rPr>
              <a:t>Visited 44 Brimmer St. Beacon Hill, Widener Library Harvard (not yet room 417), the Beck homestead in Canton MA, St. Botolph, Harvard Club, Somerset Club, various sailboats wood &amp; plastic, Northeast Harbour, Cranberry Isle’s, Bahama Isles, Dominican Republic, Quonset RI, Mt. Desert Island, Victoria BC, Spain. St. Paul’s (swims). Christ Church College, Oxford, the statue, his grave, studio of the sculptor’s spouse.…… (not met </a:t>
            </a:r>
            <a:r>
              <a:rPr lang="en-US" sz="3200">
                <a:latin typeface="Cambria" panose="02040503050406030204" pitchFamily="18" charset="0"/>
                <a:ea typeface="Cambria" panose="02040503050406030204" pitchFamily="18" charset="0"/>
              </a:rPr>
              <a:t>Penelope Jencks).</a:t>
            </a:r>
            <a:endParaRPr lang="en-US" sz="3200" dirty="0">
              <a:latin typeface="Cambria" panose="02040503050406030204" pitchFamily="18" charset="0"/>
              <a:ea typeface="Cambria" panose="02040503050406030204" pitchFamily="18" charset="0"/>
            </a:endParaRPr>
          </a:p>
        </p:txBody>
      </p:sp>
      <p:sp>
        <p:nvSpPr>
          <p:cNvPr id="4" name="Slide Number Placeholder 3">
            <a:extLst>
              <a:ext uri="{FF2B5EF4-FFF2-40B4-BE49-F238E27FC236}">
                <a16:creationId xmlns:a16="http://schemas.microsoft.com/office/drawing/2014/main" id="{9A623519-F965-94A7-BF42-7A884F967705}"/>
              </a:ext>
            </a:extLst>
          </p:cNvPr>
          <p:cNvSpPr>
            <a:spLocks noGrp="1"/>
          </p:cNvSpPr>
          <p:nvPr>
            <p:ph type="sldNum" sz="quarter" idx="12"/>
          </p:nvPr>
        </p:nvSpPr>
        <p:spPr/>
        <p:txBody>
          <a:bodyPr/>
          <a:lstStyle/>
          <a:p>
            <a:fld id="{45EF20E7-344A-4215-952B-C78526E47CCC}" type="slidenum">
              <a:rPr lang="en-US" smtClean="0"/>
              <a:t>6</a:t>
            </a:fld>
            <a:endParaRPr lang="en-US" dirty="0"/>
          </a:p>
        </p:txBody>
      </p:sp>
    </p:spTree>
    <p:extLst>
      <p:ext uri="{BB962C8B-B14F-4D97-AF65-F5344CB8AC3E}">
        <p14:creationId xmlns:p14="http://schemas.microsoft.com/office/powerpoint/2010/main" val="20309191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57873-AA1D-BB97-3959-7AF5D2AC4B9C}"/>
              </a:ext>
            </a:extLst>
          </p:cNvPr>
          <p:cNvSpPr>
            <a:spLocks noGrp="1"/>
          </p:cNvSpPr>
          <p:nvPr>
            <p:ph type="title"/>
          </p:nvPr>
        </p:nvSpPr>
        <p:spPr>
          <a:xfrm>
            <a:off x="236668" y="136526"/>
            <a:ext cx="6809591" cy="551963"/>
          </a:xfrm>
        </p:spPr>
        <p:txBody>
          <a:bodyPr>
            <a:normAutofit fontScale="90000"/>
          </a:bodyPr>
          <a:lstStyle/>
          <a:p>
            <a:r>
              <a:rPr lang="en-US" dirty="0">
                <a:latin typeface="Cambria" panose="02040503050406030204" pitchFamily="18" charset="0"/>
                <a:ea typeface="Cambria" panose="02040503050406030204" pitchFamily="18" charset="0"/>
              </a:rPr>
              <a:t>44 Brimmer Street, Boston</a:t>
            </a:r>
          </a:p>
        </p:txBody>
      </p:sp>
      <p:sp>
        <p:nvSpPr>
          <p:cNvPr id="4" name="Slide Number Placeholder 3">
            <a:extLst>
              <a:ext uri="{FF2B5EF4-FFF2-40B4-BE49-F238E27FC236}">
                <a16:creationId xmlns:a16="http://schemas.microsoft.com/office/drawing/2014/main" id="{8549B1D3-E3F6-2E35-F518-D290A87E0FDB}"/>
              </a:ext>
            </a:extLst>
          </p:cNvPr>
          <p:cNvSpPr>
            <a:spLocks noGrp="1"/>
          </p:cNvSpPr>
          <p:nvPr>
            <p:ph type="sldNum" sz="quarter" idx="12"/>
          </p:nvPr>
        </p:nvSpPr>
        <p:spPr/>
        <p:txBody>
          <a:bodyPr/>
          <a:lstStyle/>
          <a:p>
            <a:fld id="{45EF20E7-344A-4215-952B-C78526E47CCC}" type="slidenum">
              <a:rPr lang="en-US" smtClean="0"/>
              <a:t>7</a:t>
            </a:fld>
            <a:endParaRPr lang="en-US" dirty="0"/>
          </a:p>
        </p:txBody>
      </p:sp>
      <p:pic>
        <p:nvPicPr>
          <p:cNvPr id="8" name="Picture 7">
            <a:extLst>
              <a:ext uri="{FF2B5EF4-FFF2-40B4-BE49-F238E27FC236}">
                <a16:creationId xmlns:a16="http://schemas.microsoft.com/office/drawing/2014/main" id="{16283DAF-8FAF-16D3-2002-27BC8A7D23B3}"/>
              </a:ext>
            </a:extLst>
          </p:cNvPr>
          <p:cNvPicPr>
            <a:picLocks noChangeAspect="1"/>
          </p:cNvPicPr>
          <p:nvPr/>
        </p:nvPicPr>
        <p:blipFill>
          <a:blip r:embed="rId2"/>
          <a:srcRect b="16304"/>
          <a:stretch>
            <a:fillRect/>
          </a:stretch>
        </p:blipFill>
        <p:spPr>
          <a:xfrm>
            <a:off x="236668" y="688489"/>
            <a:ext cx="3541059" cy="4445599"/>
          </a:xfrm>
          <a:prstGeom prst="rect">
            <a:avLst/>
          </a:prstGeom>
        </p:spPr>
      </p:pic>
      <p:pic>
        <p:nvPicPr>
          <p:cNvPr id="2056" name="Picture 8" descr="One Boy's Boston 1887-1901: morison, samuel eliot: 9780395080191:  Amazon.com: Books">
            <a:extLst>
              <a:ext uri="{FF2B5EF4-FFF2-40B4-BE49-F238E27FC236}">
                <a16:creationId xmlns:a16="http://schemas.microsoft.com/office/drawing/2014/main" id="{D5F48217-90B9-B0A7-0C2D-326D22169AA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556" t="3824" b="24492"/>
          <a:stretch>
            <a:fillRect/>
          </a:stretch>
        </p:blipFill>
        <p:spPr bwMode="auto">
          <a:xfrm>
            <a:off x="4032671" y="1855226"/>
            <a:ext cx="3573061" cy="415688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B6D0D2AA-A7AD-1429-CC74-22BB6F28CDB3}"/>
              </a:ext>
            </a:extLst>
          </p:cNvPr>
          <p:cNvPicPr>
            <a:picLocks noChangeAspect="1"/>
          </p:cNvPicPr>
          <p:nvPr/>
        </p:nvPicPr>
        <p:blipFill>
          <a:blip r:embed="rId4"/>
          <a:stretch>
            <a:fillRect/>
          </a:stretch>
        </p:blipFill>
        <p:spPr>
          <a:xfrm>
            <a:off x="8765851" y="180732"/>
            <a:ext cx="2743200" cy="2666807"/>
          </a:xfrm>
          <a:prstGeom prst="rect">
            <a:avLst/>
          </a:prstGeom>
        </p:spPr>
      </p:pic>
      <p:pic>
        <p:nvPicPr>
          <p:cNvPr id="12" name="Picture 11">
            <a:extLst>
              <a:ext uri="{FF2B5EF4-FFF2-40B4-BE49-F238E27FC236}">
                <a16:creationId xmlns:a16="http://schemas.microsoft.com/office/drawing/2014/main" id="{54755A29-08BF-C6F6-A4C9-D60C2A064288}"/>
              </a:ext>
            </a:extLst>
          </p:cNvPr>
          <p:cNvPicPr>
            <a:picLocks noChangeAspect="1"/>
          </p:cNvPicPr>
          <p:nvPr/>
        </p:nvPicPr>
        <p:blipFill>
          <a:blip r:embed="rId5"/>
          <a:stretch>
            <a:fillRect/>
          </a:stretch>
        </p:blipFill>
        <p:spPr>
          <a:xfrm>
            <a:off x="7860676" y="3010801"/>
            <a:ext cx="4243048" cy="3182286"/>
          </a:xfrm>
          <a:prstGeom prst="rect">
            <a:avLst/>
          </a:prstGeom>
        </p:spPr>
      </p:pic>
    </p:spTree>
    <p:extLst>
      <p:ext uri="{BB962C8B-B14F-4D97-AF65-F5344CB8AC3E}">
        <p14:creationId xmlns:p14="http://schemas.microsoft.com/office/powerpoint/2010/main" val="42170336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5C5CE-941C-9A8B-6850-434662150254}"/>
              </a:ext>
            </a:extLst>
          </p:cNvPr>
          <p:cNvSpPr>
            <a:spLocks noGrp="1"/>
          </p:cNvSpPr>
          <p:nvPr>
            <p:ph type="title"/>
          </p:nvPr>
        </p:nvSpPr>
        <p:spPr>
          <a:xfrm>
            <a:off x="1" y="-1"/>
            <a:ext cx="11468617" cy="2108499"/>
          </a:xfrm>
        </p:spPr>
        <p:txBody>
          <a:bodyPr>
            <a:normAutofit fontScale="90000"/>
          </a:bodyPr>
          <a:lstStyle/>
          <a:p>
            <a:r>
              <a:rPr lang="en-US" dirty="0">
                <a:latin typeface="Cambria" panose="02040503050406030204" pitchFamily="18" charset="0"/>
                <a:ea typeface="Cambria" panose="02040503050406030204" pitchFamily="18" charset="0"/>
              </a:rPr>
              <a:t>Merchant ships sailed past Sam’s childhood home on the Charles River. They had servants and huge parties, and he rode a horse to Harvard and back, tying it to a tree as an apprentice professor there.</a:t>
            </a:r>
          </a:p>
        </p:txBody>
      </p:sp>
      <p:pic>
        <p:nvPicPr>
          <p:cNvPr id="6" name="Content Placeholder 5">
            <a:extLst>
              <a:ext uri="{FF2B5EF4-FFF2-40B4-BE49-F238E27FC236}">
                <a16:creationId xmlns:a16="http://schemas.microsoft.com/office/drawing/2014/main" id="{E3D35731-2C6E-0FE1-0A72-92257EAD0A42}"/>
              </a:ext>
            </a:extLst>
          </p:cNvPr>
          <p:cNvPicPr>
            <a:picLocks noGrp="1" noChangeAspect="1"/>
          </p:cNvPicPr>
          <p:nvPr>
            <p:ph idx="1"/>
          </p:nvPr>
        </p:nvPicPr>
        <p:blipFill>
          <a:blip r:embed="rId2"/>
          <a:stretch>
            <a:fillRect/>
          </a:stretch>
        </p:blipFill>
        <p:spPr>
          <a:xfrm>
            <a:off x="4748322" y="2187574"/>
            <a:ext cx="6720296" cy="4351338"/>
          </a:xfrm>
          <a:prstGeom prst="rect">
            <a:avLst/>
          </a:prstGeom>
        </p:spPr>
      </p:pic>
      <p:sp>
        <p:nvSpPr>
          <p:cNvPr id="4" name="Slide Number Placeholder 3">
            <a:extLst>
              <a:ext uri="{FF2B5EF4-FFF2-40B4-BE49-F238E27FC236}">
                <a16:creationId xmlns:a16="http://schemas.microsoft.com/office/drawing/2014/main" id="{D8CFFD9A-4C53-B4D1-7622-C717A40DAA74}"/>
              </a:ext>
            </a:extLst>
          </p:cNvPr>
          <p:cNvSpPr>
            <a:spLocks noGrp="1"/>
          </p:cNvSpPr>
          <p:nvPr>
            <p:ph type="sldNum" sz="quarter" idx="12"/>
          </p:nvPr>
        </p:nvSpPr>
        <p:spPr/>
        <p:txBody>
          <a:bodyPr/>
          <a:lstStyle/>
          <a:p>
            <a:fld id="{45EF20E7-344A-4215-952B-C78526E47CCC}" type="slidenum">
              <a:rPr lang="en-US" smtClean="0"/>
              <a:t>8</a:t>
            </a:fld>
            <a:endParaRPr lang="en-US" dirty="0"/>
          </a:p>
        </p:txBody>
      </p:sp>
      <p:pic>
        <p:nvPicPr>
          <p:cNvPr id="11" name="Picture 10">
            <a:extLst>
              <a:ext uri="{FF2B5EF4-FFF2-40B4-BE49-F238E27FC236}">
                <a16:creationId xmlns:a16="http://schemas.microsoft.com/office/drawing/2014/main" id="{6B4632D7-BCF4-06CB-C8BA-5CE9BEF5DEED}"/>
              </a:ext>
            </a:extLst>
          </p:cNvPr>
          <p:cNvPicPr>
            <a:picLocks noChangeAspect="1"/>
          </p:cNvPicPr>
          <p:nvPr/>
        </p:nvPicPr>
        <p:blipFill>
          <a:blip r:embed="rId3"/>
          <a:stretch>
            <a:fillRect/>
          </a:stretch>
        </p:blipFill>
        <p:spPr>
          <a:xfrm>
            <a:off x="418651" y="2187574"/>
            <a:ext cx="3664881" cy="4233170"/>
          </a:xfrm>
          <a:prstGeom prst="rect">
            <a:avLst/>
          </a:prstGeom>
        </p:spPr>
      </p:pic>
    </p:spTree>
    <p:extLst>
      <p:ext uri="{BB962C8B-B14F-4D97-AF65-F5344CB8AC3E}">
        <p14:creationId xmlns:p14="http://schemas.microsoft.com/office/powerpoint/2010/main" val="4785001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54118" y="136525"/>
            <a:ext cx="7858993" cy="1508499"/>
          </a:xfrm>
        </p:spPr>
        <p:txBody>
          <a:bodyPr>
            <a:normAutofit fontScale="90000"/>
          </a:bodyPr>
          <a:lstStyle/>
          <a:p>
            <a:pPr algn="ctr"/>
            <a:r>
              <a:rPr lang="en-US" dirty="0">
                <a:latin typeface="Cambria" panose="02040503050406030204" pitchFamily="18" charset="0"/>
                <a:ea typeface="Cambria" panose="02040503050406030204" pitchFamily="18" charset="0"/>
              </a:rPr>
              <a:t>Overview: SEM seemed happiest at sea, in a library, and with the women he loved.</a:t>
            </a:r>
          </a:p>
        </p:txBody>
      </p:sp>
      <p:sp>
        <p:nvSpPr>
          <p:cNvPr id="4" name="Slide Number Placeholder 3"/>
          <p:cNvSpPr>
            <a:spLocks noGrp="1"/>
          </p:cNvSpPr>
          <p:nvPr>
            <p:ph type="sldNum" sz="quarter" idx="12"/>
          </p:nvPr>
        </p:nvSpPr>
        <p:spPr/>
        <p:txBody>
          <a:bodyPr/>
          <a:lstStyle/>
          <a:p>
            <a:fld id="{45EF20E7-344A-4215-952B-C78526E47CCC}" type="slidenum">
              <a:rPr lang="en-US" smtClean="0"/>
              <a:t>9</a:t>
            </a:fld>
            <a:endParaRPr lang="en-US" dirty="0"/>
          </a:p>
        </p:txBody>
      </p:sp>
      <p:pic>
        <p:nvPicPr>
          <p:cNvPr id="6" name="Picture 5">
            <a:extLst>
              <a:ext uri="{FF2B5EF4-FFF2-40B4-BE49-F238E27FC236}">
                <a16:creationId xmlns:a16="http://schemas.microsoft.com/office/drawing/2014/main" id="{77F84D65-6147-FACB-ED80-76A9CB24496C}"/>
              </a:ext>
            </a:extLst>
          </p:cNvPr>
          <p:cNvPicPr>
            <a:picLocks noChangeAspect="1"/>
          </p:cNvPicPr>
          <p:nvPr/>
        </p:nvPicPr>
        <p:blipFill>
          <a:blip r:embed="rId2" cstate="print">
            <a:extLst>
              <a:ext uri="{28A0092B-C50C-407E-A947-70E740481C1C}">
                <a14:useLocalDpi xmlns:a14="http://schemas.microsoft.com/office/drawing/2010/main" val="0"/>
              </a:ext>
            </a:extLst>
          </a:blip>
          <a:srcRect l="15354" r="1558" b="18412"/>
          <a:stretch>
            <a:fillRect/>
          </a:stretch>
        </p:blipFill>
        <p:spPr>
          <a:xfrm rot="10800000">
            <a:off x="5765201" y="1905186"/>
            <a:ext cx="6044059" cy="4451161"/>
          </a:xfrm>
          <a:prstGeom prst="rect">
            <a:avLst/>
          </a:prstGeom>
        </p:spPr>
      </p:pic>
      <p:pic>
        <p:nvPicPr>
          <p:cNvPr id="8" name="Picture 7">
            <a:extLst>
              <a:ext uri="{FF2B5EF4-FFF2-40B4-BE49-F238E27FC236}">
                <a16:creationId xmlns:a16="http://schemas.microsoft.com/office/drawing/2014/main" id="{226520A8-51F4-BE6C-DFBE-05E2167D8B07}"/>
              </a:ext>
            </a:extLst>
          </p:cNvPr>
          <p:cNvPicPr>
            <a:picLocks noChangeAspect="1"/>
          </p:cNvPicPr>
          <p:nvPr/>
        </p:nvPicPr>
        <p:blipFill>
          <a:blip r:embed="rId3" cstate="print">
            <a:extLst>
              <a:ext uri="{28A0092B-C50C-407E-A947-70E740481C1C}">
                <a14:useLocalDpi xmlns:a14="http://schemas.microsoft.com/office/drawing/2010/main" val="0"/>
              </a:ext>
            </a:extLst>
          </a:blip>
          <a:srcRect l="14635" b="16098"/>
          <a:stretch>
            <a:fillRect/>
          </a:stretch>
        </p:blipFill>
        <p:spPr>
          <a:xfrm rot="10800000">
            <a:off x="382739" y="2549563"/>
            <a:ext cx="4908802" cy="3700629"/>
          </a:xfrm>
          <a:prstGeom prst="rect">
            <a:avLst/>
          </a:prstGeom>
        </p:spPr>
      </p:pic>
      <p:pic>
        <p:nvPicPr>
          <p:cNvPr id="7" name="Picture 6">
            <a:extLst>
              <a:ext uri="{FF2B5EF4-FFF2-40B4-BE49-F238E27FC236}">
                <a16:creationId xmlns:a16="http://schemas.microsoft.com/office/drawing/2014/main" id="{BF3D1CEB-4418-2E5A-56E1-96C09AC48CDB}"/>
              </a:ext>
            </a:extLst>
          </p:cNvPr>
          <p:cNvPicPr>
            <a:picLocks noChangeAspect="1"/>
          </p:cNvPicPr>
          <p:nvPr/>
        </p:nvPicPr>
        <p:blipFill>
          <a:blip r:embed="rId4"/>
          <a:stretch>
            <a:fillRect/>
          </a:stretch>
        </p:blipFill>
        <p:spPr>
          <a:xfrm>
            <a:off x="391757" y="236034"/>
            <a:ext cx="3862361" cy="2162922"/>
          </a:xfrm>
          <a:prstGeom prst="rect">
            <a:avLst/>
          </a:prstGeom>
        </p:spPr>
      </p:pic>
    </p:spTree>
    <p:extLst>
      <p:ext uri="{BB962C8B-B14F-4D97-AF65-F5344CB8AC3E}">
        <p14:creationId xmlns:p14="http://schemas.microsoft.com/office/powerpoint/2010/main" val="28073060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50452D0-8881-07E1-11EB-77830F9BEAC3}"/>
              </a:ext>
            </a:extLst>
          </p:cNvPr>
          <p:cNvSpPr>
            <a:spLocks noGrp="1"/>
          </p:cNvSpPr>
          <p:nvPr>
            <p:ph idx="1"/>
          </p:nvPr>
        </p:nvSpPr>
        <p:spPr>
          <a:xfrm>
            <a:off x="274949" y="277009"/>
            <a:ext cx="8260078" cy="2767405"/>
          </a:xfrm>
        </p:spPr>
        <p:txBody>
          <a:bodyPr>
            <a:noAutofit/>
          </a:bodyPr>
          <a:lstStyle/>
          <a:p>
            <a:pPr marL="0" indent="0">
              <a:lnSpc>
                <a:spcPct val="100000"/>
              </a:lnSpc>
              <a:buNone/>
            </a:pPr>
            <a:r>
              <a:rPr lang="en-US" sz="3200" dirty="0">
                <a:latin typeface="Cambria" panose="02040503050406030204" pitchFamily="18" charset="0"/>
                <a:ea typeface="Cambria" panose="02040503050406030204" pitchFamily="18" charset="0"/>
              </a:rPr>
              <a:t>Noble &amp; Greenough (1901), St. Paul’s 1903,  Harvard (Phoenix S K Club), BA, MA, PhD.</a:t>
            </a:r>
          </a:p>
          <a:p>
            <a:pPr marL="0" indent="0">
              <a:lnSpc>
                <a:spcPct val="100000"/>
              </a:lnSpc>
              <a:buNone/>
            </a:pPr>
            <a:r>
              <a:rPr lang="en-US" sz="3200" dirty="0">
                <a:latin typeface="Cambria" panose="02040503050406030204" pitchFamily="18" charset="0"/>
                <a:ea typeface="Cambria" panose="02040503050406030204" pitchFamily="18" charset="0"/>
              </a:rPr>
              <a:t>Travels: Army rejection &amp; World War I, Peace Mission to Finland. </a:t>
            </a:r>
            <a:r>
              <a:rPr lang="en-US" sz="3200" dirty="0">
                <a:latin typeface="Cambria" panose="02040503050406030204" pitchFamily="18" charset="0"/>
                <a:ea typeface="Cambria" panose="02040503050406030204" pitchFamily="18" charset="0"/>
                <a:hlinkClick r:id="rId2" tooltip="École Libre des Sciences Politiques">
                  <a:extLst>
                    <a:ext uri="{A12FA001-AC4F-418D-AE19-62706E023703}">
                      <ahyp:hlinkClr xmlns:ahyp="http://schemas.microsoft.com/office/drawing/2018/hyperlinkcolor" val="tx"/>
                    </a:ext>
                  </a:extLst>
                </a:hlinkClick>
              </a:rPr>
              <a:t>École Libre des Sciences Politiques</a:t>
            </a:r>
            <a:r>
              <a:rPr lang="en-US" sz="3200" dirty="0">
                <a:latin typeface="Cambria" panose="02040503050406030204" pitchFamily="18" charset="0"/>
                <a:ea typeface="Cambria" panose="02040503050406030204" pitchFamily="18" charset="0"/>
              </a:rPr>
              <a:t> (1909). Oxford Christ Church..</a:t>
            </a:r>
          </a:p>
        </p:txBody>
      </p:sp>
      <p:sp>
        <p:nvSpPr>
          <p:cNvPr id="4" name="Slide Number Placeholder 3">
            <a:extLst>
              <a:ext uri="{FF2B5EF4-FFF2-40B4-BE49-F238E27FC236}">
                <a16:creationId xmlns:a16="http://schemas.microsoft.com/office/drawing/2014/main" id="{BFF06DB4-6BA6-C57F-9A34-73B1225A37B3}"/>
              </a:ext>
            </a:extLst>
          </p:cNvPr>
          <p:cNvSpPr>
            <a:spLocks noGrp="1"/>
          </p:cNvSpPr>
          <p:nvPr>
            <p:ph type="sldNum" sz="quarter" idx="12"/>
          </p:nvPr>
        </p:nvSpPr>
        <p:spPr/>
        <p:txBody>
          <a:bodyPr/>
          <a:lstStyle/>
          <a:p>
            <a:fld id="{45EF20E7-344A-4215-952B-C78526E47CCC}" type="slidenum">
              <a:rPr lang="en-US" smtClean="0"/>
              <a:t>10</a:t>
            </a:fld>
            <a:endParaRPr lang="en-US" dirty="0"/>
          </a:p>
        </p:txBody>
      </p:sp>
      <p:pic>
        <p:nvPicPr>
          <p:cNvPr id="6" name="Picture 5">
            <a:extLst>
              <a:ext uri="{FF2B5EF4-FFF2-40B4-BE49-F238E27FC236}">
                <a16:creationId xmlns:a16="http://schemas.microsoft.com/office/drawing/2014/main" id="{B0A41EB3-0175-31FE-629B-3CC36140ACC5}"/>
              </a:ext>
            </a:extLst>
          </p:cNvPr>
          <p:cNvPicPr>
            <a:picLocks noChangeAspect="1"/>
          </p:cNvPicPr>
          <p:nvPr/>
        </p:nvPicPr>
        <p:blipFill>
          <a:blip r:embed="rId3" cstate="print">
            <a:extLst>
              <a:ext uri="{28A0092B-C50C-407E-A947-70E740481C1C}">
                <a14:useLocalDpi xmlns:a14="http://schemas.microsoft.com/office/drawing/2010/main" val="0"/>
              </a:ext>
            </a:extLst>
          </a:blip>
          <a:srcRect l="25497" t="3700" r="10682" b="11647"/>
          <a:stretch>
            <a:fillRect/>
          </a:stretch>
        </p:blipFill>
        <p:spPr>
          <a:xfrm rot="5400000">
            <a:off x="7174686" y="3493887"/>
            <a:ext cx="3115698" cy="3099522"/>
          </a:xfrm>
          <a:prstGeom prst="rect">
            <a:avLst/>
          </a:prstGeom>
        </p:spPr>
      </p:pic>
      <p:pic>
        <p:nvPicPr>
          <p:cNvPr id="8" name="Picture 7">
            <a:extLst>
              <a:ext uri="{FF2B5EF4-FFF2-40B4-BE49-F238E27FC236}">
                <a16:creationId xmlns:a16="http://schemas.microsoft.com/office/drawing/2014/main" id="{52A81C1B-E502-4B8D-982E-EB0ADB158BD5}"/>
              </a:ext>
            </a:extLst>
          </p:cNvPr>
          <p:cNvPicPr>
            <a:picLocks noChangeAspect="1"/>
          </p:cNvPicPr>
          <p:nvPr/>
        </p:nvPicPr>
        <p:blipFill>
          <a:blip r:embed="rId4" cstate="print">
            <a:extLst>
              <a:ext uri="{28A0092B-C50C-407E-A947-70E740481C1C}">
                <a14:useLocalDpi xmlns:a14="http://schemas.microsoft.com/office/drawing/2010/main" val="0"/>
              </a:ext>
            </a:extLst>
          </a:blip>
          <a:srcRect t="6681" b="26504"/>
          <a:stretch>
            <a:fillRect/>
          </a:stretch>
        </p:blipFill>
        <p:spPr>
          <a:xfrm rot="10800000">
            <a:off x="274948" y="3204359"/>
            <a:ext cx="6289973" cy="3151991"/>
          </a:xfrm>
          <a:prstGeom prst="rect">
            <a:avLst/>
          </a:prstGeom>
        </p:spPr>
      </p:pic>
      <p:pic>
        <p:nvPicPr>
          <p:cNvPr id="10" name="Picture 9">
            <a:extLst>
              <a:ext uri="{FF2B5EF4-FFF2-40B4-BE49-F238E27FC236}">
                <a16:creationId xmlns:a16="http://schemas.microsoft.com/office/drawing/2014/main" id="{6BC65B03-7D31-BDEF-7A8C-7F8259BEC67E}"/>
              </a:ext>
            </a:extLst>
          </p:cNvPr>
          <p:cNvPicPr>
            <a:picLocks noChangeAspect="1"/>
          </p:cNvPicPr>
          <p:nvPr/>
        </p:nvPicPr>
        <p:blipFill>
          <a:blip r:embed="rId5" cstate="print">
            <a:extLst>
              <a:ext uri="{28A0092B-C50C-407E-A947-70E740481C1C}">
                <a14:useLocalDpi xmlns:a14="http://schemas.microsoft.com/office/drawing/2010/main" val="0"/>
              </a:ext>
            </a:extLst>
          </a:blip>
          <a:srcRect l="18331" r="5399"/>
          <a:stretch>
            <a:fillRect/>
          </a:stretch>
        </p:blipFill>
        <p:spPr>
          <a:xfrm rot="5400000">
            <a:off x="8791296" y="219324"/>
            <a:ext cx="3151990" cy="3099521"/>
          </a:xfrm>
          <a:prstGeom prst="rect">
            <a:avLst/>
          </a:prstGeom>
        </p:spPr>
      </p:pic>
    </p:spTree>
    <p:extLst>
      <p:ext uri="{BB962C8B-B14F-4D97-AF65-F5344CB8AC3E}">
        <p14:creationId xmlns:p14="http://schemas.microsoft.com/office/powerpoint/2010/main" val="25226703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84A8F2E-D1E8-02CA-220D-CE7437EF14DC}"/>
              </a:ext>
            </a:extLst>
          </p:cNvPr>
          <p:cNvSpPr>
            <a:spLocks noGrp="1"/>
          </p:cNvSpPr>
          <p:nvPr>
            <p:ph type="sldNum" sz="quarter" idx="12"/>
          </p:nvPr>
        </p:nvSpPr>
        <p:spPr/>
        <p:txBody>
          <a:bodyPr/>
          <a:lstStyle/>
          <a:p>
            <a:fld id="{45EF20E7-344A-4215-952B-C78526E47CCC}" type="slidenum">
              <a:rPr lang="en-US" smtClean="0"/>
              <a:t>11</a:t>
            </a:fld>
            <a:endParaRPr lang="en-US" dirty="0"/>
          </a:p>
        </p:txBody>
      </p:sp>
      <p:sp>
        <p:nvSpPr>
          <p:cNvPr id="5" name="Content Placeholder 4">
            <a:extLst>
              <a:ext uri="{FF2B5EF4-FFF2-40B4-BE49-F238E27FC236}">
                <a16:creationId xmlns:a16="http://schemas.microsoft.com/office/drawing/2014/main" id="{0B8EB4B5-7D1A-E354-3774-CB92B323CACF}"/>
              </a:ext>
            </a:extLst>
          </p:cNvPr>
          <p:cNvSpPr>
            <a:spLocks noGrp="1"/>
          </p:cNvSpPr>
          <p:nvPr>
            <p:ph idx="1"/>
          </p:nvPr>
        </p:nvSpPr>
        <p:spPr>
          <a:xfrm>
            <a:off x="187135" y="262731"/>
            <a:ext cx="11560215" cy="2436492"/>
          </a:xfrm>
        </p:spPr>
        <p:txBody>
          <a:bodyPr>
            <a:noAutofit/>
          </a:bodyPr>
          <a:lstStyle/>
          <a:p>
            <a:pPr marL="0" indent="0">
              <a:buNone/>
            </a:pPr>
            <a:r>
              <a:rPr lang="en-US" dirty="0">
                <a:latin typeface="Cambria" panose="02040503050406030204" pitchFamily="18" charset="0"/>
                <a:ea typeface="Cambria" panose="02040503050406030204" pitchFamily="18" charset="0"/>
              </a:rPr>
              <a:t>First wife and friends: His first spouse is Elizabeth S. Greene with whom he had four children (Emily Morison Beck became editor of </a:t>
            </a:r>
            <a:r>
              <a:rPr lang="en-US" dirty="0">
                <a:latin typeface="Cambria" panose="02040503050406030204" pitchFamily="18" charset="0"/>
                <a:ea typeface="Cambria" panose="02040503050406030204" pitchFamily="18" charset="0"/>
                <a:hlinkClick r:id="rId2" tooltip="Bartlett's Familiar Quotations">
                  <a:extLst>
                    <a:ext uri="{A12FA001-AC4F-418D-AE19-62706E023703}">
                      <ahyp:hlinkClr xmlns:ahyp="http://schemas.microsoft.com/office/drawing/2018/hyperlinkcolor" val="tx"/>
                    </a:ext>
                  </a:extLst>
                </a:hlinkClick>
              </a:rPr>
              <a:t>Bartlett's Familiar Quotations</a:t>
            </a:r>
            <a:r>
              <a:rPr lang="en-US" dirty="0">
                <a:latin typeface="Cambria" panose="02040503050406030204" pitchFamily="18" charset="0"/>
                <a:ea typeface="Cambria" panose="02040503050406030204" pitchFamily="18" charset="0"/>
              </a:rPr>
              <a:t>). Elizabeth died in August 1945. Four years later SEM married Priscilla Barton (a distant  cousin and widow from Baltimore), who passed in February 1973, three years before SEM. The two traveled widely. Book on Americans from Oxford.</a:t>
            </a:r>
          </a:p>
        </p:txBody>
      </p:sp>
      <p:pic>
        <p:nvPicPr>
          <p:cNvPr id="6" name="Picture 5">
            <a:extLst>
              <a:ext uri="{FF2B5EF4-FFF2-40B4-BE49-F238E27FC236}">
                <a16:creationId xmlns:a16="http://schemas.microsoft.com/office/drawing/2014/main" id="{C561A113-D360-29E2-AF18-B43405B1014B}"/>
              </a:ext>
            </a:extLst>
          </p:cNvPr>
          <p:cNvPicPr>
            <a:picLocks noChangeAspect="1"/>
          </p:cNvPicPr>
          <p:nvPr/>
        </p:nvPicPr>
        <p:blipFill>
          <a:blip r:embed="rId3" cstate="print">
            <a:extLst>
              <a:ext uri="{28A0092B-C50C-407E-A947-70E740481C1C}">
                <a14:useLocalDpi xmlns:a14="http://schemas.microsoft.com/office/drawing/2010/main" val="0"/>
              </a:ext>
            </a:extLst>
          </a:blip>
          <a:srcRect l="9004" r="-337"/>
          <a:stretch>
            <a:fillRect/>
          </a:stretch>
        </p:blipFill>
        <p:spPr>
          <a:xfrm rot="5400000">
            <a:off x="7861807" y="3083360"/>
            <a:ext cx="3995375" cy="3280858"/>
          </a:xfrm>
          <a:prstGeom prst="rect">
            <a:avLst/>
          </a:prstGeom>
        </p:spPr>
      </p:pic>
      <p:pic>
        <p:nvPicPr>
          <p:cNvPr id="8" name="Picture 7">
            <a:extLst>
              <a:ext uri="{FF2B5EF4-FFF2-40B4-BE49-F238E27FC236}">
                <a16:creationId xmlns:a16="http://schemas.microsoft.com/office/drawing/2014/main" id="{CF38C85B-7A48-E603-D62B-E023DB1D8BB7}"/>
              </a:ext>
            </a:extLst>
          </p:cNvPr>
          <p:cNvPicPr>
            <a:picLocks noChangeAspect="1"/>
          </p:cNvPicPr>
          <p:nvPr/>
        </p:nvPicPr>
        <p:blipFill>
          <a:blip r:embed="rId4" cstate="print">
            <a:extLst>
              <a:ext uri="{28A0092B-C50C-407E-A947-70E740481C1C}">
                <a14:useLocalDpi xmlns:a14="http://schemas.microsoft.com/office/drawing/2010/main" val="0"/>
              </a:ext>
            </a:extLst>
          </a:blip>
          <a:srcRect l="36309" t="12681" r="1528" b="3951"/>
          <a:stretch>
            <a:fillRect/>
          </a:stretch>
        </p:blipFill>
        <p:spPr>
          <a:xfrm rot="5400000">
            <a:off x="3643221" y="2725350"/>
            <a:ext cx="4131901" cy="4156038"/>
          </a:xfrm>
          <a:prstGeom prst="rect">
            <a:avLst/>
          </a:prstGeom>
        </p:spPr>
      </p:pic>
      <p:pic>
        <p:nvPicPr>
          <p:cNvPr id="12" name="Picture 11">
            <a:extLst>
              <a:ext uri="{FF2B5EF4-FFF2-40B4-BE49-F238E27FC236}">
                <a16:creationId xmlns:a16="http://schemas.microsoft.com/office/drawing/2014/main" id="{F306691B-330B-3068-CF4E-DC45B177B87B}"/>
              </a:ext>
            </a:extLst>
          </p:cNvPr>
          <p:cNvPicPr>
            <a:picLocks noChangeAspect="1"/>
          </p:cNvPicPr>
          <p:nvPr/>
        </p:nvPicPr>
        <p:blipFill>
          <a:blip r:embed="rId5" cstate="print">
            <a:extLst>
              <a:ext uri="{28A0092B-C50C-407E-A947-70E740481C1C}">
                <a14:useLocalDpi xmlns:a14="http://schemas.microsoft.com/office/drawing/2010/main" val="0"/>
              </a:ext>
            </a:extLst>
          </a:blip>
          <a:srcRect l="4497" r="2343"/>
          <a:stretch>
            <a:fillRect/>
          </a:stretch>
        </p:blipFill>
        <p:spPr>
          <a:xfrm rot="5400000">
            <a:off x="-138020" y="3091279"/>
            <a:ext cx="4022250" cy="3238142"/>
          </a:xfrm>
          <a:prstGeom prst="rect">
            <a:avLst/>
          </a:prstGeom>
        </p:spPr>
      </p:pic>
    </p:spTree>
    <p:extLst>
      <p:ext uri="{BB962C8B-B14F-4D97-AF65-F5344CB8AC3E}">
        <p14:creationId xmlns:p14="http://schemas.microsoft.com/office/powerpoint/2010/main" val="22978153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C345F41-1DD4-96EC-1BA7-147B98858C98}"/>
              </a:ext>
            </a:extLst>
          </p:cNvPr>
          <p:cNvSpPr>
            <a:spLocks noGrp="1"/>
          </p:cNvSpPr>
          <p:nvPr>
            <p:ph type="sldNum" sz="quarter" idx="12"/>
          </p:nvPr>
        </p:nvSpPr>
        <p:spPr/>
        <p:txBody>
          <a:bodyPr/>
          <a:lstStyle/>
          <a:p>
            <a:fld id="{45EF20E7-344A-4215-952B-C78526E47CCC}" type="slidenum">
              <a:rPr lang="en-US" smtClean="0"/>
              <a:t>12</a:t>
            </a:fld>
            <a:endParaRPr lang="en-US" dirty="0"/>
          </a:p>
        </p:txBody>
      </p:sp>
      <p:sp>
        <p:nvSpPr>
          <p:cNvPr id="10" name="Content Placeholder 9">
            <a:extLst>
              <a:ext uri="{FF2B5EF4-FFF2-40B4-BE49-F238E27FC236}">
                <a16:creationId xmlns:a16="http://schemas.microsoft.com/office/drawing/2014/main" id="{8560A89B-9255-F422-BDBB-71F2F87ADF64}"/>
              </a:ext>
            </a:extLst>
          </p:cNvPr>
          <p:cNvSpPr>
            <a:spLocks noGrp="1"/>
          </p:cNvSpPr>
          <p:nvPr>
            <p:ph idx="1"/>
          </p:nvPr>
        </p:nvSpPr>
        <p:spPr>
          <a:xfrm>
            <a:off x="204396" y="136526"/>
            <a:ext cx="11311330" cy="2357188"/>
          </a:xfrm>
        </p:spPr>
        <p:txBody>
          <a:bodyPr>
            <a:normAutofit fontScale="85000" lnSpcReduction="10000"/>
          </a:bodyPr>
          <a:lstStyle/>
          <a:p>
            <a:pPr marL="0" indent="0">
              <a:buNone/>
            </a:pPr>
            <a:r>
              <a:rPr lang="en-US" sz="4000" dirty="0">
                <a:latin typeface="Cambria" panose="02040503050406030204" pitchFamily="18" charset="0"/>
                <a:ea typeface="Cambria" panose="02040503050406030204" pitchFamily="18" charset="0"/>
              </a:rPr>
              <a:t>Return to the US, voyage/s from Spain to Caribbean, inter-Caribbean, other voyages, yachts he owned in Maine. Wrote on sailing with Priscilla named </a:t>
            </a:r>
            <a:r>
              <a:rPr lang="en-US" sz="4000" i="1" dirty="0">
                <a:latin typeface="Cambria" panose="02040503050406030204" pitchFamily="18" charset="0"/>
                <a:ea typeface="Cambria" panose="02040503050406030204" pitchFamily="18" charset="0"/>
              </a:rPr>
              <a:t>Spring Tides</a:t>
            </a:r>
            <a:r>
              <a:rPr lang="en-US" sz="4000" dirty="0">
                <a:latin typeface="Cambria" panose="02040503050406030204" pitchFamily="18" charset="0"/>
                <a:ea typeface="Cambria" panose="02040503050406030204" pitchFamily="18" charset="0"/>
              </a:rPr>
              <a:t>. He owned or controlled </a:t>
            </a:r>
            <a:r>
              <a:rPr lang="en-US" sz="4000" i="1" dirty="0" err="1">
                <a:latin typeface="Cambria" panose="02040503050406030204" pitchFamily="18" charset="0"/>
                <a:ea typeface="Cambria" panose="02040503050406030204" pitchFamily="18" charset="0"/>
              </a:rPr>
              <a:t>Capitana</a:t>
            </a:r>
            <a:r>
              <a:rPr lang="en-US" sz="4000" dirty="0">
                <a:latin typeface="Cambria" panose="02040503050406030204" pitchFamily="18" charset="0"/>
                <a:ea typeface="Cambria" panose="02040503050406030204" pitchFamily="18" charset="0"/>
              </a:rPr>
              <a:t>, </a:t>
            </a:r>
            <a:r>
              <a:rPr lang="en-US" sz="4000" i="1" dirty="0">
                <a:latin typeface="Cambria" panose="02040503050406030204" pitchFamily="18" charset="0"/>
                <a:ea typeface="Cambria" panose="02040503050406030204" pitchFamily="18" charset="0"/>
              </a:rPr>
              <a:t>Mariposa</a:t>
            </a:r>
            <a:r>
              <a:rPr lang="en-US" sz="4000" dirty="0">
                <a:latin typeface="Cambria" panose="02040503050406030204" pitchFamily="18" charset="0"/>
                <a:ea typeface="Cambria" panose="02040503050406030204" pitchFamily="18" charset="0"/>
              </a:rPr>
              <a:t> 40’, </a:t>
            </a:r>
            <a:r>
              <a:rPr lang="en-US" sz="4000" i="1" dirty="0">
                <a:latin typeface="Cambria" panose="02040503050406030204" pitchFamily="18" charset="0"/>
                <a:ea typeface="Cambria" panose="02040503050406030204" pitchFamily="18" charset="0"/>
              </a:rPr>
              <a:t>Idler</a:t>
            </a:r>
            <a:r>
              <a:rPr lang="en-US" sz="4000" dirty="0">
                <a:latin typeface="Cambria" panose="02040503050406030204" pitchFamily="18" charset="0"/>
                <a:ea typeface="Cambria" panose="02040503050406030204" pitchFamily="18" charset="0"/>
              </a:rPr>
              <a:t> 30’, </a:t>
            </a:r>
            <a:r>
              <a:rPr lang="en-US" sz="4000" i="1" dirty="0">
                <a:latin typeface="Cambria" panose="02040503050406030204" pitchFamily="18" charset="0"/>
                <a:ea typeface="Cambria" panose="02040503050406030204" pitchFamily="18" charset="0"/>
              </a:rPr>
              <a:t>Ptarmigan</a:t>
            </a:r>
            <a:r>
              <a:rPr lang="en-US" sz="4000" dirty="0">
                <a:latin typeface="Cambria" panose="02040503050406030204" pitchFamily="18" charset="0"/>
                <a:ea typeface="Cambria" panose="02040503050406030204" pitchFamily="18" charset="0"/>
              </a:rPr>
              <a:t> yawl, </a:t>
            </a:r>
            <a:r>
              <a:rPr lang="en-US" sz="4000" i="1" dirty="0">
                <a:latin typeface="Cambria" panose="02040503050406030204" pitchFamily="18" charset="0"/>
                <a:ea typeface="Cambria" panose="02040503050406030204" pitchFamily="18" charset="0"/>
              </a:rPr>
              <a:t>Emily Marshall </a:t>
            </a:r>
            <a:r>
              <a:rPr lang="en-US" sz="4000" dirty="0">
                <a:latin typeface="Cambria" panose="02040503050406030204" pitchFamily="18" charset="0"/>
                <a:ea typeface="Cambria" panose="02040503050406030204" pitchFamily="18" charset="0"/>
              </a:rPr>
              <a:t>35’ and </a:t>
            </a:r>
            <a:r>
              <a:rPr lang="en-US" sz="4000" i="1" dirty="0">
                <a:latin typeface="Cambria" panose="02040503050406030204" pitchFamily="18" charset="0"/>
                <a:ea typeface="Cambria" panose="02040503050406030204" pitchFamily="18" charset="0"/>
              </a:rPr>
              <a:t>Mary Otis, </a:t>
            </a:r>
            <a:r>
              <a:rPr lang="en-US" sz="4000" dirty="0">
                <a:latin typeface="Cambria" panose="02040503050406030204" pitchFamily="18" charset="0"/>
                <a:ea typeface="Cambria" panose="02040503050406030204" pitchFamily="18" charset="0"/>
              </a:rPr>
              <a:t>possibly </a:t>
            </a:r>
            <a:r>
              <a:rPr lang="en-US" sz="4000" i="1" dirty="0" err="1">
                <a:latin typeface="Cambria" panose="02040503050406030204" pitchFamily="18" charset="0"/>
                <a:ea typeface="Cambria" panose="02040503050406030204" pitchFamily="18" charset="0"/>
              </a:rPr>
              <a:t>Norumbega</a:t>
            </a:r>
            <a:r>
              <a:rPr lang="en-US" sz="4000" dirty="0">
                <a:latin typeface="Cambria" panose="02040503050406030204" pitchFamily="18" charset="0"/>
                <a:ea typeface="Cambria" panose="02040503050406030204" pitchFamily="18" charset="0"/>
              </a:rPr>
              <a:t>.</a:t>
            </a:r>
            <a:endParaRPr lang="en-US" dirty="0"/>
          </a:p>
        </p:txBody>
      </p:sp>
      <p:pic>
        <p:nvPicPr>
          <p:cNvPr id="3" name="Picture 2">
            <a:extLst>
              <a:ext uri="{FF2B5EF4-FFF2-40B4-BE49-F238E27FC236}">
                <a16:creationId xmlns:a16="http://schemas.microsoft.com/office/drawing/2014/main" id="{908AD043-AADB-2EB0-BDEF-E277C46815C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0800000">
            <a:off x="6477001" y="2409808"/>
            <a:ext cx="5281107" cy="3960830"/>
          </a:xfrm>
          <a:prstGeom prst="rect">
            <a:avLst/>
          </a:prstGeom>
        </p:spPr>
      </p:pic>
      <p:pic>
        <p:nvPicPr>
          <p:cNvPr id="6" name="Picture 5">
            <a:extLst>
              <a:ext uri="{FF2B5EF4-FFF2-40B4-BE49-F238E27FC236}">
                <a16:creationId xmlns:a16="http://schemas.microsoft.com/office/drawing/2014/main" id="{BFC32641-5D90-5B4E-67B8-5FDCC7888E2B}"/>
              </a:ext>
            </a:extLst>
          </p:cNvPr>
          <p:cNvPicPr>
            <a:picLocks noChangeAspect="1"/>
          </p:cNvPicPr>
          <p:nvPr/>
        </p:nvPicPr>
        <p:blipFill>
          <a:blip r:embed="rId3" cstate="print">
            <a:extLst>
              <a:ext uri="{28A0092B-C50C-407E-A947-70E740481C1C}">
                <a14:useLocalDpi xmlns:a14="http://schemas.microsoft.com/office/drawing/2010/main" val="0"/>
              </a:ext>
            </a:extLst>
          </a:blip>
          <a:srcRect t="4677" b="3256"/>
          <a:stretch>
            <a:fillRect/>
          </a:stretch>
        </p:blipFill>
        <p:spPr>
          <a:xfrm rot="10800000">
            <a:off x="204395" y="2493713"/>
            <a:ext cx="5593977" cy="3862637"/>
          </a:xfrm>
          <a:prstGeom prst="rect">
            <a:avLst/>
          </a:prstGeom>
        </p:spPr>
      </p:pic>
    </p:spTree>
    <p:extLst>
      <p:ext uri="{BB962C8B-B14F-4D97-AF65-F5344CB8AC3E}">
        <p14:creationId xmlns:p14="http://schemas.microsoft.com/office/powerpoint/2010/main" val="23633830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A9D51-FE2F-AF37-ACD8-5693A85728EC}"/>
              </a:ext>
            </a:extLst>
          </p:cNvPr>
          <p:cNvSpPr>
            <a:spLocks noGrp="1"/>
          </p:cNvSpPr>
          <p:nvPr>
            <p:ph type="title"/>
          </p:nvPr>
        </p:nvSpPr>
        <p:spPr>
          <a:xfrm>
            <a:off x="96820" y="0"/>
            <a:ext cx="12306748" cy="2837328"/>
          </a:xfrm>
        </p:spPr>
        <p:txBody>
          <a:bodyPr>
            <a:normAutofit/>
          </a:bodyPr>
          <a:lstStyle/>
          <a:p>
            <a:r>
              <a:rPr lang="en-US" sz="3100" dirty="0">
                <a:latin typeface="Cambria" panose="02040503050406030204" pitchFamily="18" charset="0"/>
                <a:ea typeface="Cambria" panose="02040503050406030204" pitchFamily="18" charset="0"/>
              </a:rPr>
              <a:t>Stable Years at Harvard: He said he would have liked to be reincarnated as one of the explorers he chronicled – Columbus or Magellan – but supporting a family required him to work and remain in one place. He wrote biographies of both his spouses and speaks glowingly of they and his mother in the final documentary after they had both passed</a:t>
            </a:r>
            <a:r>
              <a:rPr lang="en-US" sz="3600" dirty="0">
                <a:latin typeface="Cambria" panose="02040503050406030204" pitchFamily="18" charset="0"/>
                <a:ea typeface="Cambria" panose="02040503050406030204" pitchFamily="18" charset="0"/>
              </a:rPr>
              <a:t>.  </a:t>
            </a:r>
            <a:r>
              <a:rPr lang="en-US" dirty="0"/>
              <a:t>	</a:t>
            </a:r>
          </a:p>
        </p:txBody>
      </p:sp>
      <p:sp>
        <p:nvSpPr>
          <p:cNvPr id="4" name="Slide Number Placeholder 3">
            <a:extLst>
              <a:ext uri="{FF2B5EF4-FFF2-40B4-BE49-F238E27FC236}">
                <a16:creationId xmlns:a16="http://schemas.microsoft.com/office/drawing/2014/main" id="{F924C979-3E48-01C1-257D-4F5A5815EA61}"/>
              </a:ext>
            </a:extLst>
          </p:cNvPr>
          <p:cNvSpPr>
            <a:spLocks noGrp="1"/>
          </p:cNvSpPr>
          <p:nvPr>
            <p:ph type="sldNum" sz="quarter" idx="12"/>
          </p:nvPr>
        </p:nvSpPr>
        <p:spPr/>
        <p:txBody>
          <a:bodyPr/>
          <a:lstStyle/>
          <a:p>
            <a:fld id="{45EF20E7-344A-4215-952B-C78526E47CCC}" type="slidenum">
              <a:rPr lang="en-US" smtClean="0"/>
              <a:t>13</a:t>
            </a:fld>
            <a:endParaRPr lang="en-US" dirty="0"/>
          </a:p>
        </p:txBody>
      </p:sp>
      <p:pic>
        <p:nvPicPr>
          <p:cNvPr id="7" name="Picture 6">
            <a:extLst>
              <a:ext uri="{FF2B5EF4-FFF2-40B4-BE49-F238E27FC236}">
                <a16:creationId xmlns:a16="http://schemas.microsoft.com/office/drawing/2014/main" id="{9742FF63-AF4C-82DF-4965-330FD1834FE5}"/>
              </a:ext>
            </a:extLst>
          </p:cNvPr>
          <p:cNvPicPr>
            <a:picLocks noChangeAspect="1"/>
          </p:cNvPicPr>
          <p:nvPr/>
        </p:nvPicPr>
        <p:blipFill>
          <a:blip r:embed="rId2" cstate="print">
            <a:extLst>
              <a:ext uri="{28A0092B-C50C-407E-A947-70E740481C1C}">
                <a14:useLocalDpi xmlns:a14="http://schemas.microsoft.com/office/drawing/2010/main" val="0"/>
              </a:ext>
            </a:extLst>
          </a:blip>
          <a:srcRect l="3704" t="3890" b="1034"/>
          <a:stretch>
            <a:fillRect/>
          </a:stretch>
        </p:blipFill>
        <p:spPr>
          <a:xfrm rot="5400000">
            <a:off x="6223292" y="3041477"/>
            <a:ext cx="4186755" cy="3100219"/>
          </a:xfrm>
          <a:prstGeom prst="rect">
            <a:avLst/>
          </a:prstGeom>
        </p:spPr>
      </p:pic>
      <p:pic>
        <p:nvPicPr>
          <p:cNvPr id="9" name="Picture 8">
            <a:extLst>
              <a:ext uri="{FF2B5EF4-FFF2-40B4-BE49-F238E27FC236}">
                <a16:creationId xmlns:a16="http://schemas.microsoft.com/office/drawing/2014/main" id="{39CFA2EB-C562-7D3A-7746-28AAF698BF8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947456" y="3104553"/>
            <a:ext cx="4133625" cy="3100219"/>
          </a:xfrm>
          <a:prstGeom prst="rect">
            <a:avLst/>
          </a:prstGeom>
        </p:spPr>
      </p:pic>
    </p:spTree>
    <p:extLst>
      <p:ext uri="{BB962C8B-B14F-4D97-AF65-F5344CB8AC3E}">
        <p14:creationId xmlns:p14="http://schemas.microsoft.com/office/powerpoint/2010/main" val="22139731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E9E029A-E187-E7CA-B355-DB889D2B5EFF}"/>
              </a:ext>
            </a:extLst>
          </p:cNvPr>
          <p:cNvSpPr>
            <a:spLocks noGrp="1"/>
          </p:cNvSpPr>
          <p:nvPr>
            <p:ph type="sldNum" sz="quarter" idx="12"/>
          </p:nvPr>
        </p:nvSpPr>
        <p:spPr/>
        <p:txBody>
          <a:bodyPr/>
          <a:lstStyle/>
          <a:p>
            <a:fld id="{45EF20E7-344A-4215-952B-C78526E47CCC}" type="slidenum">
              <a:rPr lang="en-US" smtClean="0"/>
              <a:t>14</a:t>
            </a:fld>
            <a:endParaRPr lang="en-US" dirty="0"/>
          </a:p>
        </p:txBody>
      </p:sp>
      <p:sp>
        <p:nvSpPr>
          <p:cNvPr id="3" name="Content Placeholder 2">
            <a:extLst>
              <a:ext uri="{FF2B5EF4-FFF2-40B4-BE49-F238E27FC236}">
                <a16:creationId xmlns:a16="http://schemas.microsoft.com/office/drawing/2014/main" id="{3C3656F4-B581-8D6B-6FC4-8378DD767567}"/>
              </a:ext>
            </a:extLst>
          </p:cNvPr>
          <p:cNvSpPr>
            <a:spLocks noGrp="1"/>
          </p:cNvSpPr>
          <p:nvPr>
            <p:ph idx="1"/>
          </p:nvPr>
        </p:nvSpPr>
        <p:spPr>
          <a:xfrm>
            <a:off x="193638" y="136525"/>
            <a:ext cx="11887199" cy="2488342"/>
          </a:xfrm>
        </p:spPr>
        <p:txBody>
          <a:bodyPr>
            <a:normAutofit/>
          </a:bodyPr>
          <a:lstStyle/>
          <a:p>
            <a:pPr marL="0" indent="0">
              <a:buNone/>
            </a:pPr>
            <a:r>
              <a:rPr lang="en-US" dirty="0">
                <a:latin typeface="Cambria" panose="02040503050406030204" pitchFamily="18" charset="0"/>
                <a:ea typeface="Cambria" panose="02040503050406030204" pitchFamily="18" charset="0"/>
              </a:rPr>
              <a:t>World War II: Gained global recognition.  Elected Admiral &amp; granted access to battles engaged in, Atlantic &amp; Pacific, North Africa. Commencement of multi-volume history of USN in WWII, progress and team,  conclusion of volumes.</a:t>
            </a:r>
          </a:p>
        </p:txBody>
      </p:sp>
      <p:pic>
        <p:nvPicPr>
          <p:cNvPr id="5" name="Picture 4">
            <a:extLst>
              <a:ext uri="{FF2B5EF4-FFF2-40B4-BE49-F238E27FC236}">
                <a16:creationId xmlns:a16="http://schemas.microsoft.com/office/drawing/2014/main" id="{D777BF5B-FE69-418B-440E-30E5141E52E0}"/>
              </a:ext>
            </a:extLst>
          </p:cNvPr>
          <p:cNvPicPr>
            <a:picLocks noChangeAspect="1"/>
          </p:cNvPicPr>
          <p:nvPr/>
        </p:nvPicPr>
        <p:blipFill>
          <a:blip r:embed="rId2" cstate="print">
            <a:extLst>
              <a:ext uri="{28A0092B-C50C-407E-A947-70E740481C1C}">
                <a14:useLocalDpi xmlns:a14="http://schemas.microsoft.com/office/drawing/2010/main" val="0"/>
              </a:ext>
            </a:extLst>
          </a:blip>
          <a:srcRect l="6428" t="2437"/>
          <a:stretch>
            <a:fillRect/>
          </a:stretch>
        </p:blipFill>
        <p:spPr>
          <a:xfrm rot="5400000">
            <a:off x="5828719" y="1981707"/>
            <a:ext cx="5338746" cy="4174865"/>
          </a:xfrm>
          <a:prstGeom prst="rect">
            <a:avLst/>
          </a:prstGeom>
        </p:spPr>
      </p:pic>
      <p:pic>
        <p:nvPicPr>
          <p:cNvPr id="8" name="Picture 7">
            <a:extLst>
              <a:ext uri="{FF2B5EF4-FFF2-40B4-BE49-F238E27FC236}">
                <a16:creationId xmlns:a16="http://schemas.microsoft.com/office/drawing/2014/main" id="{F29D9EA4-AD0D-E258-5696-2726D4C15CC4}"/>
              </a:ext>
            </a:extLst>
          </p:cNvPr>
          <p:cNvPicPr>
            <a:picLocks noChangeAspect="1"/>
          </p:cNvPicPr>
          <p:nvPr/>
        </p:nvPicPr>
        <p:blipFill>
          <a:blip r:embed="rId3" cstate="print">
            <a:extLst>
              <a:ext uri="{28A0092B-C50C-407E-A947-70E740481C1C}">
                <a14:useLocalDpi xmlns:a14="http://schemas.microsoft.com/office/drawing/2010/main" val="0"/>
              </a:ext>
            </a:extLst>
          </a:blip>
          <a:srcRect l="17412"/>
          <a:stretch>
            <a:fillRect/>
          </a:stretch>
        </p:blipFill>
        <p:spPr>
          <a:xfrm rot="5400000">
            <a:off x="588906" y="1629988"/>
            <a:ext cx="5426486" cy="4927899"/>
          </a:xfrm>
          <a:prstGeom prst="rect">
            <a:avLst/>
          </a:prstGeom>
        </p:spPr>
      </p:pic>
    </p:spTree>
    <p:extLst>
      <p:ext uri="{BB962C8B-B14F-4D97-AF65-F5344CB8AC3E}">
        <p14:creationId xmlns:p14="http://schemas.microsoft.com/office/powerpoint/2010/main" val="24500683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E9108C-39F8-3D27-FAF2-33E9E5CE951A}"/>
              </a:ext>
            </a:extLst>
          </p:cNvPr>
          <p:cNvSpPr>
            <a:spLocks noGrp="1"/>
          </p:cNvSpPr>
          <p:nvPr>
            <p:ph idx="1"/>
          </p:nvPr>
        </p:nvSpPr>
        <p:spPr>
          <a:xfrm>
            <a:off x="107576" y="136526"/>
            <a:ext cx="11930231" cy="904656"/>
          </a:xfrm>
        </p:spPr>
        <p:txBody>
          <a:bodyPr>
            <a:normAutofit fontScale="92500"/>
          </a:bodyPr>
          <a:lstStyle/>
          <a:p>
            <a:pPr marL="0" indent="0">
              <a:buNone/>
            </a:pPr>
            <a:r>
              <a:rPr lang="en-US" dirty="0">
                <a:latin typeface="Cambria" panose="02040503050406030204" pitchFamily="18" charset="0"/>
                <a:ea typeface="Cambria" panose="02040503050406030204" pitchFamily="18" charset="0"/>
              </a:rPr>
              <a:t>Bahamas, 1647-1967: Leading research on Bahamas, Eleutherian Adventurers, Connection Bahamas – Bermuda -  MA – Boston, Harvard to Eleuthera.</a:t>
            </a:r>
          </a:p>
          <a:p>
            <a:pPr marL="0" indent="0">
              <a:buNone/>
            </a:pPr>
            <a:endParaRPr lang="en-US" dirty="0">
              <a:latin typeface="Cambria" panose="02040503050406030204" pitchFamily="18" charset="0"/>
              <a:ea typeface="Cambria" panose="02040503050406030204" pitchFamily="18" charset="0"/>
            </a:endParaRPr>
          </a:p>
        </p:txBody>
      </p:sp>
      <p:sp>
        <p:nvSpPr>
          <p:cNvPr id="4" name="Slide Number Placeholder 3">
            <a:extLst>
              <a:ext uri="{FF2B5EF4-FFF2-40B4-BE49-F238E27FC236}">
                <a16:creationId xmlns:a16="http://schemas.microsoft.com/office/drawing/2014/main" id="{FC88398F-466D-E5EB-5A32-365BF2B8A336}"/>
              </a:ext>
            </a:extLst>
          </p:cNvPr>
          <p:cNvSpPr>
            <a:spLocks noGrp="1"/>
          </p:cNvSpPr>
          <p:nvPr>
            <p:ph type="sldNum" sz="quarter" idx="12"/>
          </p:nvPr>
        </p:nvSpPr>
        <p:spPr/>
        <p:txBody>
          <a:bodyPr/>
          <a:lstStyle/>
          <a:p>
            <a:fld id="{45EF20E7-344A-4215-952B-C78526E47CCC}" type="slidenum">
              <a:rPr lang="en-US" smtClean="0"/>
              <a:t>15</a:t>
            </a:fld>
            <a:endParaRPr lang="en-US" dirty="0"/>
          </a:p>
        </p:txBody>
      </p:sp>
      <p:pic>
        <p:nvPicPr>
          <p:cNvPr id="6" name="Picture 5">
            <a:extLst>
              <a:ext uri="{FF2B5EF4-FFF2-40B4-BE49-F238E27FC236}">
                <a16:creationId xmlns:a16="http://schemas.microsoft.com/office/drawing/2014/main" id="{126DEB4F-134D-30C9-EDFC-700BD787FE9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0800000">
            <a:off x="3310311" y="3427932"/>
            <a:ext cx="4413679" cy="3310260"/>
          </a:xfrm>
          <a:prstGeom prst="rect">
            <a:avLst/>
          </a:prstGeom>
        </p:spPr>
      </p:pic>
      <p:pic>
        <p:nvPicPr>
          <p:cNvPr id="8" name="Picture 7">
            <a:extLst>
              <a:ext uri="{FF2B5EF4-FFF2-40B4-BE49-F238E27FC236}">
                <a16:creationId xmlns:a16="http://schemas.microsoft.com/office/drawing/2014/main" id="{6D4929FC-B3A2-8BB5-6838-E96B215CDC0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173671" y="3846165"/>
            <a:ext cx="3345861" cy="2509396"/>
          </a:xfrm>
          <a:prstGeom prst="rect">
            <a:avLst/>
          </a:prstGeom>
        </p:spPr>
      </p:pic>
      <p:pic>
        <p:nvPicPr>
          <p:cNvPr id="7" name="Picture 6">
            <a:extLst>
              <a:ext uri="{FF2B5EF4-FFF2-40B4-BE49-F238E27FC236}">
                <a16:creationId xmlns:a16="http://schemas.microsoft.com/office/drawing/2014/main" id="{B2D50B24-14B4-F038-AB1C-CEDCCC8B60C2}"/>
              </a:ext>
            </a:extLst>
          </p:cNvPr>
          <p:cNvPicPr>
            <a:picLocks noChangeAspect="1"/>
          </p:cNvPicPr>
          <p:nvPr/>
        </p:nvPicPr>
        <p:blipFill>
          <a:blip r:embed="rId4"/>
          <a:stretch>
            <a:fillRect/>
          </a:stretch>
        </p:blipFill>
        <p:spPr>
          <a:xfrm>
            <a:off x="1163443" y="920072"/>
            <a:ext cx="5235388" cy="2507861"/>
          </a:xfrm>
          <a:prstGeom prst="rect">
            <a:avLst/>
          </a:prstGeom>
        </p:spPr>
      </p:pic>
      <p:pic>
        <p:nvPicPr>
          <p:cNvPr id="10" name="Picture 9">
            <a:extLst>
              <a:ext uri="{FF2B5EF4-FFF2-40B4-BE49-F238E27FC236}">
                <a16:creationId xmlns:a16="http://schemas.microsoft.com/office/drawing/2014/main" id="{54C9D26A-CA1A-36D1-2796-ADCD06C4C552}"/>
              </a:ext>
            </a:extLst>
          </p:cNvPr>
          <p:cNvPicPr>
            <a:picLocks noChangeAspect="1"/>
          </p:cNvPicPr>
          <p:nvPr/>
        </p:nvPicPr>
        <p:blipFill>
          <a:blip r:embed="rId5"/>
          <a:stretch>
            <a:fillRect/>
          </a:stretch>
        </p:blipFill>
        <p:spPr>
          <a:xfrm>
            <a:off x="7925524" y="833401"/>
            <a:ext cx="3671220" cy="5888073"/>
          </a:xfrm>
          <a:prstGeom prst="rect">
            <a:avLst/>
          </a:prstGeom>
        </p:spPr>
      </p:pic>
    </p:spTree>
    <p:extLst>
      <p:ext uri="{BB962C8B-B14F-4D97-AF65-F5344CB8AC3E}">
        <p14:creationId xmlns:p14="http://schemas.microsoft.com/office/powerpoint/2010/main" val="22738736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3CF4A-30DE-35EC-4C83-458C2855D1F4}"/>
              </a:ext>
            </a:extLst>
          </p:cNvPr>
          <p:cNvSpPr>
            <a:spLocks noGrp="1"/>
          </p:cNvSpPr>
          <p:nvPr>
            <p:ph type="title"/>
          </p:nvPr>
        </p:nvSpPr>
        <p:spPr>
          <a:xfrm>
            <a:off x="204395" y="0"/>
            <a:ext cx="11149405" cy="136525"/>
          </a:xfrm>
        </p:spPr>
        <p:txBody>
          <a:bodyPr>
            <a:normAutofit fontScale="90000"/>
          </a:bodyPr>
          <a:lstStyle/>
          <a:p>
            <a:pPr algn="ctr"/>
            <a:br>
              <a:rPr lang="en-US" dirty="0">
                <a:latin typeface="Cambria" panose="02040503050406030204" pitchFamily="18" charset="0"/>
                <a:ea typeface="Cambria" panose="02040503050406030204" pitchFamily="18" charset="0"/>
              </a:rPr>
            </a:br>
            <a:r>
              <a:rPr lang="en-US" dirty="0">
                <a:latin typeface="Cambria" panose="02040503050406030204" pitchFamily="18" charset="0"/>
                <a:ea typeface="Cambria" panose="02040503050406030204" pitchFamily="18" charset="0"/>
              </a:rPr>
              <a:t>Morison ‘debate’ SS </a:t>
            </a:r>
            <a:r>
              <a:rPr lang="en-US" i="1" dirty="0">
                <a:latin typeface="Cambria" panose="02040503050406030204" pitchFamily="18" charset="0"/>
                <a:ea typeface="Cambria" panose="02040503050406030204" pitchFamily="18" charset="0"/>
              </a:rPr>
              <a:t>Hanseat</a:t>
            </a:r>
            <a:r>
              <a:rPr lang="en-US" dirty="0">
                <a:latin typeface="Cambria" panose="02040503050406030204" pitchFamily="18" charset="0"/>
                <a:ea typeface="Cambria" panose="02040503050406030204" pitchFamily="18" charset="0"/>
              </a:rPr>
              <a:t> sinking WWII</a:t>
            </a:r>
          </a:p>
        </p:txBody>
      </p:sp>
      <p:sp>
        <p:nvSpPr>
          <p:cNvPr id="4" name="Slide Number Placeholder 3">
            <a:extLst>
              <a:ext uri="{FF2B5EF4-FFF2-40B4-BE49-F238E27FC236}">
                <a16:creationId xmlns:a16="http://schemas.microsoft.com/office/drawing/2014/main" id="{26B1A39A-E83B-7DD4-E4EC-51D956AB8405}"/>
              </a:ext>
            </a:extLst>
          </p:cNvPr>
          <p:cNvSpPr>
            <a:spLocks noGrp="1"/>
          </p:cNvSpPr>
          <p:nvPr>
            <p:ph type="sldNum" sz="quarter" idx="12"/>
          </p:nvPr>
        </p:nvSpPr>
        <p:spPr/>
        <p:txBody>
          <a:bodyPr/>
          <a:lstStyle/>
          <a:p>
            <a:fld id="{45EF20E7-344A-4215-952B-C78526E47CCC}" type="slidenum">
              <a:rPr lang="en-US" smtClean="0"/>
              <a:t>16</a:t>
            </a:fld>
            <a:endParaRPr lang="en-US" dirty="0"/>
          </a:p>
        </p:txBody>
      </p:sp>
      <p:sp>
        <p:nvSpPr>
          <p:cNvPr id="8" name="TextBox 7">
            <a:extLst>
              <a:ext uri="{FF2B5EF4-FFF2-40B4-BE49-F238E27FC236}">
                <a16:creationId xmlns:a16="http://schemas.microsoft.com/office/drawing/2014/main" id="{A57E109E-8E27-BF1F-21CF-AC0A4170DAC5}"/>
              </a:ext>
            </a:extLst>
          </p:cNvPr>
          <p:cNvSpPr txBox="1"/>
          <p:nvPr/>
        </p:nvSpPr>
        <p:spPr>
          <a:xfrm>
            <a:off x="118335" y="473336"/>
            <a:ext cx="12073666" cy="6370975"/>
          </a:xfrm>
          <a:prstGeom prst="rect">
            <a:avLst/>
          </a:prstGeom>
          <a:noFill/>
        </p:spPr>
        <p:txBody>
          <a:bodyPr wrap="square" rtlCol="0">
            <a:spAutoFit/>
          </a:bodyPr>
          <a:lstStyle/>
          <a:p>
            <a:r>
              <a:rPr lang="en-US" sz="2400" b="1" i="1" dirty="0">
                <a:latin typeface="Cambria" panose="02040503050406030204" pitchFamily="18" charset="0"/>
                <a:ea typeface="Cambria" panose="02040503050406030204" pitchFamily="18" charset="0"/>
              </a:rPr>
              <a:t>U-Boats in the Bahamas </a:t>
            </a:r>
            <a:r>
              <a:rPr lang="en-US" sz="2400" dirty="0">
                <a:latin typeface="Cambria" panose="02040503050406030204" pitchFamily="18" charset="0"/>
                <a:ea typeface="Cambria" panose="02040503050406030204" pitchFamily="18" charset="0"/>
              </a:rPr>
              <a:t>“Two days later, U-126 dispatched the Panamanian tanker </a:t>
            </a:r>
            <a:r>
              <a:rPr lang="en-US" sz="2400" i="1" dirty="0">
                <a:latin typeface="Cambria" panose="02040503050406030204" pitchFamily="18" charset="0"/>
                <a:ea typeface="Cambria" panose="02040503050406030204" pitchFamily="18" charset="0"/>
              </a:rPr>
              <a:t>Hanseat</a:t>
            </a:r>
            <a:r>
              <a:rPr lang="en-US" sz="2400" dirty="0">
                <a:latin typeface="Cambria" panose="02040503050406030204" pitchFamily="18" charset="0"/>
                <a:ea typeface="Cambria" panose="02040503050406030204" pitchFamily="18" charset="0"/>
              </a:rPr>
              <a:t> in the Old Bahama Channel, between Bahamian and Cuban waters. This incident was misconstrued by the otherwise well-informed historian Samuel Eliot Morison, who wrote “In a few instances there is suspicion of collusive sinkings. …The crew abandoned ship at invitation of the U-126 commander before the attack; German officers boarded her and obtained confidential communications; and the crew later admitted that this was the third ship lost by them in that manner.” With the benefit of declassified documents …..it is clear what actually happened. By a strange coincidence three of the same company’s tankers were all attacked in the same area on the same week: the </a:t>
            </a:r>
            <a:r>
              <a:rPr lang="en-US" sz="2400" i="1" dirty="0">
                <a:latin typeface="Cambria" panose="02040503050406030204" pitchFamily="18" charset="0"/>
                <a:ea typeface="Cambria" panose="02040503050406030204" pitchFamily="18" charset="0"/>
              </a:rPr>
              <a:t>Esso Bolivar</a:t>
            </a:r>
            <a:r>
              <a:rPr lang="en-US" sz="2400" dirty="0">
                <a:latin typeface="Cambria" panose="02040503050406030204" pitchFamily="18" charset="0"/>
                <a:ea typeface="Cambria" panose="02040503050406030204" pitchFamily="18" charset="0"/>
              </a:rPr>
              <a:t> on the 8th, the </a:t>
            </a:r>
            <a:r>
              <a:rPr lang="en-US" sz="2400" i="1" dirty="0">
                <a:latin typeface="Cambria" panose="02040503050406030204" pitchFamily="18" charset="0"/>
                <a:ea typeface="Cambria" panose="02040503050406030204" pitchFamily="18" charset="0"/>
              </a:rPr>
              <a:t>Hanseat</a:t>
            </a:r>
            <a:r>
              <a:rPr lang="en-US" sz="2400" dirty="0">
                <a:latin typeface="Cambria" panose="02040503050406030204" pitchFamily="18" charset="0"/>
                <a:ea typeface="Cambria" panose="02040503050406030204" pitchFamily="18" charset="0"/>
              </a:rPr>
              <a:t> on the 9th, and the </a:t>
            </a:r>
            <a:r>
              <a:rPr lang="en-US" sz="2400" i="1" dirty="0">
                <a:latin typeface="Cambria" panose="02040503050406030204" pitchFamily="18" charset="0"/>
                <a:ea typeface="Cambria" panose="02040503050406030204" pitchFamily="18" charset="0"/>
              </a:rPr>
              <a:t>Penelope</a:t>
            </a:r>
            <a:r>
              <a:rPr lang="en-US" sz="2400" dirty="0">
                <a:latin typeface="Cambria" panose="02040503050406030204" pitchFamily="18" charset="0"/>
                <a:ea typeface="Cambria" panose="02040503050406030204" pitchFamily="18" charset="0"/>
              </a:rPr>
              <a:t> on the 14th of March. It is possible that members of the crews of all three ships were reunited for their repatriation trip from Guantanamo to Miami and thence to New York. If that were the case, then there would have been veracity to the statement that the crews of three ships all sunk by the Axis were together, or something along those lines. Adding to a sense of suspicion of the crew, the </a:t>
            </a:r>
            <a:r>
              <a:rPr lang="en-US" sz="2400" i="1" dirty="0">
                <a:latin typeface="Cambria" panose="02040503050406030204" pitchFamily="18" charset="0"/>
                <a:ea typeface="Cambria" panose="02040503050406030204" pitchFamily="18" charset="0"/>
              </a:rPr>
              <a:t>Hanseat </a:t>
            </a:r>
            <a:r>
              <a:rPr lang="en-US" sz="2400" dirty="0">
                <a:latin typeface="Cambria" panose="02040503050406030204" pitchFamily="18" charset="0"/>
                <a:ea typeface="Cambria" panose="02040503050406030204" pitchFamily="18" charset="0"/>
              </a:rPr>
              <a:t>was built in Germany in 1929 and up until 1935 was owned and operated by the Baltisch-Amerikanische Petroleum Import GmbH of Germany. At the time of her loss the crew, under Captain Einar Brandt, were mostly Danish.”</a:t>
            </a:r>
            <a:endParaRPr lang="en-US" sz="2400" dirty="0"/>
          </a:p>
        </p:txBody>
      </p:sp>
    </p:spTree>
    <p:extLst>
      <p:ext uri="{BB962C8B-B14F-4D97-AF65-F5344CB8AC3E}">
        <p14:creationId xmlns:p14="http://schemas.microsoft.com/office/powerpoint/2010/main" val="17425089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9317CCF-AD2D-0B93-22CE-8B0CE9CA974D}"/>
              </a:ext>
            </a:extLst>
          </p:cNvPr>
          <p:cNvSpPr>
            <a:spLocks noGrp="1"/>
          </p:cNvSpPr>
          <p:nvPr>
            <p:ph type="sldNum" sz="quarter" idx="12"/>
          </p:nvPr>
        </p:nvSpPr>
        <p:spPr/>
        <p:txBody>
          <a:bodyPr/>
          <a:lstStyle/>
          <a:p>
            <a:fld id="{45EF20E7-344A-4215-952B-C78526E47CCC}" type="slidenum">
              <a:rPr lang="en-US" smtClean="0"/>
              <a:t>17</a:t>
            </a:fld>
            <a:endParaRPr lang="en-US" dirty="0"/>
          </a:p>
        </p:txBody>
      </p:sp>
      <p:pic>
        <p:nvPicPr>
          <p:cNvPr id="6" name="Content Placeholder 5">
            <a:extLst>
              <a:ext uri="{FF2B5EF4-FFF2-40B4-BE49-F238E27FC236}">
                <a16:creationId xmlns:a16="http://schemas.microsoft.com/office/drawing/2014/main" id="{01AF7962-AC22-7143-BDBD-6B9BD7B54523}"/>
              </a:ext>
            </a:extLst>
          </p:cNvPr>
          <p:cNvPicPr>
            <a:picLocks noGrp="1" noChangeAspect="1"/>
          </p:cNvPicPr>
          <p:nvPr>
            <p:ph idx="1"/>
          </p:nvPr>
        </p:nvPicPr>
        <p:blipFill>
          <a:blip r:embed="rId2"/>
          <a:stretch>
            <a:fillRect/>
          </a:stretch>
        </p:blipFill>
        <p:spPr>
          <a:xfrm>
            <a:off x="4244196" y="5089585"/>
            <a:ext cx="8146754" cy="1768414"/>
          </a:xfrm>
          <a:prstGeom prst="rect">
            <a:avLst/>
          </a:prstGeom>
        </p:spPr>
      </p:pic>
      <p:sp>
        <p:nvSpPr>
          <p:cNvPr id="7" name="TextBox 6">
            <a:extLst>
              <a:ext uri="{FF2B5EF4-FFF2-40B4-BE49-F238E27FC236}">
                <a16:creationId xmlns:a16="http://schemas.microsoft.com/office/drawing/2014/main" id="{854EB3F9-51F2-F23D-89A7-7E482981D4C4}"/>
              </a:ext>
            </a:extLst>
          </p:cNvPr>
          <p:cNvSpPr txBox="1"/>
          <p:nvPr/>
        </p:nvSpPr>
        <p:spPr>
          <a:xfrm>
            <a:off x="0" y="-155275"/>
            <a:ext cx="7125419" cy="6112510"/>
          </a:xfrm>
          <a:prstGeom prst="rect">
            <a:avLst/>
          </a:prstGeom>
          <a:noFill/>
        </p:spPr>
        <p:txBody>
          <a:bodyPr wrap="square" rtlCol="0">
            <a:spAutoFit/>
          </a:bodyPr>
          <a:lstStyle/>
          <a:p>
            <a:r>
              <a:rPr lang="en-US" sz="2400" i="1" dirty="0">
                <a:latin typeface="Cambria" panose="02040503050406030204" pitchFamily="18" charset="0"/>
                <a:ea typeface="Cambria" panose="02040503050406030204" pitchFamily="18" charset="0"/>
              </a:rPr>
              <a:t>U-Boats in the Bahamas</a:t>
            </a:r>
            <a:r>
              <a:rPr lang="en-US" sz="2400" dirty="0">
                <a:latin typeface="Cambria" panose="02040503050406030204" pitchFamily="18" charset="0"/>
                <a:ea typeface="Cambria" panose="02040503050406030204" pitchFamily="18" charset="0"/>
              </a:rPr>
              <a:t>, 2011, Eric Wiberg, p.324-325: ‘In Guantanamo Bay, Cuba, there were so many hundreds of survivors that, at one time, the officials there claimed that their resources were being drained and the temporary camp for survivors was bursting beyond its capacity. There, the survivors of the </a:t>
            </a:r>
            <a:r>
              <a:rPr lang="en-US" sz="2400" i="1" dirty="0">
                <a:latin typeface="Cambria" panose="02040503050406030204" pitchFamily="18" charset="0"/>
                <a:ea typeface="Cambria" panose="02040503050406030204" pitchFamily="18" charset="0"/>
              </a:rPr>
              <a:t>Hanseat</a:t>
            </a:r>
            <a:r>
              <a:rPr lang="en-US" sz="2400" dirty="0">
                <a:latin typeface="Cambria" panose="02040503050406030204" pitchFamily="18" charset="0"/>
                <a:ea typeface="Cambria" panose="02040503050406030204" pitchFamily="18" charset="0"/>
              </a:rPr>
              <a:t> encountered the crew of two other tankers from the same company, which had also been sunk the same week, giving rise to the unsubstantiated rumor that the crew of a single ship had seen to the destruction of three Allied ships. This aspersion was</a:t>
            </a:r>
            <a:r>
              <a:rPr lang="en-US" sz="2400" i="1" dirty="0">
                <a:latin typeface="Cambria" panose="02040503050406030204" pitchFamily="18" charset="0"/>
                <a:ea typeface="Cambria" panose="02040503050406030204" pitchFamily="18" charset="0"/>
              </a:rPr>
              <a:t> </a:t>
            </a:r>
            <a:r>
              <a:rPr lang="en-US" sz="2400" dirty="0">
                <a:latin typeface="Cambria" panose="02040503050406030204" pitchFamily="18" charset="0"/>
                <a:ea typeface="Cambria" panose="02040503050406030204" pitchFamily="18" charset="0"/>
              </a:rPr>
              <a:t>repeated with conviction by the eminent historian Samuel Eliot Morison, showing </a:t>
            </a:r>
            <a:r>
              <a:rPr lang="en-US" sz="2400" dirty="0"/>
              <a:t>that even great writers can repeat errors.”  </a:t>
            </a:r>
            <a:r>
              <a:rPr lang="en-US" sz="2400" i="1" dirty="0">
                <a:latin typeface="Cambria" panose="02040503050406030204" pitchFamily="18" charset="0"/>
                <a:ea typeface="Cambria" panose="02040503050406030204" pitchFamily="18" charset="0"/>
              </a:rPr>
              <a:t>Abbreviated Bibliography: </a:t>
            </a:r>
          </a:p>
          <a:p>
            <a:endParaRPr lang="en-US" dirty="0"/>
          </a:p>
        </p:txBody>
      </p:sp>
      <p:pic>
        <p:nvPicPr>
          <p:cNvPr id="9" name="Picture 8">
            <a:extLst>
              <a:ext uri="{FF2B5EF4-FFF2-40B4-BE49-F238E27FC236}">
                <a16:creationId xmlns:a16="http://schemas.microsoft.com/office/drawing/2014/main" id="{9AC03FDC-FFA7-7A87-D45F-4409B12F84D3}"/>
              </a:ext>
            </a:extLst>
          </p:cNvPr>
          <p:cNvPicPr>
            <a:picLocks noChangeAspect="1"/>
          </p:cNvPicPr>
          <p:nvPr/>
        </p:nvPicPr>
        <p:blipFill rotWithShape="1">
          <a:blip r:embed="rId3">
            <a:extLst>
              <a:ext uri="{28A0092B-C50C-407E-A947-70E740481C1C}">
                <a14:useLocalDpi xmlns:a14="http://schemas.microsoft.com/office/drawing/2010/main" val="0"/>
              </a:ext>
            </a:extLst>
          </a:blip>
          <a:srcRect t="6649" b="18281"/>
          <a:stretch>
            <a:fillRect/>
          </a:stretch>
        </p:blipFill>
        <p:spPr bwMode="auto">
          <a:xfrm>
            <a:off x="7328701" y="1017917"/>
            <a:ext cx="4700142" cy="2550932"/>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5453782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14417C4-F02A-721C-8D2F-7829CFBE0357}"/>
              </a:ext>
            </a:extLst>
          </p:cNvPr>
          <p:cNvSpPr>
            <a:spLocks noGrp="1"/>
          </p:cNvSpPr>
          <p:nvPr>
            <p:ph type="sldNum" sz="quarter" idx="12"/>
          </p:nvPr>
        </p:nvSpPr>
        <p:spPr/>
        <p:txBody>
          <a:bodyPr/>
          <a:lstStyle/>
          <a:p>
            <a:fld id="{45EF20E7-344A-4215-952B-C78526E47CCC}" type="slidenum">
              <a:rPr lang="en-US" smtClean="0"/>
              <a:t>18</a:t>
            </a:fld>
            <a:endParaRPr lang="en-US" dirty="0"/>
          </a:p>
        </p:txBody>
      </p:sp>
      <p:sp>
        <p:nvSpPr>
          <p:cNvPr id="8" name="Content Placeholder 7">
            <a:extLst>
              <a:ext uri="{FF2B5EF4-FFF2-40B4-BE49-F238E27FC236}">
                <a16:creationId xmlns:a16="http://schemas.microsoft.com/office/drawing/2014/main" id="{F6631BC7-A741-2500-37B9-3598CC65C03C}"/>
              </a:ext>
            </a:extLst>
          </p:cNvPr>
          <p:cNvSpPr>
            <a:spLocks noGrp="1"/>
          </p:cNvSpPr>
          <p:nvPr>
            <p:ph idx="1"/>
          </p:nvPr>
        </p:nvSpPr>
        <p:spPr>
          <a:xfrm>
            <a:off x="3055172" y="136525"/>
            <a:ext cx="5678426" cy="6500943"/>
          </a:xfrm>
        </p:spPr>
        <p:txBody>
          <a:bodyPr>
            <a:normAutofit fontScale="85000" lnSpcReduction="20000"/>
          </a:bodyPr>
          <a:lstStyle/>
          <a:p>
            <a:pPr marL="0" indent="0">
              <a:buNone/>
            </a:pPr>
            <a:r>
              <a:rPr lang="en-US" sz="3800" dirty="0">
                <a:latin typeface="Cambria" panose="02040503050406030204" pitchFamily="18" charset="0"/>
                <a:ea typeface="Cambria" panose="02040503050406030204" pitchFamily="18" charset="0"/>
              </a:rPr>
              <a:t>Effect on students &amp; inspiration: </a:t>
            </a:r>
          </a:p>
          <a:p>
            <a:pPr marL="0" indent="0">
              <a:buNone/>
            </a:pPr>
            <a:r>
              <a:rPr lang="en-US" sz="3800" dirty="0">
                <a:latin typeface="Cambria" panose="02040503050406030204" pitchFamily="18" charset="0"/>
                <a:ea typeface="Cambria" panose="02040503050406030204" pitchFamily="18" charset="0"/>
              </a:rPr>
              <a:t>In </a:t>
            </a:r>
            <a:r>
              <a:rPr lang="en-US" sz="3800" i="1" dirty="0">
                <a:latin typeface="Cambria" panose="02040503050406030204" pitchFamily="18" charset="0"/>
                <a:ea typeface="Cambria" panose="02040503050406030204" pitchFamily="18" charset="0"/>
              </a:rPr>
              <a:t>Spring Tides</a:t>
            </a:r>
            <a:r>
              <a:rPr lang="en-US" sz="3800" dirty="0">
                <a:latin typeface="Cambria" panose="02040503050406030204" pitchFamily="18" charset="0"/>
                <a:ea typeface="Cambria" panose="02040503050406030204" pitchFamily="18" charset="0"/>
              </a:rPr>
              <a:t>, </a:t>
            </a:r>
            <a:r>
              <a:rPr lang="en-US" sz="3500" dirty="0">
                <a:latin typeface="Cambria" panose="02040503050406030204" pitchFamily="18" charset="0"/>
                <a:ea typeface="Cambria" panose="02040503050406030204" pitchFamily="18" charset="0"/>
              </a:rPr>
              <a:t>“Morison highlights the timeless, almost spiritual connection between humans and the sea, exploring how ancient sailors viewed the ocean. … personal and reflective, often described as a charming,, and informative, capturing a "happy condition" of sea fever.”</a:t>
            </a:r>
          </a:p>
          <a:p>
            <a:pPr marL="0" indent="0">
              <a:buNone/>
            </a:pPr>
            <a:r>
              <a:rPr lang="en-US" sz="3500" dirty="0">
                <a:latin typeface="Cambria" panose="02040503050406030204" pitchFamily="18" charset="0"/>
                <a:ea typeface="Cambria" panose="02040503050406030204" pitchFamily="18" charset="0"/>
              </a:rPr>
              <a:t>In his history of Mount Desert Island Maine he modestly describes clearing woods, making rustic cabins, canoeing and sailing in frigid waters and generally getting “out and about” with loved ones young and old. </a:t>
            </a:r>
            <a:endParaRPr lang="en-US" sz="3200" dirty="0">
              <a:latin typeface="Cambria" panose="02040503050406030204" pitchFamily="18" charset="0"/>
              <a:ea typeface="Cambria" panose="02040503050406030204" pitchFamily="18" charset="0"/>
            </a:endParaRPr>
          </a:p>
        </p:txBody>
      </p:sp>
      <p:pic>
        <p:nvPicPr>
          <p:cNvPr id="7" name="Picture 6">
            <a:extLst>
              <a:ext uri="{FF2B5EF4-FFF2-40B4-BE49-F238E27FC236}">
                <a16:creationId xmlns:a16="http://schemas.microsoft.com/office/drawing/2014/main" id="{4DDAB1AE-223C-E282-D4A8-05439EC2A8FF}"/>
              </a:ext>
            </a:extLst>
          </p:cNvPr>
          <p:cNvPicPr>
            <a:picLocks noChangeAspect="1"/>
          </p:cNvPicPr>
          <p:nvPr/>
        </p:nvPicPr>
        <p:blipFill>
          <a:blip r:embed="rId2" cstate="print">
            <a:extLst>
              <a:ext uri="{28A0092B-C50C-407E-A947-70E740481C1C}">
                <a14:useLocalDpi xmlns:a14="http://schemas.microsoft.com/office/drawing/2010/main" val="0"/>
              </a:ext>
            </a:extLst>
          </a:blip>
          <a:srcRect t="5872" r="5371"/>
          <a:stretch>
            <a:fillRect/>
          </a:stretch>
        </p:blipFill>
        <p:spPr>
          <a:xfrm rot="5400000">
            <a:off x="-436610" y="1513101"/>
            <a:ext cx="3910487" cy="2917318"/>
          </a:xfrm>
          <a:prstGeom prst="rect">
            <a:avLst/>
          </a:prstGeom>
        </p:spPr>
      </p:pic>
      <p:pic>
        <p:nvPicPr>
          <p:cNvPr id="10" name="Picture 9">
            <a:extLst>
              <a:ext uri="{FF2B5EF4-FFF2-40B4-BE49-F238E27FC236}">
                <a16:creationId xmlns:a16="http://schemas.microsoft.com/office/drawing/2014/main" id="{BF18863E-5100-C147-9C54-4C07F5DE508F}"/>
              </a:ext>
            </a:extLst>
          </p:cNvPr>
          <p:cNvPicPr>
            <a:picLocks noChangeAspect="1"/>
          </p:cNvPicPr>
          <p:nvPr/>
        </p:nvPicPr>
        <p:blipFill>
          <a:blip r:embed="rId3" cstate="print">
            <a:extLst>
              <a:ext uri="{28A0092B-C50C-407E-A947-70E740481C1C}">
                <a14:useLocalDpi xmlns:a14="http://schemas.microsoft.com/office/drawing/2010/main" val="0"/>
              </a:ext>
            </a:extLst>
          </a:blip>
          <a:srcRect t="14095" r="1849"/>
          <a:stretch>
            <a:fillRect/>
          </a:stretch>
        </p:blipFill>
        <p:spPr>
          <a:xfrm rot="5400000">
            <a:off x="7856676" y="1378572"/>
            <a:ext cx="5104667" cy="3350823"/>
          </a:xfrm>
          <a:prstGeom prst="rect">
            <a:avLst/>
          </a:prstGeom>
        </p:spPr>
      </p:pic>
    </p:spTree>
    <p:extLst>
      <p:ext uri="{BB962C8B-B14F-4D97-AF65-F5344CB8AC3E}">
        <p14:creationId xmlns:p14="http://schemas.microsoft.com/office/powerpoint/2010/main" val="14627345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C845A-9F7D-D4FA-7255-E62197839E75}"/>
              </a:ext>
            </a:extLst>
          </p:cNvPr>
          <p:cNvSpPr>
            <a:spLocks noGrp="1"/>
          </p:cNvSpPr>
          <p:nvPr>
            <p:ph type="title"/>
          </p:nvPr>
        </p:nvSpPr>
        <p:spPr>
          <a:xfrm>
            <a:off x="383691" y="136525"/>
            <a:ext cx="10970109" cy="906967"/>
          </a:xfrm>
        </p:spPr>
        <p:txBody>
          <a:bodyPr/>
          <a:lstStyle/>
          <a:p>
            <a:pPr algn="ctr"/>
            <a:r>
              <a:rPr lang="en-US" dirty="0">
                <a:latin typeface="Cambria" panose="02040503050406030204" pitchFamily="18" charset="0"/>
                <a:ea typeface="Cambria" panose="02040503050406030204" pitchFamily="18" charset="0"/>
              </a:rPr>
              <a:t>What Harvard Archives Has: SEM’s Files:</a:t>
            </a:r>
          </a:p>
        </p:txBody>
      </p:sp>
      <p:sp>
        <p:nvSpPr>
          <p:cNvPr id="3" name="Content Placeholder 2">
            <a:extLst>
              <a:ext uri="{FF2B5EF4-FFF2-40B4-BE49-F238E27FC236}">
                <a16:creationId xmlns:a16="http://schemas.microsoft.com/office/drawing/2014/main" id="{1CA80C4B-6C19-F638-197C-CDC147B7B5CC}"/>
              </a:ext>
            </a:extLst>
          </p:cNvPr>
          <p:cNvSpPr>
            <a:spLocks noGrp="1"/>
          </p:cNvSpPr>
          <p:nvPr>
            <p:ph idx="1"/>
          </p:nvPr>
        </p:nvSpPr>
        <p:spPr>
          <a:xfrm>
            <a:off x="139849" y="1043492"/>
            <a:ext cx="11930231" cy="5163670"/>
          </a:xfrm>
        </p:spPr>
        <p:txBody>
          <a:bodyPr>
            <a:noAutofit/>
          </a:bodyPr>
          <a:lstStyle/>
          <a:p>
            <a:r>
              <a:rPr lang="en-US" sz="3600" dirty="0">
                <a:latin typeface="Cambria" panose="02040503050406030204" pitchFamily="18" charset="0"/>
                <a:ea typeface="Cambria" panose="02040503050406030204" pitchFamily="18" charset="0"/>
              </a:rPr>
              <a:t>Letter from JFK, FDR, top leaders in Spain, Argentina, etc. </a:t>
            </a:r>
          </a:p>
          <a:p>
            <a:r>
              <a:rPr lang="en-US" sz="3600" i="1" dirty="0" err="1">
                <a:latin typeface="Cambria" panose="02040503050406030204" pitchFamily="18" charset="0"/>
                <a:ea typeface="Cambria" panose="02040503050406030204" pitchFamily="18" charset="0"/>
              </a:rPr>
              <a:t>Großadmiral</a:t>
            </a:r>
            <a:r>
              <a:rPr lang="en-US" sz="3600" dirty="0">
                <a:latin typeface="Cambria" panose="02040503050406030204" pitchFamily="18" charset="0"/>
                <a:ea typeface="Cambria" panose="02040503050406030204" pitchFamily="18" charset="0"/>
              </a:rPr>
              <a:t> Karl Dönitz, head of Germany’s WWII U-boats, Navy, nation. His son was KIA, a son-in-law wrote the U-Boat history, SEM received letters in German, French, Spanish</a:t>
            </a:r>
          </a:p>
          <a:p>
            <a:r>
              <a:rPr lang="en-US" sz="3600" dirty="0">
                <a:latin typeface="Cambria" panose="02040503050406030204" pitchFamily="18" charset="0"/>
                <a:ea typeface="Cambria" panose="02040503050406030204" pitchFamily="18" charset="0"/>
              </a:rPr>
              <a:t>Letters: Put-down to Yale historian:</a:t>
            </a:r>
          </a:p>
          <a:p>
            <a:r>
              <a:rPr lang="en-US" sz="3600" dirty="0">
                <a:latin typeface="Cambria" panose="02040503050406030204" pitchFamily="18" charset="0"/>
                <a:ea typeface="Cambria" panose="02040503050406030204" pitchFamily="18" charset="0"/>
              </a:rPr>
              <a:t>President, Putnam’s Publisher President (no to series) </a:t>
            </a:r>
          </a:p>
          <a:p>
            <a:r>
              <a:rPr lang="en-US" sz="3600" dirty="0">
                <a:latin typeface="Cambria" panose="02040503050406030204" pitchFamily="18" charset="0"/>
                <a:ea typeface="Cambria" panose="02040503050406030204" pitchFamily="18" charset="0"/>
              </a:rPr>
              <a:t>Man who repaid a debt – Full Credit!</a:t>
            </a:r>
          </a:p>
          <a:p>
            <a:r>
              <a:rPr lang="en-US" sz="3600" dirty="0">
                <a:latin typeface="Cambria" panose="02040503050406030204" pitchFamily="18" charset="0"/>
                <a:ea typeface="Cambria" panose="02040503050406030204" pitchFamily="18" charset="0"/>
              </a:rPr>
              <a:t>SEM was chosen to give eulogy for JFK, national mourning.</a:t>
            </a:r>
            <a:endParaRPr lang="en-US" sz="3600" dirty="0"/>
          </a:p>
        </p:txBody>
      </p:sp>
      <p:sp>
        <p:nvSpPr>
          <p:cNvPr id="4" name="Slide Number Placeholder 3">
            <a:extLst>
              <a:ext uri="{FF2B5EF4-FFF2-40B4-BE49-F238E27FC236}">
                <a16:creationId xmlns:a16="http://schemas.microsoft.com/office/drawing/2014/main" id="{CB6A0D81-687A-6CF8-8558-EAAC5B4B9A7F}"/>
              </a:ext>
            </a:extLst>
          </p:cNvPr>
          <p:cNvSpPr>
            <a:spLocks noGrp="1"/>
          </p:cNvSpPr>
          <p:nvPr>
            <p:ph type="sldNum" sz="quarter" idx="12"/>
          </p:nvPr>
        </p:nvSpPr>
        <p:spPr/>
        <p:txBody>
          <a:bodyPr/>
          <a:lstStyle/>
          <a:p>
            <a:fld id="{45EF20E7-344A-4215-952B-C78526E47CCC}" type="slidenum">
              <a:rPr lang="en-US" smtClean="0"/>
              <a:t>19</a:t>
            </a:fld>
            <a:endParaRPr lang="en-US" dirty="0"/>
          </a:p>
        </p:txBody>
      </p:sp>
    </p:spTree>
    <p:extLst>
      <p:ext uri="{BB962C8B-B14F-4D97-AF65-F5344CB8AC3E}">
        <p14:creationId xmlns:p14="http://schemas.microsoft.com/office/powerpoint/2010/main" val="41673678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7E34A-476F-76B2-ED2B-C8F63F3C93B9}"/>
              </a:ext>
            </a:extLst>
          </p:cNvPr>
          <p:cNvSpPr>
            <a:spLocks noGrp="1"/>
          </p:cNvSpPr>
          <p:nvPr>
            <p:ph type="title"/>
          </p:nvPr>
        </p:nvSpPr>
        <p:spPr>
          <a:xfrm>
            <a:off x="4498703" y="484093"/>
            <a:ext cx="2624866" cy="2097742"/>
          </a:xfrm>
        </p:spPr>
        <p:txBody>
          <a:bodyPr>
            <a:normAutofit/>
          </a:bodyPr>
          <a:lstStyle/>
          <a:p>
            <a:pPr algn="ctr"/>
            <a:r>
              <a:rPr lang="en-US" dirty="0">
                <a:latin typeface="Cambria" panose="02040503050406030204" pitchFamily="18" charset="0"/>
                <a:ea typeface="Cambria" panose="02040503050406030204" pitchFamily="18" charset="0"/>
              </a:rPr>
              <a:t>Quotes from Letters: </a:t>
            </a:r>
          </a:p>
        </p:txBody>
      </p:sp>
      <p:sp>
        <p:nvSpPr>
          <p:cNvPr id="4" name="Slide Number Placeholder 3">
            <a:extLst>
              <a:ext uri="{FF2B5EF4-FFF2-40B4-BE49-F238E27FC236}">
                <a16:creationId xmlns:a16="http://schemas.microsoft.com/office/drawing/2014/main" id="{565406CC-963D-D061-C366-3A8377643960}"/>
              </a:ext>
            </a:extLst>
          </p:cNvPr>
          <p:cNvSpPr>
            <a:spLocks noGrp="1"/>
          </p:cNvSpPr>
          <p:nvPr>
            <p:ph type="sldNum" sz="quarter" idx="12"/>
          </p:nvPr>
        </p:nvSpPr>
        <p:spPr/>
        <p:txBody>
          <a:bodyPr/>
          <a:lstStyle/>
          <a:p>
            <a:fld id="{45EF20E7-344A-4215-952B-C78526E47CCC}" type="slidenum">
              <a:rPr lang="en-US" smtClean="0"/>
              <a:t>20</a:t>
            </a:fld>
            <a:endParaRPr lang="en-US" dirty="0"/>
          </a:p>
        </p:txBody>
      </p:sp>
      <p:pic>
        <p:nvPicPr>
          <p:cNvPr id="5" name="Picture 4">
            <a:extLst>
              <a:ext uri="{FF2B5EF4-FFF2-40B4-BE49-F238E27FC236}">
                <a16:creationId xmlns:a16="http://schemas.microsoft.com/office/drawing/2014/main" id="{5CCD692F-1768-1CB4-B59A-B9F0870EDEA5}"/>
              </a:ext>
            </a:extLst>
          </p:cNvPr>
          <p:cNvPicPr>
            <a:picLocks noChangeAspect="1"/>
          </p:cNvPicPr>
          <p:nvPr/>
        </p:nvPicPr>
        <p:blipFill>
          <a:blip r:embed="rId2"/>
          <a:srcRect l="8449" t="13490" r="5799" b="19843"/>
          <a:stretch>
            <a:fillRect/>
          </a:stretch>
        </p:blipFill>
        <p:spPr>
          <a:xfrm>
            <a:off x="0" y="0"/>
            <a:ext cx="4410635" cy="4572000"/>
          </a:xfrm>
          <a:prstGeom prst="rect">
            <a:avLst/>
          </a:prstGeom>
        </p:spPr>
      </p:pic>
      <p:pic>
        <p:nvPicPr>
          <p:cNvPr id="7" name="Picture 6">
            <a:extLst>
              <a:ext uri="{FF2B5EF4-FFF2-40B4-BE49-F238E27FC236}">
                <a16:creationId xmlns:a16="http://schemas.microsoft.com/office/drawing/2014/main" id="{18A4613C-AE25-3DFA-D1A9-46EDF4B01034}"/>
              </a:ext>
            </a:extLst>
          </p:cNvPr>
          <p:cNvPicPr>
            <a:picLocks noChangeAspect="1"/>
          </p:cNvPicPr>
          <p:nvPr/>
        </p:nvPicPr>
        <p:blipFill>
          <a:blip r:embed="rId3"/>
          <a:stretch>
            <a:fillRect/>
          </a:stretch>
        </p:blipFill>
        <p:spPr>
          <a:xfrm>
            <a:off x="537884" y="4620410"/>
            <a:ext cx="3356385" cy="2237590"/>
          </a:xfrm>
          <a:prstGeom prst="rect">
            <a:avLst/>
          </a:prstGeom>
        </p:spPr>
      </p:pic>
      <p:pic>
        <p:nvPicPr>
          <p:cNvPr id="9" name="Picture 8">
            <a:extLst>
              <a:ext uri="{FF2B5EF4-FFF2-40B4-BE49-F238E27FC236}">
                <a16:creationId xmlns:a16="http://schemas.microsoft.com/office/drawing/2014/main" id="{CD6D7C3E-FF56-438C-D607-45CFFA4D133E}"/>
              </a:ext>
            </a:extLst>
          </p:cNvPr>
          <p:cNvPicPr>
            <a:picLocks noChangeAspect="1"/>
          </p:cNvPicPr>
          <p:nvPr/>
        </p:nvPicPr>
        <p:blipFill>
          <a:blip r:embed="rId4"/>
          <a:stretch>
            <a:fillRect/>
          </a:stretch>
        </p:blipFill>
        <p:spPr>
          <a:xfrm>
            <a:off x="6910424" y="88106"/>
            <a:ext cx="5232214" cy="3038870"/>
          </a:xfrm>
          <a:prstGeom prst="rect">
            <a:avLst/>
          </a:prstGeom>
        </p:spPr>
      </p:pic>
      <p:pic>
        <p:nvPicPr>
          <p:cNvPr id="11" name="Picture 10">
            <a:extLst>
              <a:ext uri="{FF2B5EF4-FFF2-40B4-BE49-F238E27FC236}">
                <a16:creationId xmlns:a16="http://schemas.microsoft.com/office/drawing/2014/main" id="{3F7323B4-2C37-5D5F-F6E6-E4A244CD8932}"/>
              </a:ext>
            </a:extLst>
          </p:cNvPr>
          <p:cNvPicPr>
            <a:picLocks noChangeAspect="1"/>
          </p:cNvPicPr>
          <p:nvPr/>
        </p:nvPicPr>
        <p:blipFill>
          <a:blip r:embed="rId5"/>
          <a:stretch>
            <a:fillRect/>
          </a:stretch>
        </p:blipFill>
        <p:spPr>
          <a:xfrm>
            <a:off x="4696826" y="3157262"/>
            <a:ext cx="6169082" cy="3612632"/>
          </a:xfrm>
          <a:prstGeom prst="rect">
            <a:avLst/>
          </a:prstGeom>
        </p:spPr>
      </p:pic>
    </p:spTree>
    <p:extLst>
      <p:ext uri="{BB962C8B-B14F-4D97-AF65-F5344CB8AC3E}">
        <p14:creationId xmlns:p14="http://schemas.microsoft.com/office/powerpoint/2010/main" val="4931147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8CC87-8B1A-7243-6112-77BD796D5548}"/>
              </a:ext>
            </a:extLst>
          </p:cNvPr>
          <p:cNvSpPr>
            <a:spLocks noGrp="1"/>
          </p:cNvSpPr>
          <p:nvPr>
            <p:ph type="title"/>
          </p:nvPr>
        </p:nvSpPr>
        <p:spPr>
          <a:xfrm>
            <a:off x="258184" y="136526"/>
            <a:ext cx="10746889" cy="544512"/>
          </a:xfrm>
        </p:spPr>
        <p:txBody>
          <a:bodyPr>
            <a:normAutofit fontScale="90000"/>
          </a:bodyPr>
          <a:lstStyle/>
          <a:p>
            <a:r>
              <a:rPr lang="en-US" dirty="0">
                <a:latin typeface="Cambria" panose="02040503050406030204" pitchFamily="18" charset="0"/>
                <a:ea typeface="Cambria" panose="02040503050406030204" pitchFamily="18" charset="0"/>
              </a:rPr>
              <a:t>To the president of Putnam, 13 May 1966: </a:t>
            </a:r>
          </a:p>
        </p:txBody>
      </p:sp>
      <p:pic>
        <p:nvPicPr>
          <p:cNvPr id="6" name="Content Placeholder 5">
            <a:extLst>
              <a:ext uri="{FF2B5EF4-FFF2-40B4-BE49-F238E27FC236}">
                <a16:creationId xmlns:a16="http://schemas.microsoft.com/office/drawing/2014/main" id="{7FBC70A3-C58A-7939-7D74-F504186C13C6}"/>
              </a:ext>
            </a:extLst>
          </p:cNvPr>
          <p:cNvPicPr>
            <a:picLocks noGrp="1" noChangeAspect="1"/>
          </p:cNvPicPr>
          <p:nvPr>
            <p:ph idx="1"/>
          </p:nvPr>
        </p:nvPicPr>
        <p:blipFill>
          <a:blip r:embed="rId2"/>
          <a:stretch>
            <a:fillRect/>
          </a:stretch>
        </p:blipFill>
        <p:spPr>
          <a:xfrm>
            <a:off x="258184" y="682825"/>
            <a:ext cx="11490684" cy="5673525"/>
          </a:xfrm>
          <a:prstGeom prst="rect">
            <a:avLst/>
          </a:prstGeom>
        </p:spPr>
      </p:pic>
      <p:sp>
        <p:nvSpPr>
          <p:cNvPr id="4" name="Slide Number Placeholder 3">
            <a:extLst>
              <a:ext uri="{FF2B5EF4-FFF2-40B4-BE49-F238E27FC236}">
                <a16:creationId xmlns:a16="http://schemas.microsoft.com/office/drawing/2014/main" id="{2461C33B-050B-F0AB-6F16-3766C1EECCDB}"/>
              </a:ext>
            </a:extLst>
          </p:cNvPr>
          <p:cNvSpPr>
            <a:spLocks noGrp="1"/>
          </p:cNvSpPr>
          <p:nvPr>
            <p:ph type="sldNum" sz="quarter" idx="12"/>
          </p:nvPr>
        </p:nvSpPr>
        <p:spPr/>
        <p:txBody>
          <a:bodyPr/>
          <a:lstStyle/>
          <a:p>
            <a:fld id="{45EF20E7-344A-4215-952B-C78526E47CCC}" type="slidenum">
              <a:rPr lang="en-US" smtClean="0"/>
              <a:t>21</a:t>
            </a:fld>
            <a:endParaRPr lang="en-US" dirty="0"/>
          </a:p>
        </p:txBody>
      </p:sp>
    </p:spTree>
    <p:extLst>
      <p:ext uri="{BB962C8B-B14F-4D97-AF65-F5344CB8AC3E}">
        <p14:creationId xmlns:p14="http://schemas.microsoft.com/office/powerpoint/2010/main" val="8744309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673FB-0E71-DCB8-EEF9-5B34340B20E5}"/>
              </a:ext>
            </a:extLst>
          </p:cNvPr>
          <p:cNvSpPr>
            <a:spLocks noGrp="1"/>
          </p:cNvSpPr>
          <p:nvPr>
            <p:ph type="title"/>
          </p:nvPr>
        </p:nvSpPr>
        <p:spPr>
          <a:xfrm>
            <a:off x="-1" y="873482"/>
            <a:ext cx="4401002" cy="45719"/>
          </a:xfrm>
        </p:spPr>
        <p:txBody>
          <a:bodyPr>
            <a:normAutofit fontScale="90000"/>
          </a:bodyPr>
          <a:lstStyle/>
          <a:p>
            <a:r>
              <a:rPr lang="en-US" dirty="0">
                <a:latin typeface="Cambria" panose="02040503050406030204" pitchFamily="18" charset="0"/>
                <a:ea typeface="Cambria" panose="02040503050406030204" pitchFamily="18" charset="0"/>
              </a:rPr>
              <a:t>Letters: (TS Eliot = Cousin Tom)</a:t>
            </a:r>
            <a:br>
              <a:rPr lang="en-US" dirty="0">
                <a:latin typeface="Cambria" panose="02040503050406030204" pitchFamily="18" charset="0"/>
                <a:ea typeface="Cambria" panose="02040503050406030204" pitchFamily="18" charset="0"/>
              </a:rPr>
            </a:br>
            <a:endParaRPr lang="en-US" dirty="0">
              <a:latin typeface="Cambria" panose="02040503050406030204" pitchFamily="18" charset="0"/>
              <a:ea typeface="Cambria" panose="02040503050406030204" pitchFamily="18" charset="0"/>
            </a:endParaRPr>
          </a:p>
        </p:txBody>
      </p:sp>
      <p:sp>
        <p:nvSpPr>
          <p:cNvPr id="4" name="Slide Number Placeholder 3">
            <a:extLst>
              <a:ext uri="{FF2B5EF4-FFF2-40B4-BE49-F238E27FC236}">
                <a16:creationId xmlns:a16="http://schemas.microsoft.com/office/drawing/2014/main" id="{044ECC3A-845F-DDE9-10F1-298EF549620F}"/>
              </a:ext>
            </a:extLst>
          </p:cNvPr>
          <p:cNvSpPr>
            <a:spLocks noGrp="1"/>
          </p:cNvSpPr>
          <p:nvPr>
            <p:ph type="sldNum" sz="quarter" idx="12"/>
          </p:nvPr>
        </p:nvSpPr>
        <p:spPr/>
        <p:txBody>
          <a:bodyPr/>
          <a:lstStyle/>
          <a:p>
            <a:fld id="{45EF20E7-344A-4215-952B-C78526E47CCC}" type="slidenum">
              <a:rPr lang="en-US" smtClean="0"/>
              <a:t>22</a:t>
            </a:fld>
            <a:endParaRPr lang="en-US" dirty="0"/>
          </a:p>
        </p:txBody>
      </p:sp>
      <p:pic>
        <p:nvPicPr>
          <p:cNvPr id="7" name="Picture 6">
            <a:extLst>
              <a:ext uri="{FF2B5EF4-FFF2-40B4-BE49-F238E27FC236}">
                <a16:creationId xmlns:a16="http://schemas.microsoft.com/office/drawing/2014/main" id="{8E51F276-0650-308D-080C-FC09766F247D}"/>
              </a:ext>
            </a:extLst>
          </p:cNvPr>
          <p:cNvPicPr>
            <a:picLocks noChangeAspect="1"/>
          </p:cNvPicPr>
          <p:nvPr/>
        </p:nvPicPr>
        <p:blipFill>
          <a:blip r:embed="rId2" cstate="print">
            <a:extLst>
              <a:ext uri="{28A0092B-C50C-407E-A947-70E740481C1C}">
                <a14:useLocalDpi xmlns:a14="http://schemas.microsoft.com/office/drawing/2010/main" val="0"/>
              </a:ext>
            </a:extLst>
          </a:blip>
          <a:srcRect l="4079" t="4127" r="6038" b="3847"/>
          <a:stretch>
            <a:fillRect/>
          </a:stretch>
        </p:blipFill>
        <p:spPr>
          <a:xfrm rot="5400000">
            <a:off x="-631029" y="2051882"/>
            <a:ext cx="5437146" cy="4175089"/>
          </a:xfrm>
          <a:prstGeom prst="rect">
            <a:avLst/>
          </a:prstGeom>
        </p:spPr>
      </p:pic>
      <p:pic>
        <p:nvPicPr>
          <p:cNvPr id="11" name="Picture 10">
            <a:extLst>
              <a:ext uri="{FF2B5EF4-FFF2-40B4-BE49-F238E27FC236}">
                <a16:creationId xmlns:a16="http://schemas.microsoft.com/office/drawing/2014/main" id="{06D46038-621B-70A3-436C-71CD078F370C}"/>
              </a:ext>
            </a:extLst>
          </p:cNvPr>
          <p:cNvPicPr>
            <a:picLocks noChangeAspect="1"/>
          </p:cNvPicPr>
          <p:nvPr/>
        </p:nvPicPr>
        <p:blipFill>
          <a:blip r:embed="rId3"/>
          <a:stretch>
            <a:fillRect/>
          </a:stretch>
        </p:blipFill>
        <p:spPr>
          <a:xfrm>
            <a:off x="4276277" y="0"/>
            <a:ext cx="4288311" cy="5717749"/>
          </a:xfrm>
          <a:prstGeom prst="rect">
            <a:avLst/>
          </a:prstGeom>
        </p:spPr>
      </p:pic>
      <p:pic>
        <p:nvPicPr>
          <p:cNvPr id="12" name="Picture 11">
            <a:extLst>
              <a:ext uri="{FF2B5EF4-FFF2-40B4-BE49-F238E27FC236}">
                <a16:creationId xmlns:a16="http://schemas.microsoft.com/office/drawing/2014/main" id="{1A6FC3C8-FAEC-9700-15C2-7DDE2365A06F}"/>
              </a:ext>
            </a:extLst>
          </p:cNvPr>
          <p:cNvPicPr>
            <a:picLocks noChangeAspect="1"/>
          </p:cNvPicPr>
          <p:nvPr/>
        </p:nvPicPr>
        <p:blipFill>
          <a:blip r:embed="rId4"/>
          <a:srcRect t="7373"/>
          <a:stretch>
            <a:fillRect/>
          </a:stretch>
        </p:blipFill>
        <p:spPr>
          <a:xfrm>
            <a:off x="8610600" y="2024918"/>
            <a:ext cx="3507139" cy="4331432"/>
          </a:xfrm>
          <a:prstGeom prst="rect">
            <a:avLst/>
          </a:prstGeom>
        </p:spPr>
      </p:pic>
    </p:spTree>
    <p:extLst>
      <p:ext uri="{BB962C8B-B14F-4D97-AF65-F5344CB8AC3E}">
        <p14:creationId xmlns:p14="http://schemas.microsoft.com/office/powerpoint/2010/main" val="3531107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E8A1B7D-CFA6-E83E-0714-F00BC6A8D13A}"/>
              </a:ext>
            </a:extLst>
          </p:cNvPr>
          <p:cNvPicPr>
            <a:picLocks noGrp="1" noChangeAspect="1"/>
          </p:cNvPicPr>
          <p:nvPr>
            <p:ph idx="1"/>
          </p:nvPr>
        </p:nvPicPr>
        <p:blipFill>
          <a:blip r:embed="rId2"/>
          <a:srcRect l="9235" t="5512" r="16597" b="26254"/>
          <a:stretch>
            <a:fillRect/>
          </a:stretch>
        </p:blipFill>
        <p:spPr>
          <a:xfrm>
            <a:off x="262645" y="293145"/>
            <a:ext cx="2992702" cy="3671048"/>
          </a:xfrm>
          <a:prstGeom prst="rect">
            <a:avLst/>
          </a:prstGeom>
        </p:spPr>
      </p:pic>
      <p:sp>
        <p:nvSpPr>
          <p:cNvPr id="4" name="Slide Number Placeholder 3">
            <a:extLst>
              <a:ext uri="{FF2B5EF4-FFF2-40B4-BE49-F238E27FC236}">
                <a16:creationId xmlns:a16="http://schemas.microsoft.com/office/drawing/2014/main" id="{FD068F1F-13AB-C0E5-A351-80BE0A2A948C}"/>
              </a:ext>
            </a:extLst>
          </p:cNvPr>
          <p:cNvSpPr>
            <a:spLocks noGrp="1"/>
          </p:cNvSpPr>
          <p:nvPr>
            <p:ph type="sldNum" sz="quarter" idx="12"/>
          </p:nvPr>
        </p:nvSpPr>
        <p:spPr/>
        <p:txBody>
          <a:bodyPr/>
          <a:lstStyle/>
          <a:p>
            <a:fld id="{45EF20E7-344A-4215-952B-C78526E47CCC}" type="slidenum">
              <a:rPr lang="en-US" smtClean="0"/>
              <a:t>23</a:t>
            </a:fld>
            <a:endParaRPr lang="en-US" dirty="0"/>
          </a:p>
        </p:txBody>
      </p:sp>
      <p:pic>
        <p:nvPicPr>
          <p:cNvPr id="7" name="Picture 6">
            <a:extLst>
              <a:ext uri="{FF2B5EF4-FFF2-40B4-BE49-F238E27FC236}">
                <a16:creationId xmlns:a16="http://schemas.microsoft.com/office/drawing/2014/main" id="{E7361127-8812-272A-C1DF-5CC4BD92D215}"/>
              </a:ext>
            </a:extLst>
          </p:cNvPr>
          <p:cNvPicPr>
            <a:picLocks noChangeAspect="1"/>
          </p:cNvPicPr>
          <p:nvPr/>
        </p:nvPicPr>
        <p:blipFill>
          <a:blip r:embed="rId3"/>
          <a:stretch>
            <a:fillRect/>
          </a:stretch>
        </p:blipFill>
        <p:spPr>
          <a:xfrm>
            <a:off x="7781362" y="4384490"/>
            <a:ext cx="4401676" cy="757665"/>
          </a:xfrm>
          <a:prstGeom prst="rect">
            <a:avLst/>
          </a:prstGeom>
        </p:spPr>
      </p:pic>
      <p:pic>
        <p:nvPicPr>
          <p:cNvPr id="8" name="Picture 7">
            <a:extLst>
              <a:ext uri="{FF2B5EF4-FFF2-40B4-BE49-F238E27FC236}">
                <a16:creationId xmlns:a16="http://schemas.microsoft.com/office/drawing/2014/main" id="{34259216-6531-F007-AEF8-84E7974D0E4A}"/>
              </a:ext>
            </a:extLst>
          </p:cNvPr>
          <p:cNvPicPr>
            <a:picLocks noChangeAspect="1"/>
          </p:cNvPicPr>
          <p:nvPr/>
        </p:nvPicPr>
        <p:blipFill>
          <a:blip r:embed="rId4"/>
          <a:srcRect l="8658" t="7686" r="13957" b="12000"/>
          <a:stretch>
            <a:fillRect/>
          </a:stretch>
        </p:blipFill>
        <p:spPr>
          <a:xfrm>
            <a:off x="3356386" y="104886"/>
            <a:ext cx="4339881" cy="6005458"/>
          </a:xfrm>
          <a:prstGeom prst="rect">
            <a:avLst/>
          </a:prstGeom>
        </p:spPr>
      </p:pic>
      <p:pic>
        <p:nvPicPr>
          <p:cNvPr id="9" name="Picture 8">
            <a:extLst>
              <a:ext uri="{FF2B5EF4-FFF2-40B4-BE49-F238E27FC236}">
                <a16:creationId xmlns:a16="http://schemas.microsoft.com/office/drawing/2014/main" id="{5C9000C2-1C64-6C4C-AACF-EC6D527058C9}"/>
              </a:ext>
            </a:extLst>
          </p:cNvPr>
          <p:cNvPicPr>
            <a:picLocks noChangeAspect="1"/>
          </p:cNvPicPr>
          <p:nvPr/>
        </p:nvPicPr>
        <p:blipFill>
          <a:blip r:embed="rId5"/>
          <a:srcRect l="1112" t="6745" r="7891" b="38510"/>
          <a:stretch>
            <a:fillRect/>
          </a:stretch>
        </p:blipFill>
        <p:spPr>
          <a:xfrm>
            <a:off x="7797306" y="136525"/>
            <a:ext cx="4394694" cy="3525184"/>
          </a:xfrm>
          <a:prstGeom prst="rect">
            <a:avLst/>
          </a:prstGeom>
        </p:spPr>
      </p:pic>
      <p:pic>
        <p:nvPicPr>
          <p:cNvPr id="11" name="Picture 10">
            <a:extLst>
              <a:ext uri="{FF2B5EF4-FFF2-40B4-BE49-F238E27FC236}">
                <a16:creationId xmlns:a16="http://schemas.microsoft.com/office/drawing/2014/main" id="{4519DC99-0240-D652-73DB-91A152D821D0}"/>
              </a:ext>
            </a:extLst>
          </p:cNvPr>
          <p:cNvPicPr>
            <a:picLocks noChangeAspect="1"/>
          </p:cNvPicPr>
          <p:nvPr/>
        </p:nvPicPr>
        <p:blipFill>
          <a:blip r:embed="rId6"/>
          <a:stretch>
            <a:fillRect/>
          </a:stretch>
        </p:blipFill>
        <p:spPr>
          <a:xfrm rot="16200000">
            <a:off x="855585" y="3694638"/>
            <a:ext cx="1641146" cy="3190265"/>
          </a:xfrm>
          <a:prstGeom prst="rect">
            <a:avLst/>
          </a:prstGeom>
        </p:spPr>
      </p:pic>
    </p:spTree>
    <p:extLst>
      <p:ext uri="{BB962C8B-B14F-4D97-AF65-F5344CB8AC3E}">
        <p14:creationId xmlns:p14="http://schemas.microsoft.com/office/powerpoint/2010/main" val="25364913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7ED36-91F5-7ECD-9851-280406EC22EF}"/>
              </a:ext>
            </a:extLst>
          </p:cNvPr>
          <p:cNvSpPr>
            <a:spLocks noGrp="1"/>
          </p:cNvSpPr>
          <p:nvPr>
            <p:ph type="title"/>
          </p:nvPr>
        </p:nvSpPr>
        <p:spPr>
          <a:xfrm>
            <a:off x="75304" y="0"/>
            <a:ext cx="12005534" cy="656215"/>
          </a:xfrm>
        </p:spPr>
        <p:txBody>
          <a:bodyPr>
            <a:normAutofit fontScale="90000"/>
          </a:bodyPr>
          <a:lstStyle/>
          <a:p>
            <a:pPr algn="ctr"/>
            <a:r>
              <a:rPr lang="en-US" dirty="0">
                <a:latin typeface="Cambria" panose="02040503050406030204" pitchFamily="18" charset="0"/>
                <a:ea typeface="Cambria" panose="02040503050406030204" pitchFamily="18" charset="0"/>
              </a:rPr>
              <a:t>Snippets:</a:t>
            </a:r>
          </a:p>
        </p:txBody>
      </p:sp>
      <p:sp>
        <p:nvSpPr>
          <p:cNvPr id="4" name="Slide Number Placeholder 3">
            <a:extLst>
              <a:ext uri="{FF2B5EF4-FFF2-40B4-BE49-F238E27FC236}">
                <a16:creationId xmlns:a16="http://schemas.microsoft.com/office/drawing/2014/main" id="{F59328ED-98FA-46EE-737E-D7E7926EEA99}"/>
              </a:ext>
            </a:extLst>
          </p:cNvPr>
          <p:cNvSpPr>
            <a:spLocks noGrp="1"/>
          </p:cNvSpPr>
          <p:nvPr>
            <p:ph type="sldNum" sz="quarter" idx="12"/>
          </p:nvPr>
        </p:nvSpPr>
        <p:spPr/>
        <p:txBody>
          <a:bodyPr/>
          <a:lstStyle/>
          <a:p>
            <a:fld id="{45EF20E7-344A-4215-952B-C78526E47CCC}" type="slidenum">
              <a:rPr lang="en-US" smtClean="0"/>
              <a:t>24</a:t>
            </a:fld>
            <a:endParaRPr lang="en-US" dirty="0"/>
          </a:p>
        </p:txBody>
      </p:sp>
      <p:pic>
        <p:nvPicPr>
          <p:cNvPr id="5" name="Picture 4">
            <a:extLst>
              <a:ext uri="{FF2B5EF4-FFF2-40B4-BE49-F238E27FC236}">
                <a16:creationId xmlns:a16="http://schemas.microsoft.com/office/drawing/2014/main" id="{76A4E049-C188-A011-8031-6126034820E1}"/>
              </a:ext>
            </a:extLst>
          </p:cNvPr>
          <p:cNvPicPr>
            <a:picLocks noChangeAspect="1"/>
          </p:cNvPicPr>
          <p:nvPr/>
        </p:nvPicPr>
        <p:blipFill>
          <a:blip r:embed="rId2"/>
          <a:srcRect l="7612" t="14117" r="26714" b="40863"/>
          <a:stretch>
            <a:fillRect/>
          </a:stretch>
        </p:blipFill>
        <p:spPr>
          <a:xfrm>
            <a:off x="400274" y="211522"/>
            <a:ext cx="3966433" cy="3625371"/>
          </a:xfrm>
          <a:prstGeom prst="rect">
            <a:avLst/>
          </a:prstGeom>
        </p:spPr>
      </p:pic>
      <p:pic>
        <p:nvPicPr>
          <p:cNvPr id="6" name="Picture 5">
            <a:extLst>
              <a:ext uri="{FF2B5EF4-FFF2-40B4-BE49-F238E27FC236}">
                <a16:creationId xmlns:a16="http://schemas.microsoft.com/office/drawing/2014/main" id="{D969E930-1D89-E034-00B0-3F5E7EED30E6}"/>
              </a:ext>
            </a:extLst>
          </p:cNvPr>
          <p:cNvPicPr>
            <a:picLocks noChangeAspect="1"/>
          </p:cNvPicPr>
          <p:nvPr/>
        </p:nvPicPr>
        <p:blipFill>
          <a:blip r:embed="rId3"/>
          <a:srcRect l="54026" r="8954" b="39072"/>
          <a:stretch>
            <a:fillRect/>
          </a:stretch>
        </p:blipFill>
        <p:spPr>
          <a:xfrm rot="5400000">
            <a:off x="1966863" y="2670068"/>
            <a:ext cx="2307934" cy="5064631"/>
          </a:xfrm>
          <a:prstGeom prst="rect">
            <a:avLst/>
          </a:prstGeom>
        </p:spPr>
      </p:pic>
      <p:pic>
        <p:nvPicPr>
          <p:cNvPr id="7" name="Picture 6">
            <a:extLst>
              <a:ext uri="{FF2B5EF4-FFF2-40B4-BE49-F238E27FC236}">
                <a16:creationId xmlns:a16="http://schemas.microsoft.com/office/drawing/2014/main" id="{60C1473C-5027-ECE8-59E6-F76A2E65F8FA}"/>
              </a:ext>
            </a:extLst>
          </p:cNvPr>
          <p:cNvPicPr>
            <a:picLocks noChangeAspect="1"/>
          </p:cNvPicPr>
          <p:nvPr/>
        </p:nvPicPr>
        <p:blipFill>
          <a:blip r:embed="rId4"/>
          <a:srcRect l="14275" r="16784" b="47294"/>
          <a:stretch>
            <a:fillRect/>
          </a:stretch>
        </p:blipFill>
        <p:spPr>
          <a:xfrm>
            <a:off x="5507018" y="656216"/>
            <a:ext cx="5433509" cy="3115458"/>
          </a:xfrm>
          <a:prstGeom prst="rect">
            <a:avLst/>
          </a:prstGeom>
        </p:spPr>
      </p:pic>
      <p:pic>
        <p:nvPicPr>
          <p:cNvPr id="9" name="Picture 8">
            <a:extLst>
              <a:ext uri="{FF2B5EF4-FFF2-40B4-BE49-F238E27FC236}">
                <a16:creationId xmlns:a16="http://schemas.microsoft.com/office/drawing/2014/main" id="{0557F6D5-6B31-0636-A60C-5BD95B3796E3}"/>
              </a:ext>
            </a:extLst>
          </p:cNvPr>
          <p:cNvPicPr>
            <a:picLocks noChangeAspect="1"/>
          </p:cNvPicPr>
          <p:nvPr/>
        </p:nvPicPr>
        <p:blipFill>
          <a:blip r:embed="rId5"/>
          <a:srcRect l="8039" t="34039" r="63059" b="10902"/>
          <a:stretch>
            <a:fillRect/>
          </a:stretch>
        </p:blipFill>
        <p:spPr>
          <a:xfrm rot="5400000">
            <a:off x="7105426" y="3270323"/>
            <a:ext cx="2642795" cy="3775936"/>
          </a:xfrm>
          <a:prstGeom prst="rect">
            <a:avLst/>
          </a:prstGeom>
        </p:spPr>
      </p:pic>
    </p:spTree>
    <p:extLst>
      <p:ext uri="{BB962C8B-B14F-4D97-AF65-F5344CB8AC3E}">
        <p14:creationId xmlns:p14="http://schemas.microsoft.com/office/powerpoint/2010/main" val="42451894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8E907-EF4A-EFC0-4EC2-9C4DE40EB142}"/>
              </a:ext>
            </a:extLst>
          </p:cNvPr>
          <p:cNvSpPr>
            <a:spLocks noGrp="1"/>
          </p:cNvSpPr>
          <p:nvPr>
            <p:ph type="title"/>
          </p:nvPr>
        </p:nvSpPr>
        <p:spPr>
          <a:xfrm>
            <a:off x="838200" y="365126"/>
            <a:ext cx="8757621" cy="463214"/>
          </a:xfrm>
        </p:spPr>
        <p:txBody>
          <a:bodyPr>
            <a:normAutofit fontScale="90000"/>
          </a:bodyPr>
          <a:lstStyle/>
          <a:p>
            <a:r>
              <a:rPr lang="en-US" dirty="0">
                <a:latin typeface="Cambria" panose="02040503050406030204" pitchFamily="18" charset="0"/>
                <a:ea typeface="Cambria" panose="02040503050406030204" pitchFamily="18" charset="0"/>
              </a:rPr>
              <a:t>Negative aspects: </a:t>
            </a:r>
          </a:p>
        </p:txBody>
      </p:sp>
      <p:sp>
        <p:nvSpPr>
          <p:cNvPr id="3" name="Content Placeholder 2">
            <a:extLst>
              <a:ext uri="{FF2B5EF4-FFF2-40B4-BE49-F238E27FC236}">
                <a16:creationId xmlns:a16="http://schemas.microsoft.com/office/drawing/2014/main" id="{61522175-0940-06A2-EB1B-791505CB43DC}"/>
              </a:ext>
            </a:extLst>
          </p:cNvPr>
          <p:cNvSpPr>
            <a:spLocks noGrp="1"/>
          </p:cNvSpPr>
          <p:nvPr>
            <p:ph idx="1"/>
          </p:nvPr>
        </p:nvSpPr>
        <p:spPr>
          <a:xfrm>
            <a:off x="258185" y="1011218"/>
            <a:ext cx="11542954" cy="5345131"/>
          </a:xfrm>
        </p:spPr>
        <p:txBody>
          <a:bodyPr>
            <a:normAutofit lnSpcReduction="10000"/>
          </a:bodyPr>
          <a:lstStyle/>
          <a:p>
            <a:pPr marL="0" indent="0">
              <a:buNone/>
            </a:pPr>
            <a:r>
              <a:rPr lang="en-US" dirty="0">
                <a:latin typeface="Cambria" panose="02040503050406030204" pitchFamily="18" charset="0"/>
                <a:ea typeface="Cambria" panose="02040503050406030204" pitchFamily="18" charset="0"/>
              </a:rPr>
              <a:t>Controversies: Battle of Savo he was given wrong intelligence and wrongly accused Australian scouts of failing to report enemy aircraft accurately. The US Navy apologized to the Australians and called SEM’s account “unwarranted”. </a:t>
            </a:r>
          </a:p>
          <a:p>
            <a:pPr marL="0" indent="0">
              <a:buNone/>
            </a:pPr>
            <a:r>
              <a:rPr lang="en-US" dirty="0">
                <a:latin typeface="Cambria" panose="02040503050406030204" pitchFamily="18" charset="0"/>
                <a:ea typeface="Cambria" panose="02040503050406030204" pitchFamily="18" charset="0"/>
              </a:rPr>
              <a:t>In WWI the spouse of a cousin of SEM’s said they overheard SEM in pro-German conversations, which led to his being denied entry to the infantry the first time. </a:t>
            </a:r>
          </a:p>
          <a:p>
            <a:pPr marL="0" indent="0">
              <a:buNone/>
            </a:pPr>
            <a:r>
              <a:rPr lang="en-US" dirty="0">
                <a:latin typeface="Cambria" panose="02040503050406030204" pitchFamily="18" charset="0"/>
                <a:ea typeface="Cambria" panose="02040503050406030204" pitchFamily="18" charset="0"/>
              </a:rPr>
              <a:t>At St. Paul’s he didn’t appear to have played too many sports and rejoiced in building complex ice and snow caves deep in the woods with several compartments which collapsed. </a:t>
            </a:r>
          </a:p>
          <a:p>
            <a:pPr marL="0" indent="0">
              <a:buNone/>
            </a:pPr>
            <a:r>
              <a:rPr lang="en-US" dirty="0">
                <a:latin typeface="Cambria" panose="02040503050406030204" pitchFamily="18" charset="0"/>
                <a:ea typeface="Cambria" panose="02040503050406030204" pitchFamily="18" charset="0"/>
              </a:rPr>
              <a:t>Another cousin is said to have taken advantage of the admiral’s good name to pilfer or take boxes of national archives (NARA) materials, was jailed.</a:t>
            </a:r>
          </a:p>
          <a:p>
            <a:pPr marL="0" indent="0">
              <a:buNone/>
            </a:pPr>
            <a:r>
              <a:rPr lang="en-US" dirty="0">
                <a:latin typeface="Cambria" panose="02040503050406030204" pitchFamily="18" charset="0"/>
                <a:ea typeface="Cambria" panose="02040503050406030204" pitchFamily="18" charset="0"/>
              </a:rPr>
              <a:t>Charges of elitism  followed him. In the snow &amp; ice his grave is hard to find.</a:t>
            </a:r>
          </a:p>
        </p:txBody>
      </p:sp>
      <p:sp>
        <p:nvSpPr>
          <p:cNvPr id="4" name="Slide Number Placeholder 3">
            <a:extLst>
              <a:ext uri="{FF2B5EF4-FFF2-40B4-BE49-F238E27FC236}">
                <a16:creationId xmlns:a16="http://schemas.microsoft.com/office/drawing/2014/main" id="{7B45C284-4994-E892-0917-003526C2A95F}"/>
              </a:ext>
            </a:extLst>
          </p:cNvPr>
          <p:cNvSpPr>
            <a:spLocks noGrp="1"/>
          </p:cNvSpPr>
          <p:nvPr>
            <p:ph type="sldNum" sz="quarter" idx="12"/>
          </p:nvPr>
        </p:nvSpPr>
        <p:spPr/>
        <p:txBody>
          <a:bodyPr/>
          <a:lstStyle/>
          <a:p>
            <a:fld id="{45EF20E7-344A-4215-952B-C78526E47CCC}" type="slidenum">
              <a:rPr lang="en-US" smtClean="0"/>
              <a:t>25</a:t>
            </a:fld>
            <a:endParaRPr lang="en-US" dirty="0"/>
          </a:p>
        </p:txBody>
      </p:sp>
    </p:spTree>
    <p:extLst>
      <p:ext uri="{BB962C8B-B14F-4D97-AF65-F5344CB8AC3E}">
        <p14:creationId xmlns:p14="http://schemas.microsoft.com/office/powerpoint/2010/main" val="31220630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6D9162C-16D0-8C32-C39D-484F511AEBB2}"/>
              </a:ext>
            </a:extLst>
          </p:cNvPr>
          <p:cNvSpPr>
            <a:spLocks noGrp="1"/>
          </p:cNvSpPr>
          <p:nvPr>
            <p:ph type="sldNum" sz="quarter" idx="12"/>
          </p:nvPr>
        </p:nvSpPr>
        <p:spPr/>
        <p:txBody>
          <a:bodyPr/>
          <a:lstStyle/>
          <a:p>
            <a:fld id="{45EF20E7-344A-4215-952B-C78526E47CCC}" type="slidenum">
              <a:rPr lang="en-US" smtClean="0"/>
              <a:t>26</a:t>
            </a:fld>
            <a:endParaRPr lang="en-US" dirty="0"/>
          </a:p>
        </p:txBody>
      </p:sp>
      <p:sp>
        <p:nvSpPr>
          <p:cNvPr id="3" name="Content Placeholder 2">
            <a:extLst>
              <a:ext uri="{FF2B5EF4-FFF2-40B4-BE49-F238E27FC236}">
                <a16:creationId xmlns:a16="http://schemas.microsoft.com/office/drawing/2014/main" id="{7334A6BB-B4F9-6866-DAD5-0E3FF70EB9EB}"/>
              </a:ext>
            </a:extLst>
          </p:cNvPr>
          <p:cNvSpPr>
            <a:spLocks noGrp="1"/>
          </p:cNvSpPr>
          <p:nvPr>
            <p:ph idx="1"/>
          </p:nvPr>
        </p:nvSpPr>
        <p:spPr>
          <a:xfrm>
            <a:off x="236669" y="136526"/>
            <a:ext cx="11865684" cy="1442896"/>
          </a:xfrm>
        </p:spPr>
        <p:txBody>
          <a:bodyPr/>
          <a:lstStyle/>
          <a:p>
            <a:pPr marL="0" indent="0">
              <a:buNone/>
            </a:pPr>
            <a:r>
              <a:rPr lang="en-US" dirty="0">
                <a:latin typeface="Cambria" panose="02040503050406030204" pitchFamily="18" charset="0"/>
                <a:ea typeface="Cambria" panose="02040503050406030204" pitchFamily="18" charset="0"/>
              </a:rPr>
              <a:t>Statue outside St. Botolph of SEM, commissioned by the Henderson Foundation. I met husband of sculptor. SEM’s legacy in Boston, with Naval Heritage command. Vessels he owned or sailed on include these: </a:t>
            </a:r>
          </a:p>
        </p:txBody>
      </p:sp>
      <p:pic>
        <p:nvPicPr>
          <p:cNvPr id="5" name="Picture 4">
            <a:extLst>
              <a:ext uri="{FF2B5EF4-FFF2-40B4-BE49-F238E27FC236}">
                <a16:creationId xmlns:a16="http://schemas.microsoft.com/office/drawing/2014/main" id="{2367B482-DBB3-B0AD-B73A-9CD066E98D88}"/>
              </a:ext>
            </a:extLst>
          </p:cNvPr>
          <p:cNvPicPr>
            <a:picLocks noChangeAspect="1"/>
          </p:cNvPicPr>
          <p:nvPr/>
        </p:nvPicPr>
        <p:blipFill>
          <a:blip r:embed="rId2" cstate="print">
            <a:extLst>
              <a:ext uri="{28A0092B-C50C-407E-A947-70E740481C1C}">
                <a14:useLocalDpi xmlns:a14="http://schemas.microsoft.com/office/drawing/2010/main" val="0"/>
              </a:ext>
            </a:extLst>
          </a:blip>
          <a:srcRect l="15202" t="17268" r="38052" b="6342"/>
          <a:stretch>
            <a:fillRect/>
          </a:stretch>
        </p:blipFill>
        <p:spPr>
          <a:xfrm rot="5400000">
            <a:off x="3545163" y="1747544"/>
            <a:ext cx="3772192" cy="4623245"/>
          </a:xfrm>
          <a:prstGeom prst="rect">
            <a:avLst/>
          </a:prstGeom>
        </p:spPr>
      </p:pic>
      <p:pic>
        <p:nvPicPr>
          <p:cNvPr id="8" name="Picture 7">
            <a:extLst>
              <a:ext uri="{FF2B5EF4-FFF2-40B4-BE49-F238E27FC236}">
                <a16:creationId xmlns:a16="http://schemas.microsoft.com/office/drawing/2014/main" id="{F949D889-7C88-E19A-99FE-516E4785594A}"/>
              </a:ext>
            </a:extLst>
          </p:cNvPr>
          <p:cNvPicPr>
            <a:picLocks noChangeAspect="1"/>
          </p:cNvPicPr>
          <p:nvPr/>
        </p:nvPicPr>
        <p:blipFill>
          <a:blip r:embed="rId3" cstate="print">
            <a:extLst>
              <a:ext uri="{28A0092B-C50C-407E-A947-70E740481C1C}">
                <a14:useLocalDpi xmlns:a14="http://schemas.microsoft.com/office/drawing/2010/main" val="0"/>
              </a:ext>
            </a:extLst>
          </a:blip>
          <a:srcRect l="13349" t="20894" b="22709"/>
          <a:stretch>
            <a:fillRect/>
          </a:stretch>
        </p:blipFill>
        <p:spPr>
          <a:xfrm rot="5400000">
            <a:off x="-828242" y="2848727"/>
            <a:ext cx="4959491" cy="2420879"/>
          </a:xfrm>
          <a:prstGeom prst="rect">
            <a:avLst/>
          </a:prstGeom>
        </p:spPr>
      </p:pic>
      <p:pic>
        <p:nvPicPr>
          <p:cNvPr id="10" name="Picture 9">
            <a:extLst>
              <a:ext uri="{FF2B5EF4-FFF2-40B4-BE49-F238E27FC236}">
                <a16:creationId xmlns:a16="http://schemas.microsoft.com/office/drawing/2014/main" id="{01F27B38-21DC-C825-C629-1E82A491D8A8}"/>
              </a:ext>
            </a:extLst>
          </p:cNvPr>
          <p:cNvPicPr>
            <a:picLocks noChangeAspect="1"/>
          </p:cNvPicPr>
          <p:nvPr/>
        </p:nvPicPr>
        <p:blipFill>
          <a:blip r:embed="rId4" cstate="print">
            <a:extLst>
              <a:ext uri="{28A0092B-C50C-407E-A947-70E740481C1C}">
                <a14:useLocalDpi xmlns:a14="http://schemas.microsoft.com/office/drawing/2010/main" val="0"/>
              </a:ext>
            </a:extLst>
          </a:blip>
          <a:srcRect l="12281" t="3482" b="4569"/>
          <a:stretch>
            <a:fillRect/>
          </a:stretch>
        </p:blipFill>
        <p:spPr>
          <a:xfrm rot="5400000">
            <a:off x="7521566" y="2085750"/>
            <a:ext cx="4735698" cy="3723041"/>
          </a:xfrm>
          <a:prstGeom prst="rect">
            <a:avLst/>
          </a:prstGeom>
        </p:spPr>
      </p:pic>
    </p:spTree>
    <p:extLst>
      <p:ext uri="{BB962C8B-B14F-4D97-AF65-F5344CB8AC3E}">
        <p14:creationId xmlns:p14="http://schemas.microsoft.com/office/powerpoint/2010/main" val="30066411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73C5DCE-DEE1-2C54-6892-BAF62DE7B75D}"/>
              </a:ext>
            </a:extLst>
          </p:cNvPr>
          <p:cNvSpPr>
            <a:spLocks noGrp="1"/>
          </p:cNvSpPr>
          <p:nvPr>
            <p:ph type="sldNum" sz="quarter" idx="12"/>
          </p:nvPr>
        </p:nvSpPr>
        <p:spPr/>
        <p:txBody>
          <a:bodyPr/>
          <a:lstStyle/>
          <a:p>
            <a:fld id="{45EF20E7-344A-4215-952B-C78526E47CCC}" type="slidenum">
              <a:rPr lang="en-US" smtClean="0"/>
              <a:t>27</a:t>
            </a:fld>
            <a:endParaRPr lang="en-US" dirty="0"/>
          </a:p>
        </p:txBody>
      </p:sp>
      <p:sp>
        <p:nvSpPr>
          <p:cNvPr id="6" name="TextBox 5">
            <a:extLst>
              <a:ext uri="{FF2B5EF4-FFF2-40B4-BE49-F238E27FC236}">
                <a16:creationId xmlns:a16="http://schemas.microsoft.com/office/drawing/2014/main" id="{536E3E96-1D25-D50E-A8DC-1EA33F87EE12}"/>
              </a:ext>
            </a:extLst>
          </p:cNvPr>
          <p:cNvSpPr txBox="1"/>
          <p:nvPr/>
        </p:nvSpPr>
        <p:spPr>
          <a:xfrm>
            <a:off x="623944" y="279699"/>
            <a:ext cx="11101890" cy="2717044"/>
          </a:xfrm>
          <a:prstGeom prst="rect">
            <a:avLst/>
          </a:prstGeom>
          <a:noFill/>
        </p:spPr>
        <p:txBody>
          <a:bodyPr wrap="square">
            <a:spAutoFit/>
          </a:bodyPr>
          <a:lstStyle/>
          <a:p>
            <a:r>
              <a:rPr lang="en-US" sz="2800" dirty="0">
                <a:latin typeface="Cambria" panose="02040503050406030204" pitchFamily="18" charset="0"/>
                <a:ea typeface="Cambria" panose="02040503050406030204" pitchFamily="18" charset="0"/>
              </a:rPr>
              <a:t>Why Samuel Eliot Morison matters today: Before we speak or write something we should visit it, touch it, smell and hear it if possible. We should speak truths after tactile investigation. It will interest and impress readers more and it will be exciting both for the writer and the audience. I paraphrase this philosophy as “leap before you lecture; touch before you tell.” I admire him greatly and emulate him daily. </a:t>
            </a:r>
            <a:endParaRPr lang="en-US" sz="2800" dirty="0"/>
          </a:p>
        </p:txBody>
      </p:sp>
      <p:pic>
        <p:nvPicPr>
          <p:cNvPr id="5" name="Picture 4">
            <a:extLst>
              <a:ext uri="{FF2B5EF4-FFF2-40B4-BE49-F238E27FC236}">
                <a16:creationId xmlns:a16="http://schemas.microsoft.com/office/drawing/2014/main" id="{F2976584-9276-EAFB-1949-E80A4EC04560}"/>
              </a:ext>
            </a:extLst>
          </p:cNvPr>
          <p:cNvPicPr>
            <a:picLocks noChangeAspect="1"/>
          </p:cNvPicPr>
          <p:nvPr/>
        </p:nvPicPr>
        <p:blipFill>
          <a:blip r:embed="rId2" cstate="print">
            <a:extLst>
              <a:ext uri="{28A0092B-C50C-407E-A947-70E740481C1C}">
                <a14:useLocalDpi xmlns:a14="http://schemas.microsoft.com/office/drawing/2010/main" val="0"/>
              </a:ext>
            </a:extLst>
          </a:blip>
          <a:srcRect l="7618" r="6325" b="19322"/>
          <a:stretch>
            <a:fillRect/>
          </a:stretch>
        </p:blipFill>
        <p:spPr>
          <a:xfrm rot="10800000">
            <a:off x="6529888" y="2953675"/>
            <a:ext cx="4839440" cy="3402674"/>
          </a:xfrm>
          <a:prstGeom prst="rect">
            <a:avLst/>
          </a:prstGeom>
        </p:spPr>
      </p:pic>
      <p:pic>
        <p:nvPicPr>
          <p:cNvPr id="8" name="Picture 7">
            <a:extLst>
              <a:ext uri="{FF2B5EF4-FFF2-40B4-BE49-F238E27FC236}">
                <a16:creationId xmlns:a16="http://schemas.microsoft.com/office/drawing/2014/main" id="{0A941C34-7AFB-FC83-5353-27BF1EFB23EE}"/>
              </a:ext>
            </a:extLst>
          </p:cNvPr>
          <p:cNvPicPr>
            <a:picLocks noChangeAspect="1"/>
          </p:cNvPicPr>
          <p:nvPr/>
        </p:nvPicPr>
        <p:blipFill>
          <a:blip r:embed="rId3" cstate="print">
            <a:extLst>
              <a:ext uri="{28A0092B-C50C-407E-A947-70E740481C1C}">
                <a14:useLocalDpi xmlns:a14="http://schemas.microsoft.com/office/drawing/2010/main" val="0"/>
              </a:ext>
            </a:extLst>
          </a:blip>
          <a:srcRect l="6123" t="19953" r="3347"/>
          <a:stretch>
            <a:fillRect/>
          </a:stretch>
        </p:blipFill>
        <p:spPr>
          <a:xfrm rot="10800000">
            <a:off x="822672" y="2996743"/>
            <a:ext cx="5195944" cy="3445741"/>
          </a:xfrm>
          <a:prstGeom prst="rect">
            <a:avLst/>
          </a:prstGeom>
        </p:spPr>
      </p:pic>
    </p:spTree>
    <p:extLst>
      <p:ext uri="{BB962C8B-B14F-4D97-AF65-F5344CB8AC3E}">
        <p14:creationId xmlns:p14="http://schemas.microsoft.com/office/powerpoint/2010/main" val="29238090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79B6CF2-2AA6-C68B-76AD-56568B833BCA}"/>
              </a:ext>
            </a:extLst>
          </p:cNvPr>
          <p:cNvSpPr>
            <a:spLocks noGrp="1"/>
          </p:cNvSpPr>
          <p:nvPr>
            <p:ph type="sldNum" sz="quarter" idx="12"/>
          </p:nvPr>
        </p:nvSpPr>
        <p:spPr/>
        <p:txBody>
          <a:bodyPr/>
          <a:lstStyle/>
          <a:p>
            <a:fld id="{45EF20E7-344A-4215-952B-C78526E47CCC}" type="slidenum">
              <a:rPr lang="en-US" smtClean="0"/>
              <a:t>28</a:t>
            </a:fld>
            <a:endParaRPr lang="en-US" dirty="0"/>
          </a:p>
        </p:txBody>
      </p:sp>
      <p:sp>
        <p:nvSpPr>
          <p:cNvPr id="3" name="Content Placeholder 2">
            <a:extLst>
              <a:ext uri="{FF2B5EF4-FFF2-40B4-BE49-F238E27FC236}">
                <a16:creationId xmlns:a16="http://schemas.microsoft.com/office/drawing/2014/main" id="{1191E9B0-EE14-856D-1DD1-4DD430E182C2}"/>
              </a:ext>
            </a:extLst>
          </p:cNvPr>
          <p:cNvSpPr>
            <a:spLocks noGrp="1"/>
          </p:cNvSpPr>
          <p:nvPr>
            <p:ph idx="1"/>
          </p:nvPr>
        </p:nvSpPr>
        <p:spPr>
          <a:xfrm>
            <a:off x="103551" y="0"/>
            <a:ext cx="11708346" cy="2872291"/>
          </a:xfrm>
        </p:spPr>
        <p:txBody>
          <a:bodyPr>
            <a:noAutofit/>
          </a:bodyPr>
          <a:lstStyle/>
          <a:p>
            <a:pPr marL="0" indent="0">
              <a:buNone/>
            </a:pPr>
            <a:r>
              <a:rPr lang="en-US" sz="3200" dirty="0">
                <a:latin typeface="Cambria" panose="02040503050406030204" pitchFamily="18" charset="0"/>
                <a:ea typeface="Cambria" panose="02040503050406030204" pitchFamily="18" charset="0"/>
              </a:rPr>
              <a:t>Samuel Morison appeals to young &amp; young at heart. His hands-on experience emboldened him to tell stories in a plain-spoken way believably and  comprehensibly. Exceptionally bright, he got there through hard work, getting outdoors and probing. He didn’t feel the need to use big words to prove his intelligence. Here he opens the USS </a:t>
            </a:r>
            <a:r>
              <a:rPr lang="en-US" sz="3200" i="1" dirty="0">
                <a:latin typeface="Cambria" panose="02040503050406030204" pitchFamily="18" charset="0"/>
                <a:ea typeface="Cambria" panose="02040503050406030204" pitchFamily="18" charset="0"/>
              </a:rPr>
              <a:t>Constitution</a:t>
            </a:r>
            <a:r>
              <a:rPr lang="en-US" sz="3200" dirty="0">
                <a:latin typeface="Cambria" panose="02040503050406030204" pitchFamily="18" charset="0"/>
                <a:ea typeface="Cambria" panose="02040503050406030204" pitchFamily="18" charset="0"/>
              </a:rPr>
              <a:t> Museum; note his hat on the deck, agog kids:</a:t>
            </a:r>
          </a:p>
          <a:p>
            <a:pPr marL="0" indent="0">
              <a:buNone/>
            </a:pPr>
            <a:endParaRPr lang="en-US" sz="3200" dirty="0">
              <a:latin typeface="Cambria" panose="02040503050406030204" pitchFamily="18" charset="0"/>
              <a:ea typeface="Cambria" panose="02040503050406030204" pitchFamily="18" charset="0"/>
            </a:endParaRPr>
          </a:p>
        </p:txBody>
      </p:sp>
      <p:pic>
        <p:nvPicPr>
          <p:cNvPr id="6" name="Picture 5">
            <a:extLst>
              <a:ext uri="{FF2B5EF4-FFF2-40B4-BE49-F238E27FC236}">
                <a16:creationId xmlns:a16="http://schemas.microsoft.com/office/drawing/2014/main" id="{1941B961-BC7F-5678-7E43-91240786BA39}"/>
              </a:ext>
            </a:extLst>
          </p:cNvPr>
          <p:cNvPicPr>
            <a:picLocks noChangeAspect="1"/>
          </p:cNvPicPr>
          <p:nvPr/>
        </p:nvPicPr>
        <p:blipFill>
          <a:blip r:embed="rId2" cstate="print">
            <a:extLst>
              <a:ext uri="{28A0092B-C50C-407E-A947-70E740481C1C}">
                <a14:useLocalDpi xmlns:a14="http://schemas.microsoft.com/office/drawing/2010/main" val="0"/>
              </a:ext>
            </a:extLst>
          </a:blip>
          <a:srcRect l="26938" t="638" r="15825" b="8716"/>
          <a:stretch>
            <a:fillRect/>
          </a:stretch>
        </p:blipFill>
        <p:spPr>
          <a:xfrm rot="10800000">
            <a:off x="9136062" y="2936127"/>
            <a:ext cx="2825796" cy="3356386"/>
          </a:xfrm>
          <a:prstGeom prst="rect">
            <a:avLst/>
          </a:prstGeom>
        </p:spPr>
      </p:pic>
      <p:pic>
        <p:nvPicPr>
          <p:cNvPr id="8" name="Picture 7">
            <a:extLst>
              <a:ext uri="{FF2B5EF4-FFF2-40B4-BE49-F238E27FC236}">
                <a16:creationId xmlns:a16="http://schemas.microsoft.com/office/drawing/2014/main" id="{7888190A-79FF-3FD3-5D2E-1ECB4F2CB01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0800000">
            <a:off x="103551" y="2872291"/>
            <a:ext cx="4155717" cy="3116788"/>
          </a:xfrm>
          <a:prstGeom prst="rect">
            <a:avLst/>
          </a:prstGeom>
        </p:spPr>
      </p:pic>
      <p:pic>
        <p:nvPicPr>
          <p:cNvPr id="10" name="Picture 9">
            <a:extLst>
              <a:ext uri="{FF2B5EF4-FFF2-40B4-BE49-F238E27FC236}">
                <a16:creationId xmlns:a16="http://schemas.microsoft.com/office/drawing/2014/main" id="{2EB083BD-7735-91BC-5663-C563351F6DFB}"/>
              </a:ext>
            </a:extLst>
          </p:cNvPr>
          <p:cNvPicPr>
            <a:picLocks noChangeAspect="1"/>
          </p:cNvPicPr>
          <p:nvPr/>
        </p:nvPicPr>
        <p:blipFill>
          <a:blip r:embed="rId4" cstate="print">
            <a:extLst>
              <a:ext uri="{28A0092B-C50C-407E-A947-70E740481C1C}">
                <a14:useLocalDpi xmlns:a14="http://schemas.microsoft.com/office/drawing/2010/main" val="0"/>
              </a:ext>
            </a:extLst>
          </a:blip>
          <a:srcRect t="351" r="7700" b="4915"/>
          <a:stretch>
            <a:fillRect/>
          </a:stretch>
        </p:blipFill>
        <p:spPr>
          <a:xfrm rot="10800000">
            <a:off x="4570595" y="2872290"/>
            <a:ext cx="4360202" cy="3356386"/>
          </a:xfrm>
          <a:prstGeom prst="rect">
            <a:avLst/>
          </a:prstGeom>
        </p:spPr>
      </p:pic>
    </p:spTree>
    <p:extLst>
      <p:ext uri="{BB962C8B-B14F-4D97-AF65-F5344CB8AC3E}">
        <p14:creationId xmlns:p14="http://schemas.microsoft.com/office/powerpoint/2010/main" val="9776862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D96453B-E6F3-8472-9BB0-C04F4A1EFB2D}"/>
              </a:ext>
            </a:extLst>
          </p:cNvPr>
          <p:cNvPicPr>
            <a:picLocks noGrp="1" noChangeAspect="1"/>
          </p:cNvPicPr>
          <p:nvPr>
            <p:ph idx="1"/>
          </p:nvPr>
        </p:nvPicPr>
        <p:blipFill>
          <a:blip r:embed="rId2"/>
          <a:srcRect l="8398" t="8479" r="3751" b="8900"/>
          <a:stretch>
            <a:fillRect/>
          </a:stretch>
        </p:blipFill>
        <p:spPr>
          <a:xfrm>
            <a:off x="225911" y="182880"/>
            <a:ext cx="5045336" cy="6326691"/>
          </a:xfrm>
          <a:prstGeom prst="rect">
            <a:avLst/>
          </a:prstGeom>
        </p:spPr>
      </p:pic>
      <p:sp>
        <p:nvSpPr>
          <p:cNvPr id="4" name="Slide Number Placeholder 3">
            <a:extLst>
              <a:ext uri="{FF2B5EF4-FFF2-40B4-BE49-F238E27FC236}">
                <a16:creationId xmlns:a16="http://schemas.microsoft.com/office/drawing/2014/main" id="{03BF8DD8-192D-9CB1-702C-E3F66040E596}"/>
              </a:ext>
            </a:extLst>
          </p:cNvPr>
          <p:cNvSpPr>
            <a:spLocks noGrp="1"/>
          </p:cNvSpPr>
          <p:nvPr>
            <p:ph type="sldNum" sz="quarter" idx="12"/>
          </p:nvPr>
        </p:nvSpPr>
        <p:spPr/>
        <p:txBody>
          <a:bodyPr/>
          <a:lstStyle/>
          <a:p>
            <a:fld id="{45EF20E7-344A-4215-952B-C78526E47CCC}" type="slidenum">
              <a:rPr lang="en-US" smtClean="0"/>
              <a:t>29</a:t>
            </a:fld>
            <a:endParaRPr lang="en-US" dirty="0"/>
          </a:p>
        </p:txBody>
      </p:sp>
      <p:pic>
        <p:nvPicPr>
          <p:cNvPr id="7" name="Picture 6">
            <a:extLst>
              <a:ext uri="{FF2B5EF4-FFF2-40B4-BE49-F238E27FC236}">
                <a16:creationId xmlns:a16="http://schemas.microsoft.com/office/drawing/2014/main" id="{4238DB42-5519-97E2-116E-6C8742A393B2}"/>
              </a:ext>
            </a:extLst>
          </p:cNvPr>
          <p:cNvPicPr>
            <a:picLocks noChangeAspect="1"/>
          </p:cNvPicPr>
          <p:nvPr/>
        </p:nvPicPr>
        <p:blipFill>
          <a:blip r:embed="rId3"/>
          <a:srcRect l="26559" r="29088" b="9634"/>
          <a:stretch>
            <a:fillRect/>
          </a:stretch>
        </p:blipFill>
        <p:spPr>
          <a:xfrm rot="16200000">
            <a:off x="6648673" y="1229883"/>
            <a:ext cx="4055633" cy="6197301"/>
          </a:xfrm>
          <a:prstGeom prst="rect">
            <a:avLst/>
          </a:prstGeom>
        </p:spPr>
      </p:pic>
      <p:sp>
        <p:nvSpPr>
          <p:cNvPr id="2" name="TextBox 1">
            <a:extLst>
              <a:ext uri="{FF2B5EF4-FFF2-40B4-BE49-F238E27FC236}">
                <a16:creationId xmlns:a16="http://schemas.microsoft.com/office/drawing/2014/main" id="{E86A1155-925C-39AC-F12A-5BA96D9A4008}"/>
              </a:ext>
            </a:extLst>
          </p:cNvPr>
          <p:cNvSpPr txBox="1"/>
          <p:nvPr/>
        </p:nvSpPr>
        <p:spPr>
          <a:xfrm>
            <a:off x="5701553" y="290456"/>
            <a:ext cx="5949875" cy="1938990"/>
          </a:xfrm>
          <a:prstGeom prst="rect">
            <a:avLst/>
          </a:prstGeom>
          <a:noFill/>
        </p:spPr>
        <p:txBody>
          <a:bodyPr wrap="square" rtlCol="0">
            <a:spAutoFit/>
          </a:bodyPr>
          <a:lstStyle/>
          <a:p>
            <a:r>
              <a:rPr lang="en-US" sz="4000" dirty="0">
                <a:latin typeface="Cambria" panose="02040503050406030204" pitchFamily="18" charset="0"/>
                <a:ea typeface="Cambria" panose="02040503050406030204" pitchFamily="18" charset="0"/>
              </a:rPr>
              <a:t>“There is no point writing history unless people will read it.”</a:t>
            </a:r>
          </a:p>
        </p:txBody>
      </p:sp>
    </p:spTree>
    <p:extLst>
      <p:ext uri="{BB962C8B-B14F-4D97-AF65-F5344CB8AC3E}">
        <p14:creationId xmlns:p14="http://schemas.microsoft.com/office/powerpoint/2010/main" val="21458511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EAA07C6-3955-96E2-01D1-9D129075887C}"/>
              </a:ext>
            </a:extLst>
          </p:cNvPr>
          <p:cNvSpPr>
            <a:spLocks noGrp="1"/>
          </p:cNvSpPr>
          <p:nvPr>
            <p:ph type="sldNum" sz="quarter" idx="12"/>
          </p:nvPr>
        </p:nvSpPr>
        <p:spPr/>
        <p:txBody>
          <a:bodyPr/>
          <a:lstStyle/>
          <a:p>
            <a:fld id="{45EF20E7-344A-4215-952B-C78526E47CCC}" type="slidenum">
              <a:rPr lang="en-US" smtClean="0"/>
              <a:t>30</a:t>
            </a:fld>
            <a:endParaRPr lang="en-US" dirty="0"/>
          </a:p>
        </p:txBody>
      </p:sp>
      <p:pic>
        <p:nvPicPr>
          <p:cNvPr id="3074" name="Picture 2" descr="Larger memorial image loading...">
            <a:extLst>
              <a:ext uri="{FF2B5EF4-FFF2-40B4-BE49-F238E27FC236}">
                <a16:creationId xmlns:a16="http://schemas.microsoft.com/office/drawing/2014/main" id="{33FD94C6-192D-1CA2-E6E0-F68950A83E8F}"/>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049375" y="286412"/>
            <a:ext cx="8093250" cy="60699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60565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EAFC6BA0-BBEC-C7B6-0A4C-2BE51FBE0AD6}"/>
              </a:ext>
            </a:extLst>
          </p:cNvPr>
          <p:cNvPicPr>
            <a:picLocks noGrp="1" noChangeAspect="1"/>
          </p:cNvPicPr>
          <p:nvPr>
            <p:ph idx="1"/>
          </p:nvPr>
        </p:nvPicPr>
        <p:blipFill>
          <a:blip r:embed="rId2"/>
          <a:stretch>
            <a:fillRect/>
          </a:stretch>
        </p:blipFill>
        <p:spPr>
          <a:xfrm>
            <a:off x="325847" y="355002"/>
            <a:ext cx="11027953" cy="5561703"/>
          </a:xfrm>
          <a:prstGeom prst="rect">
            <a:avLst/>
          </a:prstGeom>
        </p:spPr>
      </p:pic>
      <p:sp>
        <p:nvSpPr>
          <p:cNvPr id="4" name="Slide Number Placeholder 3">
            <a:extLst>
              <a:ext uri="{FF2B5EF4-FFF2-40B4-BE49-F238E27FC236}">
                <a16:creationId xmlns:a16="http://schemas.microsoft.com/office/drawing/2014/main" id="{13E022A3-0173-709E-E364-800C2F4D39EA}"/>
              </a:ext>
            </a:extLst>
          </p:cNvPr>
          <p:cNvSpPr>
            <a:spLocks noGrp="1"/>
          </p:cNvSpPr>
          <p:nvPr>
            <p:ph type="sldNum" sz="quarter" idx="12"/>
          </p:nvPr>
        </p:nvSpPr>
        <p:spPr/>
        <p:txBody>
          <a:bodyPr/>
          <a:lstStyle/>
          <a:p>
            <a:fld id="{45EF20E7-344A-4215-952B-C78526E47CCC}" type="slidenum">
              <a:rPr lang="en-US" smtClean="0"/>
              <a:t>31</a:t>
            </a:fld>
            <a:endParaRPr lang="en-US" dirty="0"/>
          </a:p>
        </p:txBody>
      </p:sp>
    </p:spTree>
    <p:extLst>
      <p:ext uri="{BB962C8B-B14F-4D97-AF65-F5344CB8AC3E}">
        <p14:creationId xmlns:p14="http://schemas.microsoft.com/office/powerpoint/2010/main" val="9199790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BD766-396C-48C0-F345-AA2E15CBD1FD}"/>
              </a:ext>
            </a:extLst>
          </p:cNvPr>
          <p:cNvSpPr>
            <a:spLocks noGrp="1"/>
          </p:cNvSpPr>
          <p:nvPr>
            <p:ph type="title"/>
          </p:nvPr>
        </p:nvSpPr>
        <p:spPr>
          <a:xfrm>
            <a:off x="270165" y="1"/>
            <a:ext cx="11284526" cy="1142999"/>
          </a:xfrm>
        </p:spPr>
        <p:txBody>
          <a:bodyPr>
            <a:normAutofit/>
          </a:bodyPr>
          <a:lstStyle/>
          <a:p>
            <a:pPr algn="ctr"/>
            <a:r>
              <a:rPr lang="en-US" sz="5400" i="1" dirty="0">
                <a:solidFill>
                  <a:srgbClr val="FF0000"/>
                </a:solidFill>
                <a:latin typeface="Algerian" panose="04020705040A02060702" pitchFamily="82" charset="0"/>
              </a:rPr>
              <a:t>T H A N K      Y O U ! !</a:t>
            </a:r>
          </a:p>
        </p:txBody>
      </p:sp>
      <p:sp>
        <p:nvSpPr>
          <p:cNvPr id="3" name="Content Placeholder 2">
            <a:extLst>
              <a:ext uri="{FF2B5EF4-FFF2-40B4-BE49-F238E27FC236}">
                <a16:creationId xmlns:a16="http://schemas.microsoft.com/office/drawing/2014/main" id="{D9BF077A-C414-A869-C98C-5F163D8B2DFE}"/>
              </a:ext>
            </a:extLst>
          </p:cNvPr>
          <p:cNvSpPr>
            <a:spLocks noGrp="1"/>
          </p:cNvSpPr>
          <p:nvPr>
            <p:ph idx="1"/>
          </p:nvPr>
        </p:nvSpPr>
        <p:spPr>
          <a:xfrm>
            <a:off x="270165" y="882128"/>
            <a:ext cx="11741726" cy="5610748"/>
          </a:xfrm>
        </p:spPr>
        <p:txBody>
          <a:bodyPr>
            <a:noAutofit/>
          </a:bodyPr>
          <a:lstStyle/>
          <a:p>
            <a:pPr marL="0" indent="0">
              <a:buNone/>
            </a:pPr>
            <a:r>
              <a:rPr lang="en-US" sz="4400" dirty="0"/>
              <a:t>Thanks to St. Botolph Club and  the Morison family, Harvard University Archives, Boston Public Library Archives, Find-A-Grave, Boston College Library, Prof. David Northrup, Thatcher Gearhardt, Scott Steward, Niles Helmboldt, the Henderson Foundation, and many others. </a:t>
            </a:r>
            <a:endParaRPr lang="en-US" sz="4400" i="1" dirty="0">
              <a:solidFill>
                <a:srgbClr val="0070C0"/>
              </a:solidFill>
            </a:endParaRPr>
          </a:p>
          <a:p>
            <a:pPr marL="0" indent="0" algn="ctr">
              <a:buNone/>
            </a:pPr>
            <a:r>
              <a:rPr lang="en-US" sz="4400" i="1" dirty="0">
                <a:solidFill>
                  <a:srgbClr val="0070C0"/>
                </a:solidFill>
              </a:rPr>
              <a:t>In memory of Samuel Eliot Morison, mentor. </a:t>
            </a:r>
          </a:p>
          <a:p>
            <a:pPr marL="0" indent="0" algn="ctr">
              <a:buNone/>
            </a:pPr>
            <a:r>
              <a:rPr lang="en-US" sz="4400" i="1" dirty="0">
                <a:solidFill>
                  <a:srgbClr val="0070C0"/>
                </a:solidFill>
              </a:rPr>
              <a:t>We ‘met’ at a critical time.</a:t>
            </a:r>
          </a:p>
          <a:p>
            <a:pPr marL="0" indent="0" algn="ctr">
              <a:buNone/>
            </a:pPr>
            <a:r>
              <a:rPr lang="en-US" sz="4400" i="1" u="sng" dirty="0">
                <a:hlinkClick r:id="rId2">
                  <a:extLst>
                    <a:ext uri="{A12FA001-AC4F-418D-AE19-62706E023703}">
                      <ahyp:hlinkClr xmlns:ahyp="http://schemas.microsoft.com/office/drawing/2018/hyperlinkcolor" val="tx"/>
                    </a:ext>
                  </a:extLst>
                </a:hlinkClick>
              </a:rPr>
              <a:t>eric@ericwiberg.com</a:t>
            </a:r>
            <a:endParaRPr lang="en-US" sz="4400" i="1" u="sng" dirty="0"/>
          </a:p>
        </p:txBody>
      </p:sp>
      <p:sp>
        <p:nvSpPr>
          <p:cNvPr id="4" name="Slide Number Placeholder 3">
            <a:extLst>
              <a:ext uri="{FF2B5EF4-FFF2-40B4-BE49-F238E27FC236}">
                <a16:creationId xmlns:a16="http://schemas.microsoft.com/office/drawing/2014/main" id="{E4DD880B-282A-DB6A-0420-87F79A403667}"/>
              </a:ext>
            </a:extLst>
          </p:cNvPr>
          <p:cNvSpPr>
            <a:spLocks noGrp="1"/>
          </p:cNvSpPr>
          <p:nvPr>
            <p:ph type="sldNum" sz="quarter" idx="12"/>
          </p:nvPr>
        </p:nvSpPr>
        <p:spPr/>
        <p:txBody>
          <a:bodyPr/>
          <a:lstStyle/>
          <a:p>
            <a:fld id="{45EF20E7-344A-4215-952B-C78526E47CCC}" type="slidenum">
              <a:rPr lang="en-US" smtClean="0"/>
              <a:t>32</a:t>
            </a:fld>
            <a:endParaRPr lang="en-US" dirty="0"/>
          </a:p>
        </p:txBody>
      </p:sp>
    </p:spTree>
    <p:extLst>
      <p:ext uri="{BB962C8B-B14F-4D97-AF65-F5344CB8AC3E}">
        <p14:creationId xmlns:p14="http://schemas.microsoft.com/office/powerpoint/2010/main" val="18557037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1784</TotalTime>
  <Words>1993</Words>
  <Application>Microsoft Office PowerPoint</Application>
  <PresentationFormat>Widescreen</PresentationFormat>
  <Paragraphs>92</Paragraphs>
  <Slides>32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32</vt:i4>
      </vt:variant>
    </vt:vector>
  </HeadingPairs>
  <TitlesOfParts>
    <vt:vector size="40" baseType="lpstr">
      <vt:lpstr>Algerian</vt:lpstr>
      <vt:lpstr>Arial</vt:lpstr>
      <vt:lpstr>Calibri</vt:lpstr>
      <vt:lpstr>Calibri Light</vt:lpstr>
      <vt:lpstr>Cambria</vt:lpstr>
      <vt:lpstr>Perpetua Titling MT</vt:lpstr>
      <vt:lpstr>raleway</vt:lpstr>
      <vt:lpstr>Office Theme</vt:lpstr>
      <vt:lpstr>       Samuel eliot morison Man behind the monument</vt:lpstr>
      <vt:lpstr>Morison the boy and person in three parts: Personality, professional writing, &amp; mentoring.  What SEM Means to folks like me today.  I call it tactile truth-telling. Sam/SEM matters!</vt:lpstr>
      <vt:lpstr>What draws you to SEM? Pray tell?…</vt:lpstr>
      <vt:lpstr>Don’t be a turkey: SEM Inspires us to know the material about which we write cold, like this wild turkey blocking my entry to his archives at Harvard’s Pusey Library this winter. Right is Christ Church College, Oxford; SEM taught there.</vt:lpstr>
      <vt:lpstr>Admiral Morison has inspired so many!  Examples which I am pursuing today:</vt:lpstr>
      <vt:lpstr>How did we all get here, tonight? Shared interest in SEM, a man both formal and folksy…..</vt:lpstr>
      <vt:lpstr>44 Brimmer Street, Boston</vt:lpstr>
      <vt:lpstr>Merchant ships sailed past Sam’s childhood home on the Charles River. They had servants and huge parties, and he rode a horse to Harvard and back, tying it to a tree as an apprentice professor there.</vt:lpstr>
      <vt:lpstr>Overview: SEM seemed happiest at sea, in a library, and with the women he loved.</vt:lpstr>
      <vt:lpstr>PowerPoint Presentation</vt:lpstr>
      <vt:lpstr>PowerPoint Presentation</vt:lpstr>
      <vt:lpstr>PowerPoint Presentation</vt:lpstr>
      <vt:lpstr>Stable Years at Harvard: He said he would have liked to be reincarnated as one of the explorers he chronicled – Columbus or Magellan – but supporting a family required him to work and remain in one place. He wrote biographies of both his spouses and speaks glowingly of they and his mother in the final documentary after they had both passed.   </vt:lpstr>
      <vt:lpstr>PowerPoint Presentation</vt:lpstr>
      <vt:lpstr>PowerPoint Presentation</vt:lpstr>
      <vt:lpstr> Morison ‘debate’ SS Hanseat sinking WWII</vt:lpstr>
      <vt:lpstr>PowerPoint Presentation</vt:lpstr>
      <vt:lpstr>PowerPoint Presentation</vt:lpstr>
      <vt:lpstr>What Harvard Archives Has: SEM’s Files:</vt:lpstr>
      <vt:lpstr>Quotes from Letters: </vt:lpstr>
      <vt:lpstr>To the president of Putnam, 13 May 1966: </vt:lpstr>
      <vt:lpstr>Letters: (TS Eliot = Cousin Tom) </vt:lpstr>
      <vt:lpstr>PowerPoint Presentation</vt:lpstr>
      <vt:lpstr>Snippets:</vt:lpstr>
      <vt:lpstr>Negative aspects: </vt:lpstr>
      <vt:lpstr>PowerPoint Presentation</vt:lpstr>
      <vt:lpstr>PowerPoint Presentation</vt:lpstr>
      <vt:lpstr>PowerPoint Presentation</vt:lpstr>
      <vt:lpstr>PowerPoint Presentation</vt:lpstr>
      <vt:lpstr>PowerPoint Presentation</vt:lpstr>
      <vt:lpstr>PowerPoint Presentation</vt:lpstr>
      <vt:lpstr>T H A N K      Y O U ! !</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U-BOATS IN NEW ENGLAND</dc:title>
  <dc:creator>Eric Wiberg</dc:creator>
  <cp:lastModifiedBy>Eric Wiberg</cp:lastModifiedBy>
  <cp:revision>137</cp:revision>
  <dcterms:created xsi:type="dcterms:W3CDTF">2015-11-07T14:28:18Z</dcterms:created>
  <dcterms:modified xsi:type="dcterms:W3CDTF">2026-02-12T22:27:52Z</dcterms:modified>
</cp:coreProperties>
</file>