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9" r:id="rId3"/>
    <p:sldId id="258" r:id="rId4"/>
    <p:sldId id="257" r:id="rId5"/>
    <p:sldId id="260" r:id="rId6"/>
    <p:sldId id="261" r:id="rId7"/>
    <p:sldId id="262" r:id="rId8"/>
    <p:sldId id="263" r:id="rId9"/>
    <p:sldId id="264" r:id="rId10"/>
    <p:sldId id="265" r:id="rId11"/>
    <p:sldId id="266" r:id="rId12"/>
    <p:sldId id="267" r:id="rId13"/>
    <p:sldId id="278" r:id="rId14"/>
    <p:sldId id="268" r:id="rId15"/>
    <p:sldId id="269" r:id="rId16"/>
    <p:sldId id="279" r:id="rId17"/>
    <p:sldId id="270" r:id="rId18"/>
    <p:sldId id="271" r:id="rId19"/>
    <p:sldId id="272" r:id="rId20"/>
    <p:sldId id="273" r:id="rId21"/>
    <p:sldId id="274" r:id="rId22"/>
    <p:sldId id="275" r:id="rId23"/>
    <p:sldId id="276" r:id="rId24"/>
    <p:sldId id="277" r:id="rId25"/>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38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1963"/>
          </a:xfrm>
          <a:prstGeom prst="rect">
            <a:avLst/>
          </a:prstGeom>
        </p:spPr>
        <p:txBody>
          <a:bodyPr vert="horz" lIns="91440" tIns="45720" rIns="91440" bIns="45720" rtlCol="0"/>
          <a:lstStyle>
            <a:lvl1pPr algn="r">
              <a:defRPr sz="1200"/>
            </a:lvl1pPr>
          </a:lstStyle>
          <a:p>
            <a:fld id="{7CAA62F9-9280-448A-A6D9-C177F369E791}" type="datetimeFigureOut">
              <a:rPr lang="en-US" smtClean="0"/>
              <a:t>4/11/2020</a:t>
            </a:fld>
            <a:endParaRPr lang="en-U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387850"/>
            <a:ext cx="5607050" cy="41560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38475" cy="4619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772525"/>
            <a:ext cx="3038475" cy="461963"/>
          </a:xfrm>
          <a:prstGeom prst="rect">
            <a:avLst/>
          </a:prstGeom>
        </p:spPr>
        <p:txBody>
          <a:bodyPr vert="horz" lIns="91440" tIns="45720" rIns="91440" bIns="45720" rtlCol="0" anchor="b"/>
          <a:lstStyle>
            <a:lvl1pPr algn="r">
              <a:defRPr sz="1200"/>
            </a:lvl1pPr>
          </a:lstStyle>
          <a:p>
            <a:fld id="{09855DF7-C5DA-44A6-B79A-CA5915C74685}" type="slidenum">
              <a:rPr lang="en-US" smtClean="0"/>
              <a:t>‹#›</a:t>
            </a:fld>
            <a:endParaRPr lang="en-US"/>
          </a:p>
        </p:txBody>
      </p:sp>
    </p:spTree>
    <p:extLst>
      <p:ext uri="{BB962C8B-B14F-4D97-AF65-F5344CB8AC3E}">
        <p14:creationId xmlns:p14="http://schemas.microsoft.com/office/powerpoint/2010/main" val="3218374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2A7470F-592C-44D4-A7CC-B8F853595AED}" type="datetime1">
              <a:rPr lang="en-US" smtClean="0"/>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3655075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6234D5-E110-42AB-BF1A-F30288A1F021}" type="datetime1">
              <a:rPr lang="en-US" smtClean="0"/>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2006002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A336DA-1F41-4968-A227-44420C560A8F}" type="datetime1">
              <a:rPr lang="en-US" smtClean="0"/>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1212458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37770E-B9D7-4D53-8374-884A86074B9A}" type="datetime1">
              <a:rPr lang="en-US" smtClean="0"/>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951796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2A11D1-BA87-43EA-9F20-E0F7E0050A7B}" type="datetime1">
              <a:rPr lang="en-US" smtClean="0"/>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358056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6869D0-F35E-4D82-88FA-3C2B574EE65B}" type="datetime1">
              <a:rPr lang="en-US" smtClean="0"/>
              <a:t>4/11/2020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1924002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CCD6D4-DB0A-4F84-A5B6-0ADBE5D3DFA9}" type="datetime1">
              <a:rPr lang="en-US" smtClean="0"/>
              <a:t>4/11/2020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1504500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6546A4-CB68-4916-BC1A-7562115ED66D}" type="datetime1">
              <a:rPr lang="en-US" smtClean="0"/>
              <a:t>4/11/2020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763513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F0CB44-B672-46A3-BA83-9D1CFF4762E8}" type="datetime1">
              <a:rPr lang="en-US" smtClean="0"/>
              <a:t>4/11/2020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522768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D91652-AE35-4D38-B238-2D03B0D8093B}" type="datetime1">
              <a:rPr lang="en-US" smtClean="0"/>
              <a:t>4/11/2020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2122660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6D71E3-DAB6-4448-AB53-B29D4C3FB9B4}" type="datetime1">
              <a:rPr lang="en-US" smtClean="0"/>
              <a:t>4/11/2020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3314826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3F8EA7-BCAD-462B-810B-1E6B9521EEC0}" type="datetime1">
              <a:rPr lang="en-US" smtClean="0"/>
              <a:t>4/11/2020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CFF119-FCED-46D8-96C7-9296159C961D}" type="slidenum">
              <a:rPr lang="en-US" smtClean="0"/>
              <a:t>‹#›</a:t>
            </a:fld>
            <a:endParaRPr lang="en-US"/>
          </a:p>
        </p:txBody>
      </p:sp>
    </p:spTree>
    <p:extLst>
      <p:ext uri="{BB962C8B-B14F-4D97-AF65-F5344CB8AC3E}">
        <p14:creationId xmlns:p14="http://schemas.microsoft.com/office/powerpoint/2010/main" val="1913510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hyperlink" Target="mailto:eric@ericwiberg.com" TargetMode="External"/><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hyperlink" Target="http://www.wrongseason.net/" TargetMode="External"/><Relationship Id="rId5" Type="http://schemas.openxmlformats.org/officeDocument/2006/relationships/hyperlink" Target="http://www.yachtvoyages.blogspot.com/" TargetMode="External"/><Relationship Id="rId4" Type="http://schemas.openxmlformats.org/officeDocument/2006/relationships/hyperlink" Target="http://www.ericwiberg.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543800" cy="1143000"/>
          </a:xfrm>
        </p:spPr>
        <p:txBody>
          <a:bodyPr>
            <a:normAutofit fontScale="90000"/>
          </a:bodyPr>
          <a:lstStyle/>
          <a:p>
            <a:r>
              <a:rPr lang="en-US" dirty="0"/>
              <a:t>Early Years at Sea: 100 Vessels, </a:t>
            </a:r>
            <a:br>
              <a:rPr lang="en-US" dirty="0"/>
            </a:br>
            <a:r>
              <a:rPr lang="en-US" dirty="0"/>
              <a:t>Ten Casualties: Lessons Learned</a:t>
            </a:r>
          </a:p>
        </p:txBody>
      </p:sp>
      <p:sp>
        <p:nvSpPr>
          <p:cNvPr id="3" name="Subtitle 2"/>
          <p:cNvSpPr>
            <a:spLocks noGrp="1"/>
          </p:cNvSpPr>
          <p:nvPr>
            <p:ph type="subTitle" idx="1"/>
          </p:nvPr>
        </p:nvSpPr>
        <p:spPr>
          <a:xfrm>
            <a:off x="1295400" y="5486400"/>
            <a:ext cx="6477000" cy="914400"/>
          </a:xfrm>
        </p:spPr>
        <p:txBody>
          <a:bodyPr>
            <a:normAutofit fontScale="92500" lnSpcReduction="10000"/>
          </a:bodyPr>
          <a:lstStyle/>
          <a:p>
            <a:r>
              <a:rPr lang="en-US" sz="1800" b="1" dirty="0">
                <a:solidFill>
                  <a:schemeClr val="tx1"/>
                </a:solidFill>
              </a:rPr>
              <a:t>By: Capt. Eric </a:t>
            </a:r>
            <a:r>
              <a:rPr lang="en-US" sz="1800" b="1" dirty="0" err="1">
                <a:solidFill>
                  <a:schemeClr val="tx1"/>
                </a:solidFill>
              </a:rPr>
              <a:t>Troels</a:t>
            </a:r>
            <a:r>
              <a:rPr lang="en-US" sz="1800" b="1" dirty="0">
                <a:solidFill>
                  <a:schemeClr val="tx1"/>
                </a:solidFill>
              </a:rPr>
              <a:t> Wiberg, Esq., McAllister Towing </a:t>
            </a:r>
          </a:p>
          <a:p>
            <a:r>
              <a:rPr lang="en-US" sz="1800" b="1" dirty="0">
                <a:solidFill>
                  <a:schemeClr val="tx1"/>
                </a:solidFill>
              </a:rPr>
              <a:t>For: United States Naval Sea Cadets of Rhode Island, Kingstown, RI</a:t>
            </a:r>
          </a:p>
          <a:p>
            <a:r>
              <a:rPr lang="en-US" sz="1800" b="1" dirty="0">
                <a:solidFill>
                  <a:schemeClr val="tx1"/>
                </a:solidFill>
              </a:rPr>
              <a:t>Wednesday April 20, 2016, 1:00 PM</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1447800"/>
            <a:ext cx="2615425"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30CFF119-FCED-46D8-96C7-9296159C961D}" type="slidenum">
              <a:rPr lang="en-US" smtClean="0"/>
              <a:t>1</a:t>
            </a:fld>
            <a:endParaRPr lang="en-US"/>
          </a:p>
        </p:txBody>
      </p:sp>
    </p:spTree>
    <p:extLst>
      <p:ext uri="{BB962C8B-B14F-4D97-AF65-F5344CB8AC3E}">
        <p14:creationId xmlns:p14="http://schemas.microsoft.com/office/powerpoint/2010/main" val="3571737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7200" cy="868362"/>
          </a:xfrm>
        </p:spPr>
        <p:txBody>
          <a:bodyPr/>
          <a:lstStyle/>
          <a:p>
            <a:r>
              <a:rPr lang="en-US" dirty="0"/>
              <a:t>S/Y </a:t>
            </a:r>
            <a:r>
              <a:rPr lang="en-US" dirty="0" err="1"/>
              <a:t>Chebec</a:t>
            </a:r>
            <a:r>
              <a:rPr lang="en-US" dirty="0"/>
              <a:t>, 7-week Trans-At, 1991</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000" y="990600"/>
            <a:ext cx="3981688" cy="2590800"/>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3657600"/>
            <a:ext cx="4033744" cy="2685288"/>
          </a:xfrm>
          <a:prstGeom prst="rect">
            <a:avLst/>
          </a:prstGeom>
        </p:spPr>
      </p:pic>
      <p:sp>
        <p:nvSpPr>
          <p:cNvPr id="7" name="TextBox 6"/>
          <p:cNvSpPr txBox="1"/>
          <p:nvPr/>
        </p:nvSpPr>
        <p:spPr>
          <a:xfrm>
            <a:off x="457200" y="3657600"/>
            <a:ext cx="4114800" cy="2862322"/>
          </a:xfrm>
          <a:prstGeom prst="rect">
            <a:avLst/>
          </a:prstGeom>
          <a:noFill/>
        </p:spPr>
        <p:txBody>
          <a:bodyPr wrap="square" rtlCol="0">
            <a:spAutoFit/>
          </a:bodyPr>
          <a:lstStyle/>
          <a:p>
            <a:r>
              <a:rPr lang="en-US" b="1" dirty="0"/>
              <a:t>Take-</a:t>
            </a:r>
            <a:r>
              <a:rPr lang="en-US" b="1" dirty="0" err="1"/>
              <a:t>Aways</a:t>
            </a:r>
            <a:r>
              <a:rPr lang="en-US" dirty="0"/>
              <a:t>:  Captain a spoilt, self-centered playboy. Crew ill-chosen at last minute. Some experienced drug, alcohol withdrawal. Skipper missed Bermuda, was surprised to make landfall in UK. Refused $500 charter in Bermuda. Insufficient provisions. Passenger. Broken refrigeration. Unpaid crew asked to beautify boat. Skipper hoarded food, failed to enforce discipline, immigration.</a:t>
            </a:r>
          </a:p>
        </p:txBody>
      </p:sp>
      <p:sp>
        <p:nvSpPr>
          <p:cNvPr id="9" name="TextBox 8"/>
          <p:cNvSpPr txBox="1"/>
          <p:nvPr/>
        </p:nvSpPr>
        <p:spPr>
          <a:xfrm>
            <a:off x="4495800" y="990600"/>
            <a:ext cx="4465233" cy="2585323"/>
          </a:xfrm>
          <a:prstGeom prst="rect">
            <a:avLst/>
          </a:prstGeom>
          <a:noFill/>
        </p:spPr>
        <p:txBody>
          <a:bodyPr wrap="square" rtlCol="0">
            <a:spAutoFit/>
          </a:bodyPr>
          <a:lstStyle/>
          <a:p>
            <a:r>
              <a:rPr lang="en-US" b="1" dirty="0"/>
              <a:t>Crew</a:t>
            </a:r>
            <a:r>
              <a:rPr lang="en-US" dirty="0"/>
              <a:t>: Skipper/Owner (Belgian, 35), Mate (US, 20), Crew (NZ, 20), Crew (Antigua, 30+), Guest (Antigua, 25). Most met the week of sailing.</a:t>
            </a:r>
          </a:p>
          <a:p>
            <a:r>
              <a:rPr lang="en-US" b="1" dirty="0"/>
              <a:t>Route</a:t>
            </a:r>
            <a:r>
              <a:rPr lang="en-US" dirty="0"/>
              <a:t>: Antigua, St. Martin, Anguilla, Bermuda, UK coast, English Channel, Belgium</a:t>
            </a:r>
          </a:p>
          <a:p>
            <a:r>
              <a:rPr lang="en-US" b="1" dirty="0"/>
              <a:t>Events</a:t>
            </a:r>
            <a:r>
              <a:rPr lang="en-US" dirty="0"/>
              <a:t>: 21-day, 3,000-mile passage, 2-week storm (67+ knots), damage to sails, deck.</a:t>
            </a:r>
          </a:p>
          <a:p>
            <a:r>
              <a:rPr lang="en-US" b="1" dirty="0"/>
              <a:t>Morale</a:t>
            </a:r>
            <a:r>
              <a:rPr lang="en-US" dirty="0"/>
              <a:t>: Cold, lack of warm clothes, poor navigation, lack of access to food, knife attack</a:t>
            </a:r>
          </a:p>
        </p:txBody>
      </p:sp>
      <p:sp>
        <p:nvSpPr>
          <p:cNvPr id="10" name="Slide Number Placeholder 9"/>
          <p:cNvSpPr>
            <a:spLocks noGrp="1"/>
          </p:cNvSpPr>
          <p:nvPr>
            <p:ph type="sldNum" sz="quarter" idx="12"/>
          </p:nvPr>
        </p:nvSpPr>
        <p:spPr/>
        <p:txBody>
          <a:bodyPr/>
          <a:lstStyle/>
          <a:p>
            <a:fld id="{30CFF119-FCED-46D8-96C7-9296159C961D}" type="slidenum">
              <a:rPr lang="en-US" smtClean="0"/>
              <a:t>10</a:t>
            </a:fld>
            <a:endParaRPr lang="en-US"/>
          </a:p>
        </p:txBody>
      </p:sp>
    </p:spTree>
    <p:extLst>
      <p:ext uri="{BB962C8B-B14F-4D97-AF65-F5344CB8AC3E}">
        <p14:creationId xmlns:p14="http://schemas.microsoft.com/office/powerpoint/2010/main" val="359264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458200" cy="914400"/>
          </a:xfrm>
        </p:spPr>
        <p:txBody>
          <a:bodyPr>
            <a:normAutofit/>
          </a:bodyPr>
          <a:lstStyle/>
          <a:p>
            <a:r>
              <a:rPr lang="en-US" dirty="0"/>
              <a:t>S/Y Bon Vivant, Bermuda-Bahamas</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53000" y="3326725"/>
            <a:ext cx="3610246" cy="3330338"/>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1" y="1495514"/>
            <a:ext cx="3035418" cy="1569660"/>
          </a:xfrm>
          <a:prstGeom prst="rect">
            <a:avLst/>
          </a:prstGeom>
        </p:spPr>
      </p:pic>
      <p:sp>
        <p:nvSpPr>
          <p:cNvPr id="8" name="TextBox 7"/>
          <p:cNvSpPr txBox="1"/>
          <p:nvPr/>
        </p:nvSpPr>
        <p:spPr>
          <a:xfrm>
            <a:off x="3505200" y="1066800"/>
            <a:ext cx="5318981" cy="2308324"/>
          </a:xfrm>
          <a:prstGeom prst="rect">
            <a:avLst/>
          </a:prstGeom>
          <a:noFill/>
        </p:spPr>
        <p:txBody>
          <a:bodyPr wrap="square" rtlCol="0">
            <a:spAutoFit/>
          </a:bodyPr>
          <a:lstStyle/>
          <a:p>
            <a:r>
              <a:rPr lang="en-US" b="1" dirty="0"/>
              <a:t>Summary</a:t>
            </a:r>
            <a:r>
              <a:rPr lang="en-US" dirty="0"/>
              <a:t>: </a:t>
            </a:r>
          </a:p>
          <a:p>
            <a:r>
              <a:rPr lang="en-US" dirty="0"/>
              <a:t>18-year old crew only met owners for 30 minutes.</a:t>
            </a:r>
          </a:p>
          <a:p>
            <a:r>
              <a:rPr lang="en-US" dirty="0"/>
              <a:t>3 of 5 of the original middle-aged crew left boat.</a:t>
            </a:r>
          </a:p>
          <a:p>
            <a:r>
              <a:rPr lang="en-US" dirty="0"/>
              <a:t>Failed to clear out of Customs/</a:t>
            </a:r>
            <a:r>
              <a:rPr lang="en-US" dirty="0" err="1"/>
              <a:t>Immo</a:t>
            </a:r>
            <a:r>
              <a:rPr lang="en-US" dirty="0"/>
              <a:t>. from Bermuda.</a:t>
            </a:r>
          </a:p>
          <a:p>
            <a:r>
              <a:rPr lang="en-US" dirty="0"/>
              <a:t>Large age disparity: Skipper 65, Crew 70, Crew 19.</a:t>
            </a:r>
          </a:p>
          <a:p>
            <a:r>
              <a:rPr lang="en-US" dirty="0"/>
              <a:t>Lack of discipline: no watch roster posted, enforced.</a:t>
            </a:r>
          </a:p>
          <a:p>
            <a:r>
              <a:rPr lang="en-US" dirty="0"/>
              <a:t>Due to long distance/inexperience, Trans-At called off.</a:t>
            </a:r>
          </a:p>
          <a:p>
            <a:r>
              <a:rPr lang="en-US" dirty="0"/>
              <a:t>Inability to communicate with shore, return Bermuda.</a:t>
            </a:r>
          </a:p>
        </p:txBody>
      </p:sp>
      <p:sp>
        <p:nvSpPr>
          <p:cNvPr id="9" name="TextBox 8"/>
          <p:cNvSpPr txBox="1"/>
          <p:nvPr/>
        </p:nvSpPr>
        <p:spPr>
          <a:xfrm>
            <a:off x="228600" y="3429000"/>
            <a:ext cx="4648200" cy="2862322"/>
          </a:xfrm>
          <a:prstGeom prst="rect">
            <a:avLst/>
          </a:prstGeom>
          <a:noFill/>
        </p:spPr>
        <p:txBody>
          <a:bodyPr wrap="square" rtlCol="0">
            <a:spAutoFit/>
          </a:bodyPr>
          <a:lstStyle/>
          <a:p>
            <a:r>
              <a:rPr lang="en-US" b="1" dirty="0"/>
              <a:t>Take-</a:t>
            </a:r>
            <a:r>
              <a:rPr lang="en-US" b="1" dirty="0" err="1"/>
              <a:t>Aways</a:t>
            </a:r>
            <a:r>
              <a:rPr lang="en-US" dirty="0"/>
              <a:t>:</a:t>
            </a:r>
          </a:p>
          <a:p>
            <a:r>
              <a:rPr lang="en-US" dirty="0"/>
              <a:t>Skipper was an active alcoholic at sea.</a:t>
            </a:r>
          </a:p>
          <a:p>
            <a:r>
              <a:rPr lang="en-US" dirty="0"/>
              <a:t>Crew (75) was effectively blind at helm at night.</a:t>
            </a:r>
          </a:p>
          <a:p>
            <a:r>
              <a:rPr lang="en-US" dirty="0"/>
              <a:t>Crew (19) inexperienced, distrustful of others.</a:t>
            </a:r>
          </a:p>
          <a:p>
            <a:r>
              <a:rPr lang="en-US" dirty="0"/>
              <a:t>Skipper indecisive: Crew (19) nominated port.</a:t>
            </a:r>
          </a:p>
          <a:p>
            <a:r>
              <a:rPr lang="en-US" dirty="0"/>
              <a:t>14 days meandering in Bermuda Triangle.</a:t>
            </a:r>
          </a:p>
          <a:p>
            <a:r>
              <a:rPr lang="en-US" dirty="0"/>
              <a:t>Poor lookout kept: steamer approached unseen</a:t>
            </a:r>
          </a:p>
          <a:p>
            <a:r>
              <a:rPr lang="en-US" dirty="0"/>
              <a:t>Poor squall preparation: near knock-down.</a:t>
            </a:r>
          </a:p>
          <a:p>
            <a:r>
              <a:rPr lang="en-US" dirty="0"/>
              <a:t>Failure to clear into port properly (“two men”).</a:t>
            </a:r>
          </a:p>
          <a:p>
            <a:r>
              <a:rPr lang="en-US" dirty="0"/>
              <a:t>Crew punished: left in halyards for hours.</a:t>
            </a:r>
          </a:p>
        </p:txBody>
      </p:sp>
      <p:sp>
        <p:nvSpPr>
          <p:cNvPr id="10" name="Slide Number Placeholder 9"/>
          <p:cNvSpPr>
            <a:spLocks noGrp="1"/>
          </p:cNvSpPr>
          <p:nvPr>
            <p:ph type="sldNum" sz="quarter" idx="12"/>
          </p:nvPr>
        </p:nvSpPr>
        <p:spPr/>
        <p:txBody>
          <a:bodyPr/>
          <a:lstStyle/>
          <a:p>
            <a:fld id="{30CFF119-FCED-46D8-96C7-9296159C961D}" type="slidenum">
              <a:rPr lang="en-US" smtClean="0"/>
              <a:t>11</a:t>
            </a:fld>
            <a:endParaRPr lang="en-US"/>
          </a:p>
        </p:txBody>
      </p:sp>
    </p:spTree>
    <p:extLst>
      <p:ext uri="{BB962C8B-B14F-4D97-AF65-F5344CB8AC3E}">
        <p14:creationId xmlns:p14="http://schemas.microsoft.com/office/powerpoint/2010/main" val="196304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 Stornoway, Panama-NZ 1993-4</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43400" y="3852862"/>
            <a:ext cx="4495800" cy="31358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43" y="1143000"/>
            <a:ext cx="3810000" cy="5419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886200" y="1219200"/>
            <a:ext cx="5181600" cy="2585323"/>
          </a:xfrm>
          <a:prstGeom prst="rect">
            <a:avLst/>
          </a:prstGeom>
          <a:noFill/>
        </p:spPr>
        <p:txBody>
          <a:bodyPr wrap="square" rtlCol="0">
            <a:spAutoFit/>
          </a:bodyPr>
          <a:lstStyle/>
          <a:p>
            <a:r>
              <a:rPr lang="en-US" b="1" dirty="0"/>
              <a:t>Before Panama</a:t>
            </a:r>
            <a:r>
              <a:rPr lang="en-US" dirty="0"/>
              <a:t>: </a:t>
            </a:r>
          </a:p>
          <a:p>
            <a:r>
              <a:rPr lang="en-US" dirty="0"/>
              <a:t>Inexperienced owner/girlfriend hired/fired 6+ people</a:t>
            </a:r>
          </a:p>
          <a:p>
            <a:r>
              <a:rPr lang="en-US" dirty="0"/>
              <a:t>Captains unrealistic re: motoring, pay, time.</a:t>
            </a:r>
          </a:p>
          <a:p>
            <a:r>
              <a:rPr lang="en-US" dirty="0"/>
              <a:t>Captain, crew armed with gun/sword, not owners.</a:t>
            </a:r>
          </a:p>
          <a:p>
            <a:r>
              <a:rPr lang="en-US" dirty="0"/>
              <a:t>Electronic damage (SSB, Radar, Auto-helm) not fixed.</a:t>
            </a:r>
          </a:p>
          <a:p>
            <a:r>
              <a:rPr lang="en-US" b="1" dirty="0"/>
              <a:t>After Galapagos</a:t>
            </a:r>
            <a:r>
              <a:rPr lang="en-US" dirty="0"/>
              <a:t>: </a:t>
            </a:r>
          </a:p>
          <a:p>
            <a:r>
              <a:rPr lang="en-US" dirty="0"/>
              <a:t>All crew that committed remained the balance to NZ.</a:t>
            </a:r>
          </a:p>
          <a:p>
            <a:r>
              <a:rPr lang="en-US" dirty="0"/>
              <a:t>Though hardly paid, young crew morale was high.</a:t>
            </a:r>
          </a:p>
          <a:p>
            <a:r>
              <a:rPr lang="en-US" dirty="0"/>
              <a:t>Owner stepped in to guide crew when mandated.</a:t>
            </a:r>
          </a:p>
        </p:txBody>
      </p:sp>
      <p:sp>
        <p:nvSpPr>
          <p:cNvPr id="5" name="Slide Number Placeholder 4"/>
          <p:cNvSpPr>
            <a:spLocks noGrp="1"/>
          </p:cNvSpPr>
          <p:nvPr>
            <p:ph type="sldNum" sz="quarter" idx="12"/>
          </p:nvPr>
        </p:nvSpPr>
        <p:spPr/>
        <p:txBody>
          <a:bodyPr/>
          <a:lstStyle/>
          <a:p>
            <a:fld id="{30CFF119-FCED-46D8-96C7-9296159C961D}" type="slidenum">
              <a:rPr lang="en-US" smtClean="0"/>
              <a:t>12</a:t>
            </a:fld>
            <a:endParaRPr lang="en-US"/>
          </a:p>
        </p:txBody>
      </p:sp>
    </p:spTree>
    <p:extLst>
      <p:ext uri="{BB962C8B-B14F-4D97-AF65-F5344CB8AC3E}">
        <p14:creationId xmlns:p14="http://schemas.microsoft.com/office/powerpoint/2010/main" val="932099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077200" cy="639762"/>
          </a:xfrm>
        </p:spPr>
        <p:txBody>
          <a:bodyPr>
            <a:normAutofit fontScale="90000"/>
          </a:bodyPr>
          <a:lstStyle/>
          <a:p>
            <a:r>
              <a:rPr lang="en-US" dirty="0"/>
              <a:t>S/Y </a:t>
            </a:r>
            <a:r>
              <a:rPr lang="en-US" dirty="0" err="1"/>
              <a:t>Windriven</a:t>
            </a:r>
            <a:r>
              <a:rPr lang="en-US" dirty="0"/>
              <a:t>, MOB, RI, Oct. 1999</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715000" y="4267200"/>
            <a:ext cx="3276600" cy="2276191"/>
          </a:xfrm>
        </p:spPr>
      </p:pic>
      <p:sp>
        <p:nvSpPr>
          <p:cNvPr id="5" name="TextBox 4"/>
          <p:cNvSpPr txBox="1"/>
          <p:nvPr/>
        </p:nvSpPr>
        <p:spPr>
          <a:xfrm>
            <a:off x="295542" y="914401"/>
            <a:ext cx="8467458" cy="5355312"/>
          </a:xfrm>
          <a:prstGeom prst="rect">
            <a:avLst/>
          </a:prstGeom>
          <a:noFill/>
        </p:spPr>
        <p:txBody>
          <a:bodyPr wrap="square" rtlCol="0">
            <a:spAutoFit/>
          </a:bodyPr>
          <a:lstStyle/>
          <a:p>
            <a:r>
              <a:rPr lang="en-US" b="1" dirty="0"/>
              <a:t>Events</a:t>
            </a:r>
            <a:r>
              <a:rPr lang="en-US" dirty="0"/>
              <a:t>: Crew: Wiberg (29), Mate (25), Crew (21) – vessel was 1987-built Little Harbor, 53’</a:t>
            </a:r>
          </a:p>
          <a:p>
            <a:r>
              <a:rPr lang="en-US" dirty="0"/>
              <a:t>On Oct. 8, 1999, 100 miles southeast of Block Island, </a:t>
            </a:r>
            <a:r>
              <a:rPr lang="en-US" dirty="0" err="1"/>
              <a:t>en</a:t>
            </a:r>
            <a:r>
              <a:rPr lang="en-US" dirty="0"/>
              <a:t>-route RI-VA, the boom parted.</a:t>
            </a:r>
          </a:p>
          <a:p>
            <a:r>
              <a:rPr lang="en-US" dirty="0"/>
              <a:t>Young, inexperienced, dinghy-sailing crew at wheel. Skipper asleep in underwear. </a:t>
            </a:r>
          </a:p>
          <a:p>
            <a:r>
              <a:rPr lang="en-US" dirty="0"/>
              <a:t>Loud bang, skipper leaps into cockpit, grabs runaway boom sheet, boom is jerking.</a:t>
            </a:r>
          </a:p>
          <a:p>
            <a:r>
              <a:rPr lang="en-US" dirty="0"/>
              <a:t>Boom takes skipper over railings, starboard side, boom hits shrouds, flicks him to water.</a:t>
            </a:r>
          </a:p>
          <a:p>
            <a:r>
              <a:rPr lang="en-US" dirty="0"/>
              <a:t>Man Overboard is sounded, but when mate emerges, fears worst, starts crying.</a:t>
            </a:r>
          </a:p>
          <a:p>
            <a:r>
              <a:rPr lang="en-US" dirty="0"/>
              <a:t>Crew slaps mate on face, together they throw off a horseshoe life ring, try to douse sail.</a:t>
            </a:r>
          </a:p>
          <a:p>
            <a:r>
              <a:rPr lang="en-US" dirty="0"/>
              <a:t>It is c.2:30pm, snowy, gale winds, very cold, about 55 degrees in water, no clothes. </a:t>
            </a:r>
          </a:p>
          <a:p>
            <a:r>
              <a:rPr lang="en-US" dirty="0"/>
              <a:t>To my horror the boat drifts out of earshot and sight. Amazingly, after over 10 minutes they make it back. I order them to start the engine in reverse, the back up, retrieve me.</a:t>
            </a:r>
          </a:p>
          <a:p>
            <a:r>
              <a:rPr lang="en-US" b="1" dirty="0"/>
              <a:t>Take-</a:t>
            </a:r>
            <a:r>
              <a:rPr lang="en-US" b="1" dirty="0" err="1"/>
              <a:t>Aways</a:t>
            </a:r>
            <a:r>
              <a:rPr lang="en-US" dirty="0"/>
              <a:t>: 16 minutes in water that cold and I should have died of hypothermia. Extensive swimming experience taught me to keep still and not waste energy.</a:t>
            </a:r>
          </a:p>
          <a:p>
            <a:r>
              <a:rPr lang="en-US" dirty="0"/>
              <a:t>Know your boat: I could have analyzed flaws better.</a:t>
            </a:r>
          </a:p>
          <a:p>
            <a:r>
              <a:rPr lang="en-US" dirty="0"/>
              <a:t>Have an experienced Mate – one who knows what to do.</a:t>
            </a:r>
          </a:p>
          <a:p>
            <a:r>
              <a:rPr lang="en-US" dirty="0"/>
              <a:t>Stay in port if the weather if poor, boat not up to it.</a:t>
            </a:r>
          </a:p>
          <a:p>
            <a:r>
              <a:rPr lang="en-US" dirty="0"/>
              <a:t>Post Traumatic Stress (PTSD): This cured me of insomnia.</a:t>
            </a:r>
          </a:p>
          <a:p>
            <a:r>
              <a:rPr lang="en-US" dirty="0"/>
              <a:t>But the youngest crew was almost comatose in bars.</a:t>
            </a:r>
          </a:p>
          <a:p>
            <a:r>
              <a:rPr lang="en-US" dirty="0"/>
              <a:t>Strip down and snuggle if a teammate is hypothermic!</a:t>
            </a:r>
          </a:p>
          <a:p>
            <a:r>
              <a:rPr lang="en-US" dirty="0"/>
              <a:t>It’s not worth the money to rush: best preparation first!</a:t>
            </a:r>
          </a:p>
        </p:txBody>
      </p:sp>
      <p:sp>
        <p:nvSpPr>
          <p:cNvPr id="6" name="Slide Number Placeholder 5"/>
          <p:cNvSpPr>
            <a:spLocks noGrp="1"/>
          </p:cNvSpPr>
          <p:nvPr>
            <p:ph type="sldNum" sz="quarter" idx="12"/>
          </p:nvPr>
        </p:nvSpPr>
        <p:spPr/>
        <p:txBody>
          <a:bodyPr/>
          <a:lstStyle/>
          <a:p>
            <a:fld id="{30CFF119-FCED-46D8-96C7-9296159C961D}" type="slidenum">
              <a:rPr lang="en-US" smtClean="0"/>
              <a:t>13</a:t>
            </a:fld>
            <a:endParaRPr lang="en-US"/>
          </a:p>
        </p:txBody>
      </p:sp>
    </p:spTree>
    <p:extLst>
      <p:ext uri="{BB962C8B-B14F-4D97-AF65-F5344CB8AC3E}">
        <p14:creationId xmlns:p14="http://schemas.microsoft.com/office/powerpoint/2010/main" val="3267372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Trainee, Tanker Owner, Singapore, Sept. 1995 – Aug. 1998, Ages 25-27</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0" y="1676400"/>
            <a:ext cx="3509811" cy="4525963"/>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676400"/>
            <a:ext cx="4876800" cy="3501608"/>
          </a:xfrm>
          <a:prstGeom prst="rect">
            <a:avLst/>
          </a:prstGeom>
        </p:spPr>
      </p:pic>
      <p:sp>
        <p:nvSpPr>
          <p:cNvPr id="6" name="TextBox 5"/>
          <p:cNvSpPr txBox="1"/>
          <p:nvPr/>
        </p:nvSpPr>
        <p:spPr>
          <a:xfrm>
            <a:off x="152400" y="5257800"/>
            <a:ext cx="5149038" cy="1200329"/>
          </a:xfrm>
          <a:prstGeom prst="rect">
            <a:avLst/>
          </a:prstGeom>
          <a:noFill/>
        </p:spPr>
        <p:txBody>
          <a:bodyPr wrap="none" rtlCol="0">
            <a:spAutoFit/>
          </a:bodyPr>
          <a:lstStyle/>
          <a:p>
            <a:r>
              <a:rPr lang="en-US" dirty="0"/>
              <a:t>Aboard a 40,000 DWT bulker carrying salt Bahamas –</a:t>
            </a:r>
          </a:p>
          <a:p>
            <a:r>
              <a:rPr lang="en-US" dirty="0"/>
              <a:t>VA &amp; NY, Summer, 1995</a:t>
            </a:r>
          </a:p>
          <a:p>
            <a:endParaRPr lang="en-US" dirty="0"/>
          </a:p>
          <a:p>
            <a:r>
              <a:rPr lang="en-US" dirty="0"/>
              <a:t>With HR Manager Mr. </a:t>
            </a:r>
            <a:r>
              <a:rPr lang="en-US" dirty="0" err="1"/>
              <a:t>Arif</a:t>
            </a:r>
            <a:r>
              <a:rPr lang="en-US" dirty="0"/>
              <a:t> Lim, Singapore, 1998</a:t>
            </a:r>
          </a:p>
        </p:txBody>
      </p:sp>
      <p:sp>
        <p:nvSpPr>
          <p:cNvPr id="7" name="Slide Number Placeholder 6"/>
          <p:cNvSpPr>
            <a:spLocks noGrp="1"/>
          </p:cNvSpPr>
          <p:nvPr>
            <p:ph type="sldNum" sz="quarter" idx="12"/>
          </p:nvPr>
        </p:nvSpPr>
        <p:spPr/>
        <p:txBody>
          <a:bodyPr/>
          <a:lstStyle/>
          <a:p>
            <a:fld id="{30CFF119-FCED-46D8-96C7-9296159C961D}" type="slidenum">
              <a:rPr lang="en-US" smtClean="0"/>
              <a:t>14</a:t>
            </a:fld>
            <a:endParaRPr lang="en-US"/>
          </a:p>
        </p:txBody>
      </p:sp>
    </p:spTree>
    <p:extLst>
      <p:ext uri="{BB962C8B-B14F-4D97-AF65-F5344CB8AC3E}">
        <p14:creationId xmlns:p14="http://schemas.microsoft.com/office/powerpoint/2010/main" val="2682153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854" y="223364"/>
            <a:ext cx="8153400" cy="411162"/>
          </a:xfrm>
        </p:spPr>
        <p:txBody>
          <a:bodyPr>
            <a:normAutofit fontScale="90000"/>
          </a:bodyPr>
          <a:lstStyle/>
          <a:p>
            <a:r>
              <a:rPr lang="en-US" dirty="0"/>
              <a:t>Adapting to a New Environment</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000" y="762000"/>
            <a:ext cx="4645533" cy="260478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7864" y="3429000"/>
            <a:ext cx="5181600" cy="3346742"/>
          </a:xfrm>
          <a:prstGeom prst="rect">
            <a:avLst/>
          </a:prstGeom>
        </p:spPr>
      </p:pic>
      <p:sp>
        <p:nvSpPr>
          <p:cNvPr id="6" name="TextBox 5"/>
          <p:cNvSpPr txBox="1"/>
          <p:nvPr/>
        </p:nvSpPr>
        <p:spPr>
          <a:xfrm>
            <a:off x="5410200" y="1143000"/>
            <a:ext cx="3579265" cy="1200329"/>
          </a:xfrm>
          <a:prstGeom prst="rect">
            <a:avLst/>
          </a:prstGeom>
          <a:noFill/>
        </p:spPr>
        <p:txBody>
          <a:bodyPr wrap="square" rtlCol="0">
            <a:spAutoFit/>
          </a:bodyPr>
          <a:lstStyle/>
          <a:p>
            <a:r>
              <a:rPr lang="en-US" dirty="0"/>
              <a:t>Informal – Work hard, party hard. With the owner, Bristol-RI-based Michael Hudner of </a:t>
            </a:r>
            <a:r>
              <a:rPr lang="en-US" dirty="0" err="1"/>
              <a:t>Bergvall</a:t>
            </a:r>
            <a:r>
              <a:rPr lang="en-US" dirty="0"/>
              <a:t>-Hudner (B&amp;H Co./B&amp;H Oceans).</a:t>
            </a:r>
          </a:p>
        </p:txBody>
      </p:sp>
      <p:sp>
        <p:nvSpPr>
          <p:cNvPr id="7" name="TextBox 6"/>
          <p:cNvSpPr txBox="1"/>
          <p:nvPr/>
        </p:nvSpPr>
        <p:spPr>
          <a:xfrm>
            <a:off x="381000" y="3671210"/>
            <a:ext cx="3048000" cy="2958190"/>
          </a:xfrm>
          <a:prstGeom prst="rect">
            <a:avLst/>
          </a:prstGeom>
          <a:noFill/>
        </p:spPr>
        <p:txBody>
          <a:bodyPr wrap="square" rtlCol="0">
            <a:spAutoFit/>
          </a:bodyPr>
          <a:lstStyle/>
          <a:p>
            <a:r>
              <a:rPr lang="en-US" dirty="0"/>
              <a:t>When a friend working at competitor Stolt-Nielsen Chemical Tankers saw this photo, taken during my first week in Singapore, he said that I should have been shot! First trip to the bunker anchorage in a bum-boat. A perk that owners could enjoy any time.</a:t>
            </a:r>
          </a:p>
        </p:txBody>
      </p:sp>
      <p:sp>
        <p:nvSpPr>
          <p:cNvPr id="8" name="Slide Number Placeholder 7"/>
          <p:cNvSpPr>
            <a:spLocks noGrp="1"/>
          </p:cNvSpPr>
          <p:nvPr>
            <p:ph type="sldNum" sz="quarter" idx="12"/>
          </p:nvPr>
        </p:nvSpPr>
        <p:spPr/>
        <p:txBody>
          <a:bodyPr/>
          <a:lstStyle/>
          <a:p>
            <a:fld id="{30CFF119-FCED-46D8-96C7-9296159C961D}" type="slidenum">
              <a:rPr lang="en-US" smtClean="0"/>
              <a:t>15</a:t>
            </a:fld>
            <a:endParaRPr lang="en-US"/>
          </a:p>
        </p:txBody>
      </p:sp>
    </p:spTree>
    <p:extLst>
      <p:ext uri="{BB962C8B-B14F-4D97-AF65-F5344CB8AC3E}">
        <p14:creationId xmlns:p14="http://schemas.microsoft.com/office/powerpoint/2010/main" val="2084380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8744" y="76200"/>
            <a:ext cx="8191856" cy="838200"/>
          </a:xfrm>
        </p:spPr>
        <p:txBody>
          <a:bodyPr>
            <a:normAutofit fontScale="90000"/>
          </a:bodyPr>
          <a:lstStyle/>
          <a:p>
            <a:r>
              <a:rPr lang="en-US" dirty="0"/>
              <a:t>Voyage on M/T Edmo to India, 1995-6</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29200" y="3429000"/>
            <a:ext cx="4042522" cy="2971800"/>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856" y="838200"/>
            <a:ext cx="4572000" cy="3165523"/>
          </a:xfrm>
          <a:prstGeom prst="rect">
            <a:avLst/>
          </a:prstGeom>
        </p:spPr>
      </p:pic>
      <p:sp>
        <p:nvSpPr>
          <p:cNvPr id="6" name="TextBox 5"/>
          <p:cNvSpPr txBox="1"/>
          <p:nvPr/>
        </p:nvSpPr>
        <p:spPr>
          <a:xfrm>
            <a:off x="5181601" y="1143000"/>
            <a:ext cx="3581400" cy="2031325"/>
          </a:xfrm>
          <a:prstGeom prst="rect">
            <a:avLst/>
          </a:prstGeom>
          <a:noFill/>
        </p:spPr>
        <p:txBody>
          <a:bodyPr wrap="square" rtlCol="0">
            <a:spAutoFit/>
          </a:bodyPr>
          <a:lstStyle/>
          <a:p>
            <a:r>
              <a:rPr lang="en-US" b="1" dirty="0"/>
              <a:t>A homogenous crew</a:t>
            </a:r>
            <a:r>
              <a:rPr lang="en-US" dirty="0"/>
              <a:t>: All Filipino officers and men. Captain is to far right, waving arms during picnic on deck. To his right is “Dino,” an Indian riding crew working on boilers with Croatians. They welcomed me heartily. </a:t>
            </a:r>
          </a:p>
        </p:txBody>
      </p:sp>
      <p:sp>
        <p:nvSpPr>
          <p:cNvPr id="7" name="TextBox 6"/>
          <p:cNvSpPr txBox="1"/>
          <p:nvPr/>
        </p:nvSpPr>
        <p:spPr>
          <a:xfrm>
            <a:off x="239282" y="4114800"/>
            <a:ext cx="4829085" cy="2585323"/>
          </a:xfrm>
          <a:prstGeom prst="rect">
            <a:avLst/>
          </a:prstGeom>
          <a:noFill/>
        </p:spPr>
        <p:txBody>
          <a:bodyPr wrap="square" rtlCol="0">
            <a:spAutoFit/>
          </a:bodyPr>
          <a:lstStyle/>
          <a:p>
            <a:r>
              <a:rPr lang="en-US" b="1" dirty="0"/>
              <a:t>The owner’s cabin</a:t>
            </a:r>
            <a:r>
              <a:rPr lang="en-US" dirty="0"/>
              <a:t>: where I stayed for over two weeks, including  New Years 1995/1996. Note the charts, several windows, privacy, etc. Also at the lower right corner is one of my two baby turtles, Red and Stripe (red-striped terrapins). I took them along for company. We voyaged from Singapore, the Straits of Malacca, through the Andaman &amp; Nicobar Islands to </a:t>
            </a:r>
            <a:r>
              <a:rPr lang="en-US" dirty="0" err="1"/>
              <a:t>Visag</a:t>
            </a:r>
            <a:r>
              <a:rPr lang="en-US" dirty="0"/>
              <a:t> (Visakhapatnam, Andhra Pradesh), India &amp; back.</a:t>
            </a:r>
          </a:p>
        </p:txBody>
      </p:sp>
      <p:sp>
        <p:nvSpPr>
          <p:cNvPr id="8" name="Slide Number Placeholder 7"/>
          <p:cNvSpPr>
            <a:spLocks noGrp="1"/>
          </p:cNvSpPr>
          <p:nvPr>
            <p:ph type="sldNum" sz="quarter" idx="12"/>
          </p:nvPr>
        </p:nvSpPr>
        <p:spPr/>
        <p:txBody>
          <a:bodyPr/>
          <a:lstStyle/>
          <a:p>
            <a:fld id="{30CFF119-FCED-46D8-96C7-9296159C961D}" type="slidenum">
              <a:rPr lang="en-US" smtClean="0"/>
              <a:t>16</a:t>
            </a:fld>
            <a:endParaRPr lang="en-US"/>
          </a:p>
        </p:txBody>
      </p:sp>
    </p:spTree>
    <p:extLst>
      <p:ext uri="{BB962C8B-B14F-4D97-AF65-F5344CB8AC3E}">
        <p14:creationId xmlns:p14="http://schemas.microsoft.com/office/powerpoint/2010/main" val="3917083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763" y="242843"/>
            <a:ext cx="8153400" cy="884238"/>
          </a:xfrm>
        </p:spPr>
        <p:txBody>
          <a:bodyPr/>
          <a:lstStyle/>
          <a:p>
            <a:r>
              <a:rPr lang="en-US" dirty="0"/>
              <a:t>M/T </a:t>
            </a:r>
            <a:r>
              <a:rPr lang="en-US" dirty="0" err="1"/>
              <a:t>Cury</a:t>
            </a:r>
            <a:r>
              <a:rPr lang="en-US" dirty="0"/>
              <a:t>, Explosion off India, 1996</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295400"/>
            <a:ext cx="2438400" cy="3724947"/>
          </a:xfrm>
        </p:spPr>
      </p:pic>
      <p:sp>
        <p:nvSpPr>
          <p:cNvPr id="8" name="TextBox 7"/>
          <p:cNvSpPr txBox="1"/>
          <p:nvPr/>
        </p:nvSpPr>
        <p:spPr>
          <a:xfrm>
            <a:off x="3124200" y="1219200"/>
            <a:ext cx="5867400" cy="2938522"/>
          </a:xfrm>
          <a:prstGeom prst="rect">
            <a:avLst/>
          </a:prstGeom>
          <a:noFill/>
        </p:spPr>
        <p:txBody>
          <a:bodyPr wrap="square" rtlCol="0">
            <a:spAutoFit/>
          </a:bodyPr>
          <a:lstStyle/>
          <a:p>
            <a:r>
              <a:rPr lang="en-US" b="1" dirty="0"/>
              <a:t>Casualty</a:t>
            </a:r>
            <a:r>
              <a:rPr lang="en-US" dirty="0"/>
              <a:t>:</a:t>
            </a:r>
          </a:p>
          <a:p>
            <a:r>
              <a:rPr lang="en-US" dirty="0"/>
              <a:t>Tanker laden, c. 28,000 tons of gasoline, Arabian Gulf-India.</a:t>
            </a:r>
          </a:p>
          <a:p>
            <a:r>
              <a:rPr lang="en-US" dirty="0"/>
              <a:t>1996 – Intl. Safety Management/ISM newly implemented</a:t>
            </a:r>
          </a:p>
          <a:p>
            <a:r>
              <a:rPr lang="en-US" dirty="0"/>
              <a:t>Captain authorized pair of hot workers in slop tank.</a:t>
            </a:r>
          </a:p>
          <a:p>
            <a:r>
              <a:rPr lang="en-US" dirty="0"/>
              <a:t>Part-gas-filled tank exploded, 1 worker killed, other flung.</a:t>
            </a:r>
          </a:p>
          <a:p>
            <a:r>
              <a:rPr lang="en-US" dirty="0"/>
              <a:t>Burnt crew moved from deck to tub of cold water.</a:t>
            </a:r>
          </a:p>
          <a:p>
            <a:r>
              <a:rPr lang="en-US" dirty="0"/>
              <a:t>Indian Navy activated, sent chopper, </a:t>
            </a:r>
            <a:r>
              <a:rPr lang="en-US" dirty="0" err="1"/>
              <a:t>heli-vacked</a:t>
            </a:r>
            <a:r>
              <a:rPr lang="en-US" dirty="0"/>
              <a:t> to Mumbai.</a:t>
            </a:r>
          </a:p>
          <a:p>
            <a:r>
              <a:rPr lang="en-US" dirty="0"/>
              <a:t>Ship able to make it to Mumbai as well on own steam.</a:t>
            </a:r>
          </a:p>
          <a:p>
            <a:endParaRPr lang="en-US" dirty="0"/>
          </a:p>
          <a:p>
            <a:endParaRPr lang="en-US" dirty="0"/>
          </a:p>
        </p:txBody>
      </p:sp>
      <p:sp>
        <p:nvSpPr>
          <p:cNvPr id="9" name="TextBox 8"/>
          <p:cNvSpPr txBox="1"/>
          <p:nvPr/>
        </p:nvSpPr>
        <p:spPr>
          <a:xfrm>
            <a:off x="304800" y="5257800"/>
            <a:ext cx="5562600" cy="1477328"/>
          </a:xfrm>
          <a:prstGeom prst="rect">
            <a:avLst/>
          </a:prstGeom>
          <a:noFill/>
        </p:spPr>
        <p:txBody>
          <a:bodyPr wrap="square" rtlCol="0">
            <a:spAutoFit/>
          </a:bodyPr>
          <a:lstStyle/>
          <a:p>
            <a:r>
              <a:rPr lang="en-US" b="1" dirty="0"/>
              <a:t>Take-</a:t>
            </a:r>
            <a:r>
              <a:rPr lang="en-US" b="1" dirty="0" err="1"/>
              <a:t>Aways</a:t>
            </a:r>
            <a:r>
              <a:rPr lang="en-US" dirty="0"/>
              <a:t>: </a:t>
            </a:r>
          </a:p>
          <a:p>
            <a:r>
              <a:rPr lang="en-US" dirty="0"/>
              <a:t>Captain said “but I signed the ISM work order.” Paper- work stood in for rather than reinforced common sense.</a:t>
            </a:r>
          </a:p>
          <a:p>
            <a:r>
              <a:rPr lang="en-US" dirty="0"/>
              <a:t>Helpful Indian Navy, however corrupt shore officials permitted ship to sail within days, before report.</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3600" y="3581400"/>
            <a:ext cx="2180606" cy="3103636"/>
          </a:xfrm>
          <a:prstGeom prst="rect">
            <a:avLst/>
          </a:prstGeom>
        </p:spPr>
      </p:pic>
      <p:sp>
        <p:nvSpPr>
          <p:cNvPr id="11" name="TextBox 10"/>
          <p:cNvSpPr txBox="1"/>
          <p:nvPr/>
        </p:nvSpPr>
        <p:spPr>
          <a:xfrm>
            <a:off x="3276600" y="4052133"/>
            <a:ext cx="2699759" cy="646331"/>
          </a:xfrm>
          <a:prstGeom prst="rect">
            <a:avLst/>
          </a:prstGeom>
          <a:noFill/>
        </p:spPr>
        <p:txBody>
          <a:bodyPr wrap="square" rtlCol="0">
            <a:spAutoFit/>
          </a:bodyPr>
          <a:lstStyle/>
          <a:p>
            <a:r>
              <a:rPr lang="en-US" dirty="0"/>
              <a:t>Ships crew’s are bound to follow captain’s orders.</a:t>
            </a:r>
          </a:p>
        </p:txBody>
      </p:sp>
      <p:sp>
        <p:nvSpPr>
          <p:cNvPr id="12" name="Slide Number Placeholder 11"/>
          <p:cNvSpPr>
            <a:spLocks noGrp="1"/>
          </p:cNvSpPr>
          <p:nvPr>
            <p:ph type="sldNum" sz="quarter" idx="12"/>
          </p:nvPr>
        </p:nvSpPr>
        <p:spPr/>
        <p:txBody>
          <a:bodyPr/>
          <a:lstStyle/>
          <a:p>
            <a:fld id="{30CFF119-FCED-46D8-96C7-9296159C961D}" type="slidenum">
              <a:rPr lang="en-US" smtClean="0"/>
              <a:t>17</a:t>
            </a:fld>
            <a:endParaRPr lang="en-US"/>
          </a:p>
        </p:txBody>
      </p:sp>
    </p:spTree>
    <p:extLst>
      <p:ext uri="{BB962C8B-B14F-4D97-AF65-F5344CB8AC3E}">
        <p14:creationId xmlns:p14="http://schemas.microsoft.com/office/powerpoint/2010/main" val="1246976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153400" cy="808038"/>
          </a:xfrm>
        </p:spPr>
        <p:txBody>
          <a:bodyPr>
            <a:normAutofit fontScale="90000"/>
          </a:bodyPr>
          <a:lstStyle/>
          <a:p>
            <a:r>
              <a:rPr lang="en-US" dirty="0"/>
              <a:t>M/T Ulan, 30,000 DWT Product Tanker</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5800" y="1295400"/>
            <a:ext cx="3588886" cy="4879410"/>
          </a:xfrm>
          <a:prstGeom prst="rect">
            <a:avLst/>
          </a:prstGeom>
        </p:spPr>
      </p:pic>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09600" y="1600200"/>
            <a:ext cx="3681865" cy="2743200"/>
          </a:xfrm>
        </p:spPr>
      </p:pic>
      <p:sp>
        <p:nvSpPr>
          <p:cNvPr id="8" name="TextBox 7"/>
          <p:cNvSpPr txBox="1"/>
          <p:nvPr/>
        </p:nvSpPr>
        <p:spPr>
          <a:xfrm>
            <a:off x="380999" y="4572000"/>
            <a:ext cx="3962401" cy="1754326"/>
          </a:xfrm>
          <a:prstGeom prst="rect">
            <a:avLst/>
          </a:prstGeom>
          <a:noFill/>
        </p:spPr>
        <p:txBody>
          <a:bodyPr wrap="square" rtlCol="0">
            <a:spAutoFit/>
          </a:bodyPr>
          <a:lstStyle/>
          <a:p>
            <a:r>
              <a:rPr lang="en-US" dirty="0"/>
              <a:t>M/T Ulan in and being towed out of periodic special survey in Keppel Shipyard opposite </a:t>
            </a:r>
            <a:r>
              <a:rPr lang="en-US" dirty="0" err="1"/>
              <a:t>Sentosa</a:t>
            </a:r>
            <a:r>
              <a:rPr lang="en-US" dirty="0"/>
              <a:t>, Singapore, early 1997.  Author spent a few weeks on and off during refit. Ex-Fort Cologne, Canada-Pacific Tankers fleet.</a:t>
            </a:r>
          </a:p>
        </p:txBody>
      </p:sp>
      <p:sp>
        <p:nvSpPr>
          <p:cNvPr id="9" name="Slide Number Placeholder 8"/>
          <p:cNvSpPr>
            <a:spLocks noGrp="1"/>
          </p:cNvSpPr>
          <p:nvPr>
            <p:ph type="sldNum" sz="quarter" idx="12"/>
          </p:nvPr>
        </p:nvSpPr>
        <p:spPr/>
        <p:txBody>
          <a:bodyPr/>
          <a:lstStyle/>
          <a:p>
            <a:fld id="{30CFF119-FCED-46D8-96C7-9296159C961D}" type="slidenum">
              <a:rPr lang="en-US" smtClean="0"/>
              <a:t>18</a:t>
            </a:fld>
            <a:endParaRPr lang="en-US"/>
          </a:p>
        </p:txBody>
      </p:sp>
    </p:spTree>
    <p:extLst>
      <p:ext uri="{BB962C8B-B14F-4D97-AF65-F5344CB8AC3E}">
        <p14:creationId xmlns:p14="http://schemas.microsoft.com/office/powerpoint/2010/main" val="3100077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153400" cy="990600"/>
          </a:xfrm>
        </p:spPr>
        <p:txBody>
          <a:bodyPr>
            <a:normAutofit fontScale="90000"/>
          </a:bodyPr>
          <a:lstStyle/>
          <a:p>
            <a:r>
              <a:rPr lang="en-US" dirty="0"/>
              <a:t>M/T Ulan Cast Ashore, </a:t>
            </a:r>
            <a:r>
              <a:rPr lang="en-US" dirty="0" err="1"/>
              <a:t>Kandla</a:t>
            </a:r>
            <a:r>
              <a:rPr lang="en-US" dirty="0"/>
              <a:t> India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990600"/>
            <a:ext cx="8229600" cy="1824245"/>
          </a:xfrm>
        </p:spPr>
      </p:pic>
      <p:sp>
        <p:nvSpPr>
          <p:cNvPr id="5" name="TextBox 4"/>
          <p:cNvSpPr txBox="1"/>
          <p:nvPr/>
        </p:nvSpPr>
        <p:spPr>
          <a:xfrm>
            <a:off x="533400" y="2895600"/>
            <a:ext cx="8305800" cy="3970318"/>
          </a:xfrm>
          <a:prstGeom prst="rect">
            <a:avLst/>
          </a:prstGeom>
          <a:noFill/>
        </p:spPr>
        <p:txBody>
          <a:bodyPr wrap="square" rtlCol="0">
            <a:spAutoFit/>
          </a:bodyPr>
          <a:lstStyle/>
          <a:p>
            <a:r>
              <a:rPr lang="en-US" b="1" dirty="0"/>
              <a:t>Events</a:t>
            </a:r>
            <a:r>
              <a:rPr lang="en-US" dirty="0"/>
              <a:t>:</a:t>
            </a:r>
          </a:p>
          <a:p>
            <a:r>
              <a:rPr lang="en-US" dirty="0"/>
              <a:t>“On 9</a:t>
            </a:r>
            <a:r>
              <a:rPr lang="en-US" baseline="30000" dirty="0"/>
              <a:t>th</a:t>
            </a:r>
            <a:r>
              <a:rPr lang="en-US" dirty="0"/>
              <a:t> June 1998, a 170 to 200 </a:t>
            </a:r>
            <a:r>
              <a:rPr lang="en-US" dirty="0" err="1"/>
              <a:t>kmph</a:t>
            </a:r>
            <a:r>
              <a:rPr lang="en-US" dirty="0"/>
              <a:t> velocity cyclone struck the coastal regions of Gujarat, near the port of </a:t>
            </a:r>
            <a:r>
              <a:rPr lang="en-US" dirty="0" err="1"/>
              <a:t>Kandla</a:t>
            </a:r>
            <a:r>
              <a:rPr lang="en-US" dirty="0"/>
              <a:t>. Tidal waves as high as 25 feet struck the coastal belt without mercy. When the winds had died down, they left 10,000 people missing, presumed dead, thousands more were left to the mercy of nature. The property damage was estimated at worth more than Rs.25 billion.” That’s $376 million.</a:t>
            </a:r>
          </a:p>
          <a:p>
            <a:r>
              <a:rPr lang="en-US" dirty="0"/>
              <a:t>YES there were warnings about a cyclone. NO there were no warnings of advance wave</a:t>
            </a:r>
          </a:p>
          <a:p>
            <a:r>
              <a:rPr lang="en-US" dirty="0"/>
              <a:t>Ulan cast ashore against M/V Clipper Kawa, numerous other ships, far inland.</a:t>
            </a:r>
          </a:p>
          <a:p>
            <a:r>
              <a:rPr lang="en-US" dirty="0"/>
              <a:t>One crew member ashore climbed a bus, a building, then a boat to return to his ship.</a:t>
            </a:r>
          </a:p>
          <a:p>
            <a:r>
              <a:rPr lang="en-US" dirty="0"/>
              <a:t>All men safe. General average not declared right away. Tugs scarce. Ship sat for months.</a:t>
            </a:r>
          </a:p>
          <a:p>
            <a:r>
              <a:rPr lang="en-US" b="1" dirty="0"/>
              <a:t>Take-</a:t>
            </a:r>
            <a:r>
              <a:rPr lang="en-US" b="1" dirty="0" err="1"/>
              <a:t>Aways</a:t>
            </a:r>
            <a:r>
              <a:rPr lang="en-US" dirty="0"/>
              <a:t>:</a:t>
            </a:r>
          </a:p>
          <a:p>
            <a:r>
              <a:rPr lang="en-US" dirty="0"/>
              <a:t>Mother nature will dwarf the world’s largest ships. Fortunate no lives lost, oil spilled.</a:t>
            </a:r>
          </a:p>
          <a:p>
            <a:r>
              <a:rPr lang="en-US" dirty="0"/>
              <a:t>Humanitarian disaster, difficult for owners to communicate with, help crew.</a:t>
            </a:r>
          </a:p>
          <a:p>
            <a:r>
              <a:rPr lang="en-US" dirty="0"/>
              <a:t>Captain remained on board for months, a lonely, dangerous job. Ultimately towed.</a:t>
            </a:r>
          </a:p>
        </p:txBody>
      </p:sp>
      <p:sp>
        <p:nvSpPr>
          <p:cNvPr id="6" name="Slide Number Placeholder 5"/>
          <p:cNvSpPr>
            <a:spLocks noGrp="1"/>
          </p:cNvSpPr>
          <p:nvPr>
            <p:ph type="sldNum" sz="quarter" idx="12"/>
          </p:nvPr>
        </p:nvSpPr>
        <p:spPr/>
        <p:txBody>
          <a:bodyPr/>
          <a:lstStyle/>
          <a:p>
            <a:fld id="{30CFF119-FCED-46D8-96C7-9296159C961D}" type="slidenum">
              <a:rPr lang="en-US" smtClean="0"/>
              <a:t>19</a:t>
            </a:fld>
            <a:endParaRPr lang="en-US"/>
          </a:p>
        </p:txBody>
      </p:sp>
    </p:spTree>
    <p:extLst>
      <p:ext uri="{BB962C8B-B14F-4D97-AF65-F5344CB8AC3E}">
        <p14:creationId xmlns:p14="http://schemas.microsoft.com/office/powerpoint/2010/main" val="2399948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458200" cy="6248400"/>
          </a:xfrm>
        </p:spPr>
        <p:txBody>
          <a:bodyPr>
            <a:normAutofit fontScale="47500" lnSpcReduction="20000"/>
          </a:bodyPr>
          <a:lstStyle/>
          <a:p>
            <a:r>
              <a:rPr lang="en-US" dirty="0"/>
              <a:t>1992: </a:t>
            </a:r>
          </a:p>
          <a:p>
            <a:r>
              <a:rPr lang="en-US" dirty="0"/>
              <a:t>16 various New England winter training voyages, S/Y WHISPER, Wiberg, crew</a:t>
            </a:r>
            <a:br>
              <a:rPr lang="en-US" dirty="0"/>
            </a:br>
            <a:r>
              <a:rPr lang="en-US" dirty="0"/>
              <a:t>15 Bahamas; dozens of trips, 18' Boston Whaler MA'WESSEL II, family boat 1989-1992</a:t>
            </a:r>
            <a:br>
              <a:rPr lang="en-US" dirty="0"/>
            </a:br>
            <a:r>
              <a:rPr lang="en-US" dirty="0"/>
              <a:t>14 Port Everglades FL-Nassau, 150’ Australian tall ship YOUNG ENDEAVOUR, </a:t>
            </a:r>
            <a:r>
              <a:rPr lang="en-US" dirty="0" err="1"/>
              <a:t>lliason</a:t>
            </a:r>
            <a:endParaRPr lang="en-US" dirty="0"/>
          </a:p>
          <a:p>
            <a:endParaRPr lang="en-US" dirty="0"/>
          </a:p>
          <a:p>
            <a:r>
              <a:rPr lang="en-US" dirty="0"/>
              <a:t> 1991:</a:t>
            </a:r>
          </a:p>
          <a:p>
            <a:r>
              <a:rPr lang="en-US" dirty="0"/>
              <a:t>13 </a:t>
            </a:r>
            <a:r>
              <a:rPr lang="en-US" dirty="0" err="1"/>
              <a:t>Lymington</a:t>
            </a:r>
            <a:r>
              <a:rPr lang="en-US" dirty="0"/>
              <a:t>, England - Ireland - Brittany, France, 60’ WAR BABY, Wiberg, crew</a:t>
            </a:r>
            <a:br>
              <a:rPr lang="en-US" dirty="0"/>
            </a:br>
            <a:r>
              <a:rPr lang="en-US" dirty="0"/>
              <a:t>12 TRANSAT Antigua-Bermuda-Belgium, 65’ ketch CHEBEC, 1991, Wiberg, mate</a:t>
            </a:r>
          </a:p>
          <a:p>
            <a:r>
              <a:rPr lang="en-US" dirty="0"/>
              <a:t> </a:t>
            </a:r>
          </a:p>
          <a:p>
            <a:r>
              <a:rPr lang="en-US" dirty="0"/>
              <a:t>1990:</a:t>
            </a:r>
          </a:p>
          <a:p>
            <a:r>
              <a:rPr lang="en-US" dirty="0"/>
              <a:t>11 Nassau Harbor, Montague Bay, 40' RACER, Peter Christie, Commodore, RNSC</a:t>
            </a:r>
            <a:br>
              <a:rPr lang="en-US" dirty="0"/>
            </a:br>
            <a:r>
              <a:rPr lang="en-US" dirty="0"/>
              <a:t>10 Bermuda-Lauderdale via Nassau, 42’ </a:t>
            </a:r>
            <a:r>
              <a:rPr lang="en-US" dirty="0" err="1"/>
              <a:t>Wauquiez</a:t>
            </a:r>
            <a:r>
              <a:rPr lang="en-US" dirty="0"/>
              <a:t> S/Y BON VIVANT, Aug., crew </a:t>
            </a:r>
            <a:br>
              <a:rPr lang="en-US" dirty="0"/>
            </a:br>
            <a:r>
              <a:rPr lang="en-US" dirty="0"/>
              <a:t>9 Bermuda-Newport, 50’ </a:t>
            </a:r>
            <a:r>
              <a:rPr lang="en-US" dirty="0" err="1"/>
              <a:t>Frers</a:t>
            </a:r>
            <a:r>
              <a:rPr lang="en-US" dirty="0"/>
              <a:t> sloop RISING STAR, Mike Hall skipper, Wiberg crew</a:t>
            </a:r>
          </a:p>
          <a:p>
            <a:r>
              <a:rPr lang="en-US" dirty="0"/>
              <a:t> </a:t>
            </a:r>
          </a:p>
          <a:p>
            <a:r>
              <a:rPr lang="en-US" dirty="0"/>
              <a:t>1989:</a:t>
            </a:r>
          </a:p>
          <a:p>
            <a:r>
              <a:rPr lang="en-US" dirty="0"/>
              <a:t>8 Bermuda-Newport, 39’ Cook sloop TEMPO, July, Wiberg boat-boy</a:t>
            </a:r>
            <a:br>
              <a:rPr lang="en-US" dirty="0"/>
            </a:br>
            <a:r>
              <a:rPr lang="en-US" dirty="0"/>
              <a:t>7 Marion-Bermuda Race, 39’ custom Cook sloop TEMPO, June </a:t>
            </a:r>
            <a:br>
              <a:rPr lang="en-US" dirty="0"/>
            </a:br>
            <a:r>
              <a:rPr lang="en-US" dirty="0"/>
              <a:t>6 Narragansett Bay, numerous day sails, </a:t>
            </a:r>
            <a:r>
              <a:rPr lang="en-US" dirty="0" err="1"/>
              <a:t>Beneteau</a:t>
            </a:r>
            <a:r>
              <a:rPr lang="en-US" dirty="0"/>
              <a:t> 35' BLACK SHEEP, Crew</a:t>
            </a:r>
          </a:p>
          <a:p>
            <a:r>
              <a:rPr lang="en-US" dirty="0"/>
              <a:t> </a:t>
            </a:r>
          </a:p>
          <a:p>
            <a:r>
              <a:rPr lang="en-US" dirty="0"/>
              <a:t> 1988:</a:t>
            </a:r>
          </a:p>
          <a:p>
            <a:r>
              <a:rPr lang="en-US" dirty="0"/>
              <a:t>5 Fernandez-Bennett’s, Cat Island, 62’ </a:t>
            </a:r>
            <a:r>
              <a:rPr lang="en-US" dirty="0" err="1"/>
              <a:t>Abeking</a:t>
            </a:r>
            <a:r>
              <a:rPr lang="en-US" dirty="0"/>
              <a:t> Rasmussen GERONIMO, student</a:t>
            </a:r>
            <a:br>
              <a:rPr lang="en-US" dirty="0"/>
            </a:br>
            <a:r>
              <a:rPr lang="en-US" dirty="0"/>
              <a:t>4 Bahamas: various short voyages on 20' M/V MA’ WESSEL, family boat, 1985-1989</a:t>
            </a:r>
          </a:p>
          <a:p>
            <a:r>
              <a:rPr lang="en-US" dirty="0"/>
              <a:t> </a:t>
            </a:r>
          </a:p>
          <a:p>
            <a:r>
              <a:rPr lang="en-US" dirty="0"/>
              <a:t>1987:</a:t>
            </a:r>
          </a:p>
          <a:p>
            <a:r>
              <a:rPr lang="en-US" dirty="0"/>
              <a:t>3 Lake Sebago, Maine, 21' AQUASPORT waterski boat, Wiberg, operator, camp</a:t>
            </a:r>
            <a:br>
              <a:rPr lang="en-US" dirty="0"/>
            </a:br>
            <a:r>
              <a:rPr lang="en-US" dirty="0"/>
              <a:t>2 Boothbay Harbor, Maine and area, 42' sloop LOON-ATIC, Wiberg, young crew</a:t>
            </a:r>
            <a:br>
              <a:rPr lang="en-US" dirty="0"/>
            </a:br>
            <a:r>
              <a:rPr lang="en-US" dirty="0"/>
              <a:t>1 </a:t>
            </a:r>
            <a:r>
              <a:rPr lang="en-US" dirty="0" err="1"/>
              <a:t>Vestervik</a:t>
            </a:r>
            <a:r>
              <a:rPr lang="en-US" dirty="0"/>
              <a:t>-Visby-</a:t>
            </a:r>
            <a:r>
              <a:rPr lang="en-US" dirty="0" err="1"/>
              <a:t>Sandhamn</a:t>
            </a:r>
            <a:r>
              <a:rPr lang="en-US" dirty="0"/>
              <a:t>-Stockholm, 32’ S/Y QU’ELLE AMIE, Wiberg, family</a:t>
            </a:r>
          </a:p>
        </p:txBody>
      </p:sp>
      <p:sp>
        <p:nvSpPr>
          <p:cNvPr id="4" name="Slide Number Placeholder 3"/>
          <p:cNvSpPr>
            <a:spLocks noGrp="1"/>
          </p:cNvSpPr>
          <p:nvPr>
            <p:ph type="sldNum" sz="quarter" idx="12"/>
          </p:nvPr>
        </p:nvSpPr>
        <p:spPr/>
        <p:txBody>
          <a:bodyPr/>
          <a:lstStyle/>
          <a:p>
            <a:fld id="{30CFF119-FCED-46D8-96C7-9296159C961D}" type="slidenum">
              <a:rPr lang="en-US" smtClean="0"/>
              <a:t>2</a:t>
            </a:fld>
            <a:endParaRPr lang="en-US"/>
          </a:p>
        </p:txBody>
      </p:sp>
    </p:spTree>
    <p:extLst>
      <p:ext uri="{BB962C8B-B14F-4D97-AF65-F5344CB8AC3E}">
        <p14:creationId xmlns:p14="http://schemas.microsoft.com/office/powerpoint/2010/main" val="615914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305800" cy="990600"/>
          </a:xfrm>
        </p:spPr>
        <p:txBody>
          <a:bodyPr/>
          <a:lstStyle/>
          <a:p>
            <a:r>
              <a:rPr lang="en-US" dirty="0"/>
              <a:t>M/T </a:t>
            </a:r>
            <a:r>
              <a:rPr lang="en-US" dirty="0" err="1"/>
              <a:t>Cury</a:t>
            </a:r>
            <a:r>
              <a:rPr lang="en-US" dirty="0"/>
              <a:t> Rocket Attack, Sri Lanka</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9600" y="1014551"/>
            <a:ext cx="3048000" cy="2939017"/>
          </a:xfrm>
        </p:spPr>
      </p:pic>
      <p:sp>
        <p:nvSpPr>
          <p:cNvPr id="5" name="TextBox 4"/>
          <p:cNvSpPr txBox="1"/>
          <p:nvPr/>
        </p:nvSpPr>
        <p:spPr>
          <a:xfrm>
            <a:off x="457200" y="4191000"/>
            <a:ext cx="8382000" cy="2862322"/>
          </a:xfrm>
          <a:prstGeom prst="rect">
            <a:avLst/>
          </a:prstGeom>
          <a:noFill/>
        </p:spPr>
        <p:txBody>
          <a:bodyPr wrap="square" rtlCol="0">
            <a:spAutoFit/>
          </a:bodyPr>
          <a:lstStyle/>
          <a:p>
            <a:r>
              <a:rPr lang="en-US" b="1" dirty="0"/>
              <a:t>Events</a:t>
            </a:r>
            <a:r>
              <a:rPr lang="en-US" dirty="0"/>
              <a:t>: Tamil Tiger terrorists staged a dawn attack with RPG’s from several speedboats.</a:t>
            </a:r>
          </a:p>
          <a:p>
            <a:r>
              <a:rPr lang="en-US" dirty="0"/>
              <a:t>They targeted a freighter discharging Mirage jets, but machine gun fire hit our ship </a:t>
            </a:r>
            <a:r>
              <a:rPr lang="en-US" dirty="0" err="1"/>
              <a:t>Cury</a:t>
            </a:r>
            <a:r>
              <a:rPr lang="en-US" dirty="0"/>
              <a:t>, and rockets passed overhead. Scared crew called HQ in Singapore. Then a rocket struck our gasoline-laden tanker in a port-side tank, which fortunately carried water.</a:t>
            </a:r>
          </a:p>
          <a:p>
            <a:endParaRPr lang="en-US" dirty="0"/>
          </a:p>
          <a:p>
            <a:r>
              <a:rPr lang="en-US" b="1" dirty="0"/>
              <a:t>Take-</a:t>
            </a:r>
            <a:r>
              <a:rPr lang="en-US" b="1" dirty="0" err="1"/>
              <a:t>Aways</a:t>
            </a:r>
            <a:r>
              <a:rPr lang="en-US" dirty="0"/>
              <a:t>:</a:t>
            </a:r>
          </a:p>
          <a:p>
            <a:r>
              <a:rPr lang="en-US" dirty="0"/>
              <a:t>First the Sri Lankan Navy blew the attackers out of the water, ending the attack. Then the UN intervened to restore order. Ship patched up, classed, sailed for repairs in SGP.</a:t>
            </a:r>
          </a:p>
          <a:p>
            <a:r>
              <a:rPr lang="en-US" dirty="0"/>
              <a:t>Another ship had been attacked in Yemen. Terror attacks on ships are centuries old.</a:t>
            </a:r>
          </a:p>
          <a:p>
            <a:endParaRPr lang="en-US" dirty="0"/>
          </a:p>
        </p:txBody>
      </p:sp>
      <p:sp>
        <p:nvSpPr>
          <p:cNvPr id="6" name="TextBox 5"/>
          <p:cNvSpPr txBox="1"/>
          <p:nvPr/>
        </p:nvSpPr>
        <p:spPr>
          <a:xfrm>
            <a:off x="3733800" y="914400"/>
            <a:ext cx="5105400" cy="3139321"/>
          </a:xfrm>
          <a:prstGeom prst="rect">
            <a:avLst/>
          </a:prstGeom>
          <a:noFill/>
        </p:spPr>
        <p:txBody>
          <a:bodyPr wrap="square" rtlCol="0">
            <a:spAutoFit/>
          </a:bodyPr>
          <a:lstStyle/>
          <a:p>
            <a:r>
              <a:rPr lang="en-US" b="1" dirty="0"/>
              <a:t>Footnotes</a:t>
            </a:r>
            <a:r>
              <a:rPr lang="en-US" dirty="0"/>
              <a:t>: Before cell phones, you had Telex and Fax, etc. If the Radio Operator and crew are all Filipino, but Captain, etc. are other nationality, crew can use information (sale, redeployment to ice, firing of a popular crew) to mutiny. </a:t>
            </a:r>
          </a:p>
          <a:p>
            <a:r>
              <a:rPr lang="en-US" dirty="0"/>
              <a:t> </a:t>
            </a:r>
          </a:p>
          <a:p>
            <a:r>
              <a:rPr lang="en-US" b="1" i="1" dirty="0"/>
              <a:t>Navy</a:t>
            </a:r>
            <a:r>
              <a:rPr lang="en-US" i="1" dirty="0"/>
              <a:t>: Even some navies are corrupt. Indonesian gunboats fired on our ship when it swung at anchor into their waters. They kidnapped (arrested) the Captain, took vital papers. The Mate took over, we sent new papers, the ship sailed at night far away. </a:t>
            </a:r>
          </a:p>
        </p:txBody>
      </p:sp>
      <p:sp>
        <p:nvSpPr>
          <p:cNvPr id="7" name="Slide Number Placeholder 6"/>
          <p:cNvSpPr>
            <a:spLocks noGrp="1"/>
          </p:cNvSpPr>
          <p:nvPr>
            <p:ph type="sldNum" sz="quarter" idx="12"/>
          </p:nvPr>
        </p:nvSpPr>
        <p:spPr/>
        <p:txBody>
          <a:bodyPr/>
          <a:lstStyle/>
          <a:p>
            <a:fld id="{30CFF119-FCED-46D8-96C7-9296159C961D}" type="slidenum">
              <a:rPr lang="en-US" smtClean="0"/>
              <a:t>20</a:t>
            </a:fld>
            <a:endParaRPr lang="en-US"/>
          </a:p>
        </p:txBody>
      </p:sp>
    </p:spTree>
    <p:extLst>
      <p:ext uri="{BB962C8B-B14F-4D97-AF65-F5344CB8AC3E}">
        <p14:creationId xmlns:p14="http://schemas.microsoft.com/office/powerpoint/2010/main" val="993860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001000" cy="808038"/>
          </a:xfrm>
        </p:spPr>
        <p:txBody>
          <a:bodyPr/>
          <a:lstStyle/>
          <a:p>
            <a:r>
              <a:rPr lang="en-US" dirty="0"/>
              <a:t>M/T </a:t>
            </a:r>
            <a:r>
              <a:rPr lang="en-US" dirty="0" err="1"/>
              <a:t>Nafti</a:t>
            </a:r>
            <a:r>
              <a:rPr lang="en-US" dirty="0"/>
              <a:t>, Sank Hong Kong, 1998</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90800" y="2819400"/>
            <a:ext cx="4031581" cy="2780641"/>
          </a:xfrm>
        </p:spPr>
      </p:pic>
      <p:sp>
        <p:nvSpPr>
          <p:cNvPr id="5" name="TextBox 4"/>
          <p:cNvSpPr txBox="1"/>
          <p:nvPr/>
        </p:nvSpPr>
        <p:spPr>
          <a:xfrm>
            <a:off x="685800" y="1143001"/>
            <a:ext cx="8153400" cy="1754326"/>
          </a:xfrm>
          <a:prstGeom prst="rect">
            <a:avLst/>
          </a:prstGeom>
          <a:noFill/>
        </p:spPr>
        <p:txBody>
          <a:bodyPr wrap="square" rtlCol="0">
            <a:spAutoFit/>
          </a:bodyPr>
          <a:lstStyle/>
          <a:p>
            <a:r>
              <a:rPr lang="en-US" b="1" dirty="0"/>
              <a:t>Events</a:t>
            </a:r>
            <a:r>
              <a:rPr lang="en-US" dirty="0"/>
              <a:t>: In spring 1998 M/T </a:t>
            </a:r>
            <a:r>
              <a:rPr lang="en-US" dirty="0" err="1"/>
              <a:t>Nafti</a:t>
            </a:r>
            <a:r>
              <a:rPr lang="en-US" dirty="0"/>
              <a:t>, a crude carrier, berthed at the Mobil Terminal in Hong Kong to discharge about 25,000 metric tons from ship-to-ship, Vietnam.</a:t>
            </a:r>
          </a:p>
          <a:p>
            <a:r>
              <a:rPr lang="en-US" dirty="0"/>
              <a:t>Suddenly and with no warning, a large valve burst in the engine room, flooding it.</a:t>
            </a:r>
          </a:p>
          <a:p>
            <a:r>
              <a:rPr lang="en-US" dirty="0"/>
              <a:t>Despite valiant efforts by divers, salvage crews, etc., </a:t>
            </a:r>
            <a:r>
              <a:rPr lang="en-US" dirty="0" err="1"/>
              <a:t>Nafti</a:t>
            </a:r>
            <a:r>
              <a:rPr lang="en-US" dirty="0"/>
              <a:t> sank, resting on bottom.</a:t>
            </a:r>
          </a:p>
          <a:p>
            <a:r>
              <a:rPr lang="en-US" dirty="0"/>
              <a:t>For many weeks – over a month – the highly valuable berth infrastructure was rendered useless as the ship was patched, salvaged, then sold and towed up river.</a:t>
            </a:r>
          </a:p>
        </p:txBody>
      </p:sp>
      <p:sp>
        <p:nvSpPr>
          <p:cNvPr id="6" name="TextBox 5"/>
          <p:cNvSpPr txBox="1"/>
          <p:nvPr/>
        </p:nvSpPr>
        <p:spPr>
          <a:xfrm>
            <a:off x="304800" y="5638800"/>
            <a:ext cx="8534400" cy="923330"/>
          </a:xfrm>
          <a:prstGeom prst="rect">
            <a:avLst/>
          </a:prstGeom>
          <a:noFill/>
        </p:spPr>
        <p:txBody>
          <a:bodyPr wrap="square" rtlCol="0">
            <a:spAutoFit/>
          </a:bodyPr>
          <a:lstStyle/>
          <a:p>
            <a:r>
              <a:rPr lang="en-US" b="1" dirty="0"/>
              <a:t>Take-</a:t>
            </a:r>
            <a:r>
              <a:rPr lang="en-US" b="1" dirty="0" err="1"/>
              <a:t>Aways</a:t>
            </a:r>
            <a:r>
              <a:rPr lang="en-US" dirty="0"/>
              <a:t>: Try as we might, it is extremely difficult to monitor, gauge and class old </a:t>
            </a:r>
          </a:p>
          <a:p>
            <a:r>
              <a:rPr lang="en-US" dirty="0"/>
              <a:t>machinery such as valves. It might be repeatedly painted and look healthy, but inside be all corroded, or a weld have given way. Only extensive ultrasonic sounding can tell.</a:t>
            </a:r>
          </a:p>
        </p:txBody>
      </p:sp>
      <p:sp>
        <p:nvSpPr>
          <p:cNvPr id="7" name="Slide Number Placeholder 6"/>
          <p:cNvSpPr>
            <a:spLocks noGrp="1"/>
          </p:cNvSpPr>
          <p:nvPr>
            <p:ph type="sldNum" sz="quarter" idx="12"/>
          </p:nvPr>
        </p:nvSpPr>
        <p:spPr/>
        <p:txBody>
          <a:bodyPr/>
          <a:lstStyle/>
          <a:p>
            <a:fld id="{30CFF119-FCED-46D8-96C7-9296159C961D}" type="slidenum">
              <a:rPr lang="en-US" smtClean="0"/>
              <a:t>21</a:t>
            </a:fld>
            <a:endParaRPr lang="en-US"/>
          </a:p>
        </p:txBody>
      </p:sp>
    </p:spTree>
    <p:extLst>
      <p:ext uri="{BB962C8B-B14F-4D97-AF65-F5344CB8AC3E}">
        <p14:creationId xmlns:p14="http://schemas.microsoft.com/office/powerpoint/2010/main" val="3992049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1066800"/>
          </a:xfrm>
        </p:spPr>
        <p:txBody>
          <a:bodyPr/>
          <a:lstStyle/>
          <a:p>
            <a:r>
              <a:rPr lang="en-US" dirty="0"/>
              <a:t>The Human Toll: 4 Deaths, 3 Years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05400" y="1371600"/>
            <a:ext cx="3581400" cy="470482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1143000"/>
            <a:ext cx="2550425" cy="3146933"/>
          </a:xfrm>
          <a:prstGeom prst="rect">
            <a:avLst/>
          </a:prstGeom>
        </p:spPr>
      </p:pic>
      <p:sp>
        <p:nvSpPr>
          <p:cNvPr id="6" name="TextBox 5"/>
          <p:cNvSpPr txBox="1"/>
          <p:nvPr/>
        </p:nvSpPr>
        <p:spPr>
          <a:xfrm>
            <a:off x="533400" y="4289934"/>
            <a:ext cx="4495800" cy="2308324"/>
          </a:xfrm>
          <a:prstGeom prst="rect">
            <a:avLst/>
          </a:prstGeom>
          <a:noFill/>
        </p:spPr>
        <p:txBody>
          <a:bodyPr wrap="square" rtlCol="0">
            <a:spAutoFit/>
          </a:bodyPr>
          <a:lstStyle/>
          <a:p>
            <a:r>
              <a:rPr lang="en-US" b="1" dirty="0"/>
              <a:t>Life at sea is dangerous</a:t>
            </a:r>
            <a:r>
              <a:rPr lang="en-US" dirty="0"/>
              <a:t>: </a:t>
            </a:r>
          </a:p>
          <a:p>
            <a:r>
              <a:rPr lang="en-US" dirty="0"/>
              <a:t>Suicide: ‘Dear John’ letter in Arabia. Unable to land. Given an escort. Ditched escort, hanged himself in the laundry room. Taken Durban.</a:t>
            </a:r>
          </a:p>
          <a:p>
            <a:r>
              <a:rPr lang="en-US" dirty="0"/>
              <a:t>Heart Attack: Off Mozambique. Same ship, same freezer used for the men’s food.</a:t>
            </a:r>
          </a:p>
          <a:p>
            <a:r>
              <a:rPr lang="en-US" dirty="0"/>
              <a:t>Murder: Young men in a fight, one stabbed.</a:t>
            </a:r>
          </a:p>
          <a:p>
            <a:r>
              <a:rPr lang="en-US" dirty="0"/>
              <a:t>Explosion: M/T </a:t>
            </a:r>
            <a:r>
              <a:rPr lang="en-US" dirty="0" err="1"/>
              <a:t>Cury</a:t>
            </a:r>
            <a:r>
              <a:rPr lang="en-US" dirty="0"/>
              <a:t> slop tank explosion.</a:t>
            </a:r>
          </a:p>
        </p:txBody>
      </p:sp>
      <p:sp>
        <p:nvSpPr>
          <p:cNvPr id="7" name="Slide Number Placeholder 6"/>
          <p:cNvSpPr>
            <a:spLocks noGrp="1"/>
          </p:cNvSpPr>
          <p:nvPr>
            <p:ph type="sldNum" sz="quarter" idx="12"/>
          </p:nvPr>
        </p:nvSpPr>
        <p:spPr/>
        <p:txBody>
          <a:bodyPr/>
          <a:lstStyle/>
          <a:p>
            <a:fld id="{30CFF119-FCED-46D8-96C7-9296159C961D}" type="slidenum">
              <a:rPr lang="en-US" smtClean="0"/>
              <a:t>22</a:t>
            </a:fld>
            <a:endParaRPr lang="en-US"/>
          </a:p>
        </p:txBody>
      </p:sp>
    </p:spTree>
    <p:extLst>
      <p:ext uri="{BB962C8B-B14F-4D97-AF65-F5344CB8AC3E}">
        <p14:creationId xmlns:p14="http://schemas.microsoft.com/office/powerpoint/2010/main" val="2009645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dirty="0"/>
              <a:t>Exciting Global Industry, still! (&amp; safer)</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7800" y="990600"/>
            <a:ext cx="6227137" cy="4525963"/>
          </a:xfrm>
        </p:spPr>
      </p:pic>
      <p:sp>
        <p:nvSpPr>
          <p:cNvPr id="5" name="TextBox 4"/>
          <p:cNvSpPr txBox="1"/>
          <p:nvPr/>
        </p:nvSpPr>
        <p:spPr>
          <a:xfrm>
            <a:off x="389546" y="5588238"/>
            <a:ext cx="8068654" cy="1200329"/>
          </a:xfrm>
          <a:prstGeom prst="rect">
            <a:avLst/>
          </a:prstGeom>
          <a:noFill/>
        </p:spPr>
        <p:txBody>
          <a:bodyPr wrap="square" rtlCol="0">
            <a:spAutoFit/>
          </a:bodyPr>
          <a:lstStyle/>
          <a:p>
            <a:r>
              <a:rPr lang="en-US" b="1" dirty="0"/>
              <a:t>How it works</a:t>
            </a:r>
            <a:r>
              <a:rPr lang="en-US" dirty="0"/>
              <a:t>: Global cooperation; folks of many nations and tongues conduct business: owners order the supplies for engine room, ship and galley. Officers sign for it. Crew stow it. Ships of all types lie at anchor ready to deliver or carry cargoes of all descriptions to all corners of the planet. Somehow, the pieces all fit together.</a:t>
            </a:r>
          </a:p>
        </p:txBody>
      </p:sp>
      <p:sp>
        <p:nvSpPr>
          <p:cNvPr id="6" name="Slide Number Placeholder 5"/>
          <p:cNvSpPr>
            <a:spLocks noGrp="1"/>
          </p:cNvSpPr>
          <p:nvPr>
            <p:ph type="sldNum" sz="quarter" idx="12"/>
          </p:nvPr>
        </p:nvSpPr>
        <p:spPr/>
        <p:txBody>
          <a:bodyPr/>
          <a:lstStyle/>
          <a:p>
            <a:fld id="{30CFF119-FCED-46D8-96C7-9296159C961D}" type="slidenum">
              <a:rPr lang="en-US" smtClean="0"/>
              <a:t>23</a:t>
            </a:fld>
            <a:endParaRPr lang="en-US"/>
          </a:p>
        </p:txBody>
      </p:sp>
    </p:spTree>
    <p:extLst>
      <p:ext uri="{BB962C8B-B14F-4D97-AF65-F5344CB8AC3E}">
        <p14:creationId xmlns:p14="http://schemas.microsoft.com/office/powerpoint/2010/main" val="23308180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800600" y="1726390"/>
            <a:ext cx="3613463" cy="2667000"/>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1447800"/>
            <a:ext cx="3598523" cy="3224180"/>
          </a:xfrm>
          <a:prstGeom prst="rect">
            <a:avLst/>
          </a:prstGeom>
        </p:spPr>
      </p:pic>
      <p:sp>
        <p:nvSpPr>
          <p:cNvPr id="6" name="TextBox 5"/>
          <p:cNvSpPr txBox="1"/>
          <p:nvPr/>
        </p:nvSpPr>
        <p:spPr>
          <a:xfrm>
            <a:off x="2362200" y="4957985"/>
            <a:ext cx="4013757" cy="1846659"/>
          </a:xfrm>
          <a:prstGeom prst="rect">
            <a:avLst/>
          </a:prstGeom>
          <a:noFill/>
        </p:spPr>
        <p:txBody>
          <a:bodyPr wrap="square" rtlCol="0">
            <a:spAutoFit/>
          </a:bodyPr>
          <a:lstStyle/>
          <a:p>
            <a:pPr algn="ctr"/>
            <a:r>
              <a:rPr lang="en-US" sz="2400" b="1" dirty="0"/>
              <a:t>Thank You!</a:t>
            </a:r>
          </a:p>
          <a:p>
            <a:pPr algn="ctr"/>
            <a:r>
              <a:rPr lang="en-US" dirty="0">
                <a:hlinkClick r:id="rId4"/>
              </a:rPr>
              <a:t>www.ericwiberg.com</a:t>
            </a:r>
            <a:endParaRPr lang="en-US" dirty="0"/>
          </a:p>
          <a:p>
            <a:pPr algn="ctr"/>
            <a:r>
              <a:rPr lang="en-US" dirty="0">
                <a:hlinkClick r:id="rId5"/>
              </a:rPr>
              <a:t>www.yachtvoyages.blogspot.com</a:t>
            </a:r>
            <a:endParaRPr lang="en-US" dirty="0"/>
          </a:p>
          <a:p>
            <a:pPr algn="ctr"/>
            <a:r>
              <a:rPr lang="en-US" dirty="0">
                <a:hlinkClick r:id="rId6"/>
              </a:rPr>
              <a:t>www.wrongseason.net</a:t>
            </a:r>
            <a:endParaRPr lang="en-US" dirty="0"/>
          </a:p>
          <a:p>
            <a:pPr algn="ctr"/>
            <a:r>
              <a:rPr lang="en-US" dirty="0">
                <a:hlinkClick r:id="rId7"/>
              </a:rPr>
              <a:t>eric@ericwiberg.com</a:t>
            </a:r>
            <a:endParaRPr lang="en-US" dirty="0"/>
          </a:p>
          <a:p>
            <a:pPr algn="ctr"/>
            <a:r>
              <a:rPr lang="en-US" dirty="0"/>
              <a:t>Westport, CT</a:t>
            </a:r>
          </a:p>
        </p:txBody>
      </p:sp>
      <p:sp>
        <p:nvSpPr>
          <p:cNvPr id="7" name="Slide Number Placeholder 6"/>
          <p:cNvSpPr>
            <a:spLocks noGrp="1"/>
          </p:cNvSpPr>
          <p:nvPr>
            <p:ph type="sldNum" sz="quarter" idx="12"/>
          </p:nvPr>
        </p:nvSpPr>
        <p:spPr/>
        <p:txBody>
          <a:bodyPr/>
          <a:lstStyle/>
          <a:p>
            <a:fld id="{30CFF119-FCED-46D8-96C7-9296159C961D}" type="slidenum">
              <a:rPr lang="en-US" smtClean="0"/>
              <a:t>24</a:t>
            </a:fld>
            <a:endParaRPr lang="en-US"/>
          </a:p>
        </p:txBody>
      </p:sp>
    </p:spTree>
    <p:extLst>
      <p:ext uri="{BB962C8B-B14F-4D97-AF65-F5344CB8AC3E}">
        <p14:creationId xmlns:p14="http://schemas.microsoft.com/office/powerpoint/2010/main" val="907916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09800" y="3962400"/>
            <a:ext cx="4632549" cy="2395560"/>
          </a:xfrm>
        </p:spPr>
      </p:pic>
      <p:sp>
        <p:nvSpPr>
          <p:cNvPr id="9" name="TextBox 8"/>
          <p:cNvSpPr txBox="1"/>
          <p:nvPr/>
        </p:nvSpPr>
        <p:spPr>
          <a:xfrm>
            <a:off x="452216" y="152400"/>
            <a:ext cx="8305800" cy="3693319"/>
          </a:xfrm>
          <a:prstGeom prst="rect">
            <a:avLst/>
          </a:prstGeom>
          <a:noFill/>
        </p:spPr>
        <p:txBody>
          <a:bodyPr wrap="square" rtlCol="0">
            <a:spAutoFit/>
          </a:bodyPr>
          <a:lstStyle/>
          <a:p>
            <a:r>
              <a:rPr lang="en-US" dirty="0"/>
              <a:t>1994:</a:t>
            </a:r>
            <a:br>
              <a:rPr lang="en-US" dirty="0"/>
            </a:br>
            <a:r>
              <a:rPr lang="en-US" dirty="0"/>
              <a:t>24 TRANSPAC Galapagos-New Zealand via Marquesas, Tahiti, Cook I., Tonga, STORNOWAY</a:t>
            </a:r>
          </a:p>
          <a:p>
            <a:r>
              <a:rPr lang="en-US" dirty="0"/>
              <a:t> </a:t>
            </a:r>
          </a:p>
          <a:p>
            <a:r>
              <a:rPr lang="en-US" dirty="0"/>
              <a:t>1993:</a:t>
            </a:r>
            <a:br>
              <a:rPr lang="en-US" dirty="0"/>
            </a:br>
            <a:r>
              <a:rPr lang="en-US" dirty="0"/>
              <a:t>24 Panama-Galapagos, 68’ Burma-teak Nicholson ketch STORNOWAY, Dec., Wiberg </a:t>
            </a:r>
            <a:br>
              <a:rPr lang="en-US" dirty="0"/>
            </a:br>
            <a:r>
              <a:rPr lang="en-US" dirty="0"/>
              <a:t>23 W. Palm Beach, FL, 117' M/Y JEANETTE, training, THE OTHER WOMAN, Nov.</a:t>
            </a:r>
            <a:br>
              <a:rPr lang="en-US" dirty="0"/>
            </a:br>
            <a:r>
              <a:rPr lang="en-US" dirty="0"/>
              <a:t>22 Newport-Lauderdale via Bahamas, 62’ Mason JADEANTE, Sept., Wiberg, crew</a:t>
            </a:r>
            <a:br>
              <a:rPr lang="en-US" dirty="0"/>
            </a:br>
            <a:r>
              <a:rPr lang="en-US" dirty="0"/>
              <a:t>21 Camden Maine, Newport RI, </a:t>
            </a:r>
            <a:r>
              <a:rPr lang="en-US" dirty="0" err="1"/>
              <a:t>Jongert</a:t>
            </a:r>
            <a:r>
              <a:rPr lang="en-US" dirty="0"/>
              <a:t> 65' SERENETY OF SEA, </a:t>
            </a:r>
            <a:r>
              <a:rPr lang="en-US" dirty="0" err="1"/>
              <a:t>daywork</a:t>
            </a:r>
            <a:r>
              <a:rPr lang="en-US" dirty="0"/>
              <a:t>, summer</a:t>
            </a:r>
            <a:br>
              <a:rPr lang="en-US" dirty="0"/>
            </a:br>
            <a:r>
              <a:rPr lang="en-US" dirty="0"/>
              <a:t>20 Camden, ME-Newport/Portsmouth RI 48' </a:t>
            </a:r>
            <a:r>
              <a:rPr lang="en-US" dirty="0" err="1"/>
              <a:t>Frers</a:t>
            </a:r>
            <a:r>
              <a:rPr lang="en-US" dirty="0"/>
              <a:t> sloop WHISPER, Aug, Wiberg, Mate</a:t>
            </a:r>
            <a:br>
              <a:rPr lang="en-US" dirty="0"/>
            </a:br>
            <a:r>
              <a:rPr lang="en-US" dirty="0"/>
              <a:t>19 Camden-Penobscot Bay, Maine, cruises, 28' sloop WHITE WING, Wiberg, Mate</a:t>
            </a:r>
            <a:br>
              <a:rPr lang="en-US" dirty="0"/>
            </a:br>
            <a:r>
              <a:rPr lang="en-US" dirty="0"/>
              <a:t>18 Bermuda-Camden, ME - Newport, 48’s </a:t>
            </a:r>
            <a:r>
              <a:rPr lang="en-US" dirty="0" err="1"/>
              <a:t>Frers</a:t>
            </a:r>
            <a:r>
              <a:rPr lang="en-US" dirty="0"/>
              <a:t> sloop WHISPER, Jul., Wiberg WC</a:t>
            </a:r>
            <a:br>
              <a:rPr lang="en-US" dirty="0"/>
            </a:br>
            <a:r>
              <a:rPr lang="en-US" dirty="0"/>
              <a:t>17 Marion - Bermuda Race, 48’ aluminum sloop WHISPER, June, Wiberg, WC</a:t>
            </a:r>
          </a:p>
        </p:txBody>
      </p:sp>
      <p:sp>
        <p:nvSpPr>
          <p:cNvPr id="10" name="Slide Number Placeholder 9"/>
          <p:cNvSpPr>
            <a:spLocks noGrp="1"/>
          </p:cNvSpPr>
          <p:nvPr>
            <p:ph type="sldNum" sz="quarter" idx="12"/>
          </p:nvPr>
        </p:nvSpPr>
        <p:spPr/>
        <p:txBody>
          <a:bodyPr/>
          <a:lstStyle/>
          <a:p>
            <a:fld id="{30CFF119-FCED-46D8-96C7-9296159C961D}" type="slidenum">
              <a:rPr lang="en-US" smtClean="0"/>
              <a:t>3</a:t>
            </a:fld>
            <a:endParaRPr lang="en-US"/>
          </a:p>
        </p:txBody>
      </p:sp>
    </p:spTree>
    <p:extLst>
      <p:ext uri="{BB962C8B-B14F-4D97-AF65-F5344CB8AC3E}">
        <p14:creationId xmlns:p14="http://schemas.microsoft.com/office/powerpoint/2010/main" val="1026886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00400" y="152400"/>
            <a:ext cx="3200400" cy="2109216"/>
          </a:xfrm>
        </p:spPr>
      </p:pic>
      <p:sp>
        <p:nvSpPr>
          <p:cNvPr id="6" name="TextBox 5"/>
          <p:cNvSpPr txBox="1"/>
          <p:nvPr/>
        </p:nvSpPr>
        <p:spPr>
          <a:xfrm>
            <a:off x="393107" y="2209800"/>
            <a:ext cx="8382000" cy="4495799"/>
          </a:xfrm>
          <a:prstGeom prst="rect">
            <a:avLst/>
          </a:prstGeom>
          <a:noFill/>
        </p:spPr>
        <p:txBody>
          <a:bodyPr wrap="square" rtlCol="0">
            <a:spAutoFit/>
          </a:bodyPr>
          <a:lstStyle/>
          <a:p>
            <a:r>
              <a:rPr lang="en-US" dirty="0"/>
              <a:t>1997:</a:t>
            </a:r>
          </a:p>
          <a:p>
            <a:r>
              <a:rPr lang="en-US" dirty="0"/>
              <a:t>35 Singapore, races, short deliveries SE Asia, Hunter 42’ ARTEMIS, 1995-1998, Wiberg</a:t>
            </a:r>
            <a:br>
              <a:rPr lang="en-US" dirty="0"/>
            </a:br>
            <a:r>
              <a:rPr lang="en-US" dirty="0"/>
              <a:t>34 </a:t>
            </a:r>
            <a:r>
              <a:rPr lang="en-US" dirty="0" err="1"/>
              <a:t>Jurong</a:t>
            </a:r>
            <a:r>
              <a:rPr lang="en-US" dirty="0"/>
              <a:t> to Changi, Singapore, 36' CHEOY LEE sloop, Wiberg, Mate</a:t>
            </a:r>
            <a:br>
              <a:rPr lang="en-US" dirty="0"/>
            </a:br>
            <a:r>
              <a:rPr lang="en-US" dirty="0"/>
              <a:t>33 Singapore-</a:t>
            </a:r>
            <a:r>
              <a:rPr lang="en-US" dirty="0" err="1"/>
              <a:t>Sentosa</a:t>
            </a:r>
            <a:r>
              <a:rPr lang="en-US" dirty="0"/>
              <a:t>, numerous day trips, 23' POWER boat, Wiberg, Crew/Operator</a:t>
            </a:r>
          </a:p>
          <a:p>
            <a:r>
              <a:rPr lang="en-US" dirty="0"/>
              <a:t> </a:t>
            </a:r>
          </a:p>
          <a:p>
            <a:r>
              <a:rPr lang="en-US" dirty="0"/>
              <a:t>1996:</a:t>
            </a:r>
          </a:p>
          <a:p>
            <a:r>
              <a:rPr lang="en-US" dirty="0"/>
              <a:t>32 Bermuda-Newport, </a:t>
            </a:r>
            <a:r>
              <a:rPr lang="en-US" dirty="0" err="1"/>
              <a:t>Beneteau</a:t>
            </a:r>
            <a:r>
              <a:rPr lang="en-US" dirty="0"/>
              <a:t> 42’, ENDLESS SUMMER, July, Wiberg, Watch Capt.</a:t>
            </a:r>
            <a:br>
              <a:rPr lang="en-US" dirty="0"/>
            </a:br>
            <a:r>
              <a:rPr lang="en-US" dirty="0"/>
              <a:t>31 Singapore-Visakhapatnam India-Singapore, 30,000 DWT M/T EDMO, supercargo</a:t>
            </a:r>
          </a:p>
          <a:p>
            <a:r>
              <a:rPr lang="en-US" dirty="0"/>
              <a:t> </a:t>
            </a:r>
          </a:p>
          <a:p>
            <a:r>
              <a:rPr lang="en-US" dirty="0"/>
              <a:t>1995:</a:t>
            </a:r>
          </a:p>
          <a:p>
            <a:r>
              <a:rPr lang="en-US" dirty="0"/>
              <a:t>30 Newport-Bra d’Or, NS, Canada, 62’ Little Harbor MOONRACER, Aug., crew</a:t>
            </a:r>
            <a:br>
              <a:rPr lang="en-US" dirty="0"/>
            </a:br>
            <a:r>
              <a:rPr lang="en-US" dirty="0"/>
              <a:t>29 </a:t>
            </a:r>
            <a:r>
              <a:rPr lang="en-US" dirty="0" err="1"/>
              <a:t>Inagua</a:t>
            </a:r>
            <a:r>
              <a:rPr lang="en-US" dirty="0"/>
              <a:t> Bahamas-Norfolk-NY, 40,000DWT M/V ATLANTIC ERIE, salt, supercargo</a:t>
            </a:r>
            <a:br>
              <a:rPr lang="en-US" dirty="0"/>
            </a:br>
            <a:r>
              <a:rPr lang="en-US" dirty="0"/>
              <a:t>28 Nassau Bahamas-Andros, return, 5,000 DWT water barge MT TITAS, supernumerary</a:t>
            </a:r>
            <a:br>
              <a:rPr lang="en-US" dirty="0"/>
            </a:br>
            <a:r>
              <a:rPr lang="en-US" dirty="0"/>
              <a:t>27 Newport-Block Island, 60' sloop NYCE, Capt. Ashton, Wiberg, Crew, Aug</a:t>
            </a:r>
            <a:br>
              <a:rPr lang="en-US" dirty="0"/>
            </a:br>
            <a:r>
              <a:rPr lang="en-US" dirty="0"/>
              <a:t>26 Crooked, </a:t>
            </a:r>
            <a:r>
              <a:rPr lang="en-US" dirty="0" err="1"/>
              <a:t>Acklins</a:t>
            </a:r>
            <a:r>
              <a:rPr lang="en-US" dirty="0"/>
              <a:t> Islands, Bahamas, 26' SLOOP, Wiberg, Island Expedition Crew</a:t>
            </a:r>
            <a:br>
              <a:rPr lang="en-US" dirty="0"/>
            </a:br>
            <a:r>
              <a:rPr lang="en-US" dirty="0"/>
              <a:t>25 Turks &amp; Caicos-Nassau via southern Bahamas, 65’ sloop CASADORE, Wiberg, crew</a:t>
            </a:r>
          </a:p>
        </p:txBody>
      </p:sp>
      <p:sp>
        <p:nvSpPr>
          <p:cNvPr id="7" name="Slide Number Placeholder 6"/>
          <p:cNvSpPr>
            <a:spLocks noGrp="1"/>
          </p:cNvSpPr>
          <p:nvPr>
            <p:ph type="sldNum" sz="quarter" idx="12"/>
          </p:nvPr>
        </p:nvSpPr>
        <p:spPr/>
        <p:txBody>
          <a:bodyPr/>
          <a:lstStyle/>
          <a:p>
            <a:fld id="{30CFF119-FCED-46D8-96C7-9296159C961D}" type="slidenum">
              <a:rPr lang="en-US" smtClean="0"/>
              <a:t>4</a:t>
            </a:fld>
            <a:endParaRPr lang="en-US"/>
          </a:p>
        </p:txBody>
      </p:sp>
    </p:spTree>
    <p:extLst>
      <p:ext uri="{BB962C8B-B14F-4D97-AF65-F5344CB8AC3E}">
        <p14:creationId xmlns:p14="http://schemas.microsoft.com/office/powerpoint/2010/main" val="2830283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228600" y="381000"/>
            <a:ext cx="8763000" cy="5943600"/>
          </a:xfrm>
        </p:spPr>
        <p:txBody>
          <a:bodyPr>
            <a:normAutofit fontScale="55000" lnSpcReduction="20000"/>
          </a:bodyPr>
          <a:lstStyle/>
          <a:p>
            <a:endParaRPr lang="en-US" dirty="0"/>
          </a:p>
          <a:p>
            <a:r>
              <a:rPr lang="en-US" dirty="0"/>
              <a:t>1999:</a:t>
            </a:r>
            <a:br>
              <a:rPr lang="en-US" dirty="0"/>
            </a:br>
            <a:r>
              <a:rPr lang="en-US" dirty="0"/>
              <a:t>56 Southwest Harbor Maine - Jamestown RI , 44' Mason sloop NIMBUS, Aug.</a:t>
            </a:r>
            <a:br>
              <a:rPr lang="en-US" dirty="0"/>
            </a:br>
            <a:r>
              <a:rPr lang="en-US" dirty="0"/>
              <a:t>55 Newport, Jamestown RI, hundreds short trips, 24' Ensign VALENTINE, 1999-2000</a:t>
            </a:r>
            <a:br>
              <a:rPr lang="en-US" dirty="0"/>
            </a:br>
            <a:r>
              <a:rPr lang="en-US" dirty="0"/>
              <a:t>54 Cross-Newport Harbor, 32’ sail CAROLINA, June, Wiberg</a:t>
            </a:r>
            <a:br>
              <a:rPr lang="en-US" dirty="0"/>
            </a:br>
            <a:r>
              <a:rPr lang="en-US" dirty="0"/>
              <a:t>53 Newport-Tortola, BVI, via Bermuda, </a:t>
            </a:r>
            <a:r>
              <a:rPr lang="en-US" dirty="0" err="1"/>
              <a:t>Beneteau</a:t>
            </a:r>
            <a:r>
              <a:rPr lang="en-US" dirty="0"/>
              <a:t> 43’ ELLEE, Nov.-Dec., Wiberg</a:t>
            </a:r>
            <a:br>
              <a:rPr lang="en-US" dirty="0"/>
            </a:br>
            <a:r>
              <a:rPr lang="en-US" dirty="0"/>
              <a:t>52 Newport-Lauderdale via Norfolk, Charleston, 52’ Little Harbor CALICO, Oct.,</a:t>
            </a:r>
            <a:br>
              <a:rPr lang="en-US" dirty="0"/>
            </a:br>
            <a:r>
              <a:rPr lang="en-US" dirty="0"/>
              <a:t>51 Newport-Lauderdale via Beaufort, Charleston, 54’ Little Harbor WINDRIVEN, Sept. </a:t>
            </a:r>
            <a:br>
              <a:rPr lang="en-US" dirty="0"/>
            </a:br>
            <a:r>
              <a:rPr lang="en-US" dirty="0"/>
              <a:t>50 Newport-Port Canaveral via Annapolis, Charleston, Oyster 53’ SUSIE Q 3, Sep.</a:t>
            </a:r>
            <a:br>
              <a:rPr lang="en-US" dirty="0"/>
            </a:br>
            <a:r>
              <a:rPr lang="en-US" dirty="0"/>
              <a:t>49 SW Harbor ME-Newport, 42’ Little Harbor picnic, BOLYA, Sept., Wiberg, mate</a:t>
            </a:r>
            <a:br>
              <a:rPr lang="en-US" dirty="0"/>
            </a:br>
            <a:r>
              <a:rPr lang="en-US" dirty="0"/>
              <a:t>48 Newport Cross-Harbor, Oyster 55' AD-VENTURE, Sept, Wiberg</a:t>
            </a:r>
            <a:br>
              <a:rPr lang="en-US" dirty="0"/>
            </a:br>
            <a:r>
              <a:rPr lang="en-US" dirty="0"/>
              <a:t>47 Newport Harbor, Narragansett Bay, </a:t>
            </a:r>
            <a:r>
              <a:rPr lang="en-US" dirty="0" err="1"/>
              <a:t>Oldport</a:t>
            </a:r>
            <a:r>
              <a:rPr lang="en-US" dirty="0"/>
              <a:t> Marine launch ECHO, night shift</a:t>
            </a:r>
            <a:br>
              <a:rPr lang="en-US" dirty="0"/>
            </a:br>
            <a:r>
              <a:rPr lang="en-US" dirty="0"/>
              <a:t>46 Portsmouth RI, photoshoot, 50 sloop QUINTESSENCE, Wiberg, skipper</a:t>
            </a:r>
            <a:br>
              <a:rPr lang="en-US" dirty="0"/>
            </a:br>
            <a:r>
              <a:rPr lang="en-US" dirty="0"/>
              <a:t>45 Jamestown-Block I.-Vineyard-Nantucket, 46' Swan BABE, Charter, Aug., Wiberg</a:t>
            </a:r>
            <a:br>
              <a:rPr lang="en-US" dirty="0"/>
            </a:br>
            <a:r>
              <a:rPr lang="en-US" dirty="0"/>
              <a:t>44 </a:t>
            </a:r>
            <a:r>
              <a:rPr lang="en-US" dirty="0" err="1"/>
              <a:t>Lockeport</a:t>
            </a:r>
            <a:r>
              <a:rPr lang="en-US" dirty="0"/>
              <a:t>, Nova Scotia-Newport, RI 40’ Swan XENOPHON, Jul., Wiberg, mate</a:t>
            </a:r>
            <a:br>
              <a:rPr lang="en-US" dirty="0"/>
            </a:br>
            <a:r>
              <a:rPr lang="en-US" dirty="0"/>
              <a:t>43 Bermuda - Newport &amp; Pilot’s Point, 62’ S &amp; S sloop WAR BABY, Jul., Wiberg, crew</a:t>
            </a:r>
            <a:br>
              <a:rPr lang="en-US" dirty="0"/>
            </a:br>
            <a:r>
              <a:rPr lang="en-US" dirty="0"/>
              <a:t>42 Marion - Bermuda Race, record-holder WAR BABY, Jun, Wiberg, crew</a:t>
            </a:r>
            <a:br>
              <a:rPr lang="en-US" dirty="0"/>
            </a:br>
            <a:r>
              <a:rPr lang="en-US" dirty="0"/>
              <a:t>41 Antigua - Newport via Bermuda, 52' Hinckley ANORE, May, Wiberg</a:t>
            </a:r>
          </a:p>
          <a:p>
            <a:pPr marL="0" indent="0">
              <a:buNone/>
            </a:pPr>
            <a:endParaRPr lang="en-US" dirty="0"/>
          </a:p>
          <a:p>
            <a:r>
              <a:rPr lang="en-US" dirty="0"/>
              <a:t>1998:</a:t>
            </a:r>
            <a:br>
              <a:rPr lang="en-US" dirty="0"/>
            </a:br>
            <a:r>
              <a:rPr lang="en-US" dirty="0"/>
              <a:t>40 Newport Harbor, Narragansett Bay, </a:t>
            </a:r>
            <a:r>
              <a:rPr lang="en-US" dirty="0" err="1"/>
              <a:t>Oldport</a:t>
            </a:r>
            <a:r>
              <a:rPr lang="en-US" dirty="0"/>
              <a:t> Marine launches ECHO, ROUNDER</a:t>
            </a:r>
            <a:br>
              <a:rPr lang="en-US" dirty="0"/>
            </a:br>
            <a:r>
              <a:rPr lang="en-US" dirty="0"/>
              <a:t>38 Newport-Bermuda Race, 42’ </a:t>
            </a:r>
            <a:r>
              <a:rPr lang="en-US" dirty="0" err="1"/>
              <a:t>Benneteau</a:t>
            </a:r>
            <a:r>
              <a:rPr lang="en-US" dirty="0"/>
              <a:t> sloop ENDLESS SUMMER, Jun, watch Capt</a:t>
            </a:r>
            <a:br>
              <a:rPr lang="en-US" dirty="0"/>
            </a:br>
            <a:r>
              <a:rPr lang="en-US" dirty="0"/>
              <a:t>37 Stratford CT-Portsmouth RI, Swan 46’ sloop BABE, Wiberg, mate</a:t>
            </a:r>
            <a:br>
              <a:rPr lang="en-US" dirty="0"/>
            </a:br>
            <a:r>
              <a:rPr lang="en-US" dirty="0"/>
              <a:t>36 Bahamas, various short voyages, 26' </a:t>
            </a:r>
            <a:r>
              <a:rPr lang="en-US" dirty="0" err="1"/>
              <a:t>Mako</a:t>
            </a:r>
            <a:r>
              <a:rPr lang="en-US" dirty="0"/>
              <a:t> SHOAL SHAKER, family boat 1992-2005</a:t>
            </a:r>
          </a:p>
        </p:txBody>
      </p:sp>
      <p:sp>
        <p:nvSpPr>
          <p:cNvPr id="5" name="Slide Number Placeholder 4"/>
          <p:cNvSpPr>
            <a:spLocks noGrp="1"/>
          </p:cNvSpPr>
          <p:nvPr>
            <p:ph type="sldNum" sz="quarter" idx="12"/>
          </p:nvPr>
        </p:nvSpPr>
        <p:spPr/>
        <p:txBody>
          <a:bodyPr/>
          <a:lstStyle/>
          <a:p>
            <a:fld id="{30CFF119-FCED-46D8-96C7-9296159C961D}" type="slidenum">
              <a:rPr lang="en-US" smtClean="0"/>
              <a:t>5</a:t>
            </a:fld>
            <a:endParaRPr lang="en-US"/>
          </a:p>
        </p:txBody>
      </p:sp>
    </p:spTree>
    <p:extLst>
      <p:ext uri="{BB962C8B-B14F-4D97-AF65-F5344CB8AC3E}">
        <p14:creationId xmlns:p14="http://schemas.microsoft.com/office/powerpoint/2010/main" val="4263973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324600" y="228600"/>
            <a:ext cx="2209800" cy="1495864"/>
          </a:xfrm>
        </p:spPr>
      </p:pic>
      <p:sp>
        <p:nvSpPr>
          <p:cNvPr id="5" name="TextBox 4"/>
          <p:cNvSpPr txBox="1"/>
          <p:nvPr/>
        </p:nvSpPr>
        <p:spPr>
          <a:xfrm>
            <a:off x="381000" y="1219200"/>
            <a:ext cx="8305800" cy="5708511"/>
          </a:xfrm>
          <a:prstGeom prst="rect">
            <a:avLst/>
          </a:prstGeom>
          <a:noFill/>
        </p:spPr>
        <p:txBody>
          <a:bodyPr wrap="square" rtlCol="0">
            <a:spAutoFit/>
          </a:bodyPr>
          <a:lstStyle/>
          <a:p>
            <a:r>
              <a:rPr lang="en-US" dirty="0"/>
              <a:t>2001:</a:t>
            </a:r>
            <a:br>
              <a:rPr lang="en-US" dirty="0"/>
            </a:br>
            <a:r>
              <a:rPr lang="en-US" dirty="0"/>
              <a:t>76 New England charter, </a:t>
            </a:r>
            <a:r>
              <a:rPr lang="en-US" dirty="0" err="1"/>
              <a:t>Beneteau</a:t>
            </a:r>
            <a:r>
              <a:rPr lang="en-US" dirty="0"/>
              <a:t> 44’ S/Y KARKARA, Aug</a:t>
            </a:r>
            <a:br>
              <a:rPr lang="en-US" dirty="0"/>
            </a:br>
            <a:r>
              <a:rPr lang="en-US" dirty="0"/>
              <a:t>75 Marion Bermuda Race, 36' Baltic S/Y SHEHARAZADE, Wiberg, Nav. Jun.</a:t>
            </a:r>
            <a:br>
              <a:rPr lang="en-US" dirty="0"/>
            </a:br>
            <a:r>
              <a:rPr lang="en-US" dirty="0"/>
              <a:t>74 Portsmouth-Newport RI, Farr 395 S/Y SAOIRSE, Capt. Matt </a:t>
            </a:r>
            <a:r>
              <a:rPr lang="en-US" dirty="0" err="1"/>
              <a:t>Gerl</a:t>
            </a:r>
            <a:r>
              <a:rPr lang="en-US" dirty="0"/>
              <a:t>, crew</a:t>
            </a:r>
            <a:br>
              <a:rPr lang="en-US" dirty="0"/>
            </a:br>
            <a:r>
              <a:rPr lang="en-US" dirty="0"/>
              <a:t>73 Newport Harbor, Narragansett Bay, </a:t>
            </a:r>
            <a:r>
              <a:rPr lang="en-US" dirty="0" err="1"/>
              <a:t>Oldport</a:t>
            </a:r>
            <a:r>
              <a:rPr lang="en-US" dirty="0"/>
              <a:t> Marine launches ECHO, ROUNDER</a:t>
            </a:r>
            <a:br>
              <a:rPr lang="en-US" dirty="0"/>
            </a:br>
            <a:r>
              <a:rPr lang="en-US" dirty="0"/>
              <a:t>71 Antigua-Bermuda-Block-Black Rock CT, 42' Mariner SHARAZAD, Wiberg</a:t>
            </a:r>
          </a:p>
          <a:p>
            <a:r>
              <a:rPr lang="en-US" dirty="0"/>
              <a:t> </a:t>
            </a:r>
          </a:p>
          <a:p>
            <a:r>
              <a:rPr lang="en-US" dirty="0"/>
              <a:t>2000:</a:t>
            </a:r>
            <a:br>
              <a:rPr lang="en-US" dirty="0"/>
            </a:br>
            <a:r>
              <a:rPr lang="en-US" dirty="0"/>
              <a:t>70 Newport-Bermuda-St. Thomas, USVI 53’ Little Harbor ENVOY, Nov., Wiberg mate</a:t>
            </a:r>
            <a:br>
              <a:rPr lang="en-US" dirty="0"/>
            </a:br>
            <a:r>
              <a:rPr lang="en-US" dirty="0"/>
              <a:t>69 Newport-Stamford CT-NY-Rock Hall MD, 48’ Oyster AMAYESING, Sep. Capt.</a:t>
            </a:r>
            <a:br>
              <a:rPr lang="en-US" dirty="0"/>
            </a:br>
            <a:r>
              <a:rPr lang="en-US" dirty="0"/>
              <a:t>68 Newport-South Norwalk CT, M/V </a:t>
            </a:r>
            <a:r>
              <a:rPr lang="en-US" dirty="0" err="1"/>
              <a:t>McKINNA</a:t>
            </a:r>
            <a:r>
              <a:rPr lang="en-US" dirty="0"/>
              <a:t> 57, Sep., Wiberg, Phil Holmes</a:t>
            </a:r>
            <a:br>
              <a:rPr lang="en-US" dirty="0"/>
            </a:br>
            <a:r>
              <a:rPr lang="en-US" dirty="0"/>
              <a:t>67 Rock Hall -Block I.-Newport-</a:t>
            </a:r>
            <a:r>
              <a:rPr lang="en-US" dirty="0" err="1"/>
              <a:t>Cuttyhunk</a:t>
            </a:r>
            <a:r>
              <a:rPr lang="en-US" dirty="0"/>
              <a:t>-Vineyard-Newport, AMAYESING, Aug.</a:t>
            </a:r>
            <a:br>
              <a:rPr lang="en-US" dirty="0"/>
            </a:br>
            <a:r>
              <a:rPr lang="en-US" dirty="0"/>
              <a:t>66 SW Harbor ME-Bristol RI, 50’ Shannon S/Y GAVIA IMMER, Aug., Wiberg</a:t>
            </a:r>
            <a:br>
              <a:rPr lang="en-US" dirty="0"/>
            </a:br>
            <a:r>
              <a:rPr lang="en-US" dirty="0"/>
              <a:t>65 Christmas Cove, Maine - Newport, 35’ Hinckley sloop GLORY, Aug., Wiberg mate</a:t>
            </a:r>
            <a:br>
              <a:rPr lang="en-US" dirty="0"/>
            </a:br>
            <a:r>
              <a:rPr lang="en-US" dirty="0"/>
              <a:t>64 TRANSAT Bermuda-Azores-Channel I, UK, 46’ Swan MARUTI Jun.-Jul., mate</a:t>
            </a:r>
            <a:br>
              <a:rPr lang="en-US" dirty="0"/>
            </a:br>
            <a:r>
              <a:rPr lang="en-US" dirty="0"/>
              <a:t>63 Newport-Bermuda Race, 62’ S&amp;S sloop WAR BABY, Jun., Wiberg, crew </a:t>
            </a:r>
            <a:br>
              <a:rPr lang="en-US" dirty="0"/>
            </a:br>
            <a:r>
              <a:rPr lang="en-US" dirty="0"/>
              <a:t>62 Bermuda -Newport, 53’ J-160 sloop CONDOR, May, Wiberg, Joy Baum mate </a:t>
            </a:r>
            <a:br>
              <a:rPr lang="en-US" dirty="0"/>
            </a:br>
            <a:r>
              <a:rPr lang="en-US" dirty="0"/>
              <a:t>61 Newport-Tortola, BVI, via Bermuda, Oyster 55’ ADVENTURE, Apr., Wiberg</a:t>
            </a:r>
            <a:br>
              <a:rPr lang="en-US" dirty="0"/>
            </a:br>
            <a:r>
              <a:rPr lang="en-US" dirty="0"/>
              <a:t>60 </a:t>
            </a:r>
            <a:r>
              <a:rPr lang="en-US" dirty="0" err="1"/>
              <a:t>Chaguaramas</a:t>
            </a:r>
            <a:r>
              <a:rPr lang="en-US" dirty="0"/>
              <a:t>, Trinidad-Grenada, 12-meter STIARNA (caught fire, sank), Feb. </a:t>
            </a:r>
            <a:br>
              <a:rPr lang="en-US" dirty="0"/>
            </a:br>
            <a:r>
              <a:rPr lang="en-US" dirty="0"/>
              <a:t>59 Newport RI, hundreds trips OMS launches HOPE, ECHO, ROUNDER, 1998-2004</a:t>
            </a:r>
          </a:p>
        </p:txBody>
      </p:sp>
      <p:sp>
        <p:nvSpPr>
          <p:cNvPr id="6" name="Slide Number Placeholder 5"/>
          <p:cNvSpPr>
            <a:spLocks noGrp="1"/>
          </p:cNvSpPr>
          <p:nvPr>
            <p:ph type="sldNum" sz="quarter" idx="12"/>
          </p:nvPr>
        </p:nvSpPr>
        <p:spPr/>
        <p:txBody>
          <a:bodyPr/>
          <a:lstStyle/>
          <a:p>
            <a:fld id="{30CFF119-FCED-46D8-96C7-9296159C961D}" type="slidenum">
              <a:rPr lang="en-US" smtClean="0"/>
              <a:t>6</a:t>
            </a:fld>
            <a:endParaRPr lang="en-US"/>
          </a:p>
        </p:txBody>
      </p:sp>
    </p:spTree>
    <p:extLst>
      <p:ext uri="{BB962C8B-B14F-4D97-AF65-F5344CB8AC3E}">
        <p14:creationId xmlns:p14="http://schemas.microsoft.com/office/powerpoint/2010/main" val="788065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305800" cy="5029200"/>
          </a:xfrm>
        </p:spPr>
        <p:txBody>
          <a:bodyPr>
            <a:normAutofit fontScale="55000" lnSpcReduction="20000"/>
          </a:bodyPr>
          <a:lstStyle/>
          <a:p>
            <a:r>
              <a:rPr lang="en-US" dirty="0"/>
              <a:t>2002:</a:t>
            </a:r>
            <a:br>
              <a:rPr lang="en-US" dirty="0"/>
            </a:br>
            <a:r>
              <a:rPr lang="en-US" dirty="0"/>
              <a:t>97 Newport Harbor Christmas Lights, 70' </a:t>
            </a:r>
            <a:r>
              <a:rPr lang="en-US" dirty="0" err="1"/>
              <a:t>motoryacht</a:t>
            </a:r>
            <a:r>
              <a:rPr lang="en-US" dirty="0"/>
              <a:t> ONIWA, Dec, Wiberg, Crew</a:t>
            </a:r>
            <a:br>
              <a:rPr lang="en-US" dirty="0"/>
            </a:br>
            <a:r>
              <a:rPr lang="en-US" dirty="0"/>
              <a:t>96 Bermuda-Port Jeff. NY Farr 395 S/Y CARPE DIEM, June, Wiberg, Chad</a:t>
            </a:r>
            <a:br>
              <a:rPr lang="en-US" dirty="0"/>
            </a:br>
            <a:r>
              <a:rPr lang="en-US" dirty="0"/>
              <a:t>95 Nantucket-Sag Harbor NY, </a:t>
            </a:r>
            <a:r>
              <a:rPr lang="en-US" dirty="0" err="1"/>
              <a:t>Beneteau</a:t>
            </a:r>
            <a:r>
              <a:rPr lang="en-US" dirty="0"/>
              <a:t> 40’ S/Y SABA, Jul., Wiberg &amp; Mike Hall</a:t>
            </a:r>
            <a:br>
              <a:rPr lang="en-US" dirty="0"/>
            </a:br>
            <a:r>
              <a:rPr lang="en-US" dirty="0"/>
              <a:t>94 RI-Block I, </a:t>
            </a:r>
            <a:r>
              <a:rPr lang="en-US" dirty="0" err="1"/>
              <a:t>Cuttyhunk</a:t>
            </a:r>
            <a:r>
              <a:rPr lang="en-US" dirty="0"/>
              <a:t>, Vineyard, </a:t>
            </a:r>
            <a:r>
              <a:rPr lang="en-US" dirty="0" err="1"/>
              <a:t>Tucket</a:t>
            </a:r>
            <a:r>
              <a:rPr lang="en-US" dirty="0"/>
              <a:t>, Juneau 52’ S/Y CARPE DIEM II, Wiberg </a:t>
            </a:r>
            <a:br>
              <a:rPr lang="en-US" dirty="0"/>
            </a:br>
            <a:r>
              <a:rPr lang="en-US" dirty="0"/>
              <a:t>93 </a:t>
            </a:r>
            <a:r>
              <a:rPr lang="en-US" dirty="0" err="1"/>
              <a:t>Padanaram</a:t>
            </a:r>
            <a:r>
              <a:rPr lang="en-US" dirty="0"/>
              <a:t>-Vineyard-</a:t>
            </a:r>
            <a:r>
              <a:rPr lang="en-US" dirty="0" err="1"/>
              <a:t>Tucket</a:t>
            </a:r>
            <a:r>
              <a:rPr lang="en-US" dirty="0"/>
              <a:t>-Hadley-</a:t>
            </a:r>
            <a:r>
              <a:rPr lang="en-US" dirty="0" err="1"/>
              <a:t>Menemsha</a:t>
            </a:r>
            <a:r>
              <a:rPr lang="en-US" dirty="0"/>
              <a:t>, Juneau 52’ S/Y CARPE DIEM II</a:t>
            </a:r>
            <a:br>
              <a:rPr lang="en-US" dirty="0"/>
            </a:br>
            <a:r>
              <a:rPr lang="en-US" dirty="0"/>
              <a:t>92 Newport-Bristol, </a:t>
            </a:r>
            <a:r>
              <a:rPr lang="en-US" dirty="0" err="1"/>
              <a:t>Halberg</a:t>
            </a:r>
            <a:r>
              <a:rPr lang="en-US" dirty="0"/>
              <a:t> </a:t>
            </a:r>
            <a:r>
              <a:rPr lang="en-US" dirty="0" err="1"/>
              <a:t>Rassey</a:t>
            </a:r>
            <a:r>
              <a:rPr lang="en-US" dirty="0"/>
              <a:t> 42’ S/Y ALCYONE, May, Wiberg</a:t>
            </a:r>
            <a:br>
              <a:rPr lang="en-US" dirty="0"/>
            </a:br>
            <a:r>
              <a:rPr lang="en-US" dirty="0"/>
              <a:t>91 Newport - Westport MA, 80' maxi catamaran MAIDEN 2, </a:t>
            </a:r>
            <a:r>
              <a:rPr lang="en-US" dirty="0" err="1"/>
              <a:t>daycrew</a:t>
            </a:r>
            <a:r>
              <a:rPr lang="en-US" dirty="0"/>
              <a:t>, Spring</a:t>
            </a:r>
            <a:br>
              <a:rPr lang="en-US" dirty="0"/>
            </a:br>
            <a:r>
              <a:rPr lang="en-US" dirty="0"/>
              <a:t>90 Jamestown RI-Rye NY, Swan 44’ S/Y MANGO May, Wiberg, mate</a:t>
            </a:r>
            <a:br>
              <a:rPr lang="en-US" dirty="0"/>
            </a:br>
            <a:r>
              <a:rPr lang="en-US" dirty="0"/>
              <a:t>89 Newport-Bristol-Newport RI Navy charters, QUICK STEP, PATRIOT, </a:t>
            </a:r>
            <a:r>
              <a:rPr lang="en-US" dirty="0" err="1"/>
              <a:t>Oldport</a:t>
            </a:r>
            <a:br>
              <a:rPr lang="en-US" dirty="0"/>
            </a:br>
            <a:r>
              <a:rPr lang="en-US" dirty="0"/>
              <a:t>88 </a:t>
            </a:r>
            <a:r>
              <a:rPr lang="en-US" dirty="0" err="1"/>
              <a:t>S.Freeport</a:t>
            </a:r>
            <a:r>
              <a:rPr lang="en-US" dirty="0"/>
              <a:t> ME-Nahant MA, 40’ </a:t>
            </a:r>
            <a:r>
              <a:rPr lang="en-US" dirty="0" err="1"/>
              <a:t>Alberg</a:t>
            </a:r>
            <a:r>
              <a:rPr lang="en-US" dirty="0"/>
              <a:t> S/Y MINUET Sep., Don Miller, Mate</a:t>
            </a:r>
            <a:br>
              <a:rPr lang="en-US" dirty="0"/>
            </a:br>
            <a:r>
              <a:rPr lang="en-US" dirty="0"/>
              <a:t>87 Hull MA-Jamestown RI, 40’ sloop S/Y NIGHT WIND, Sep., Miller, Wiberg, mate</a:t>
            </a:r>
            <a:br>
              <a:rPr lang="en-US" dirty="0"/>
            </a:br>
            <a:r>
              <a:rPr lang="en-US" dirty="0"/>
              <a:t>86 Newport-Port Jeff, NY, 42’ sloop S/Y K2 Newport-NY, May, Wiberg</a:t>
            </a:r>
            <a:br>
              <a:rPr lang="en-US" dirty="0"/>
            </a:br>
            <a:r>
              <a:rPr lang="en-US" dirty="0"/>
              <a:t>85 Portsmouth-Newport RI, 44’ sloop S/Y GITANA IV, Jun., Wiberg</a:t>
            </a:r>
            <a:br>
              <a:rPr lang="en-US" dirty="0"/>
            </a:br>
            <a:r>
              <a:rPr lang="en-US" dirty="0"/>
              <a:t>84 Newport-Portsmouth RI, Swan 46’ S/Y BABE, Aug., Wiberg</a:t>
            </a:r>
            <a:br>
              <a:rPr lang="en-US" dirty="0"/>
            </a:br>
            <a:r>
              <a:rPr lang="en-US" dirty="0"/>
              <a:t>83 Barrington-Jamestown RI, Farr 395 S/Y SAOIRSE, Jul., Wiberg, skipper</a:t>
            </a:r>
            <a:br>
              <a:rPr lang="en-US" dirty="0"/>
            </a:br>
            <a:r>
              <a:rPr lang="en-US" dirty="0"/>
              <a:t>82 Newport-Narragansett, 14’ SKIFF, via trailer and it’s own hull, May (smallest yet)</a:t>
            </a:r>
            <a:br>
              <a:rPr lang="en-US" dirty="0"/>
            </a:br>
            <a:r>
              <a:rPr lang="en-US" dirty="0"/>
              <a:t>81 Newport – Block Island </a:t>
            </a:r>
            <a:r>
              <a:rPr lang="en-US" dirty="0" err="1"/>
              <a:t>Oldport</a:t>
            </a:r>
            <a:r>
              <a:rPr lang="en-US" dirty="0"/>
              <a:t> Launch HOPE, for </a:t>
            </a:r>
            <a:r>
              <a:rPr lang="en-US" dirty="0" err="1"/>
              <a:t>Oldport</a:t>
            </a:r>
            <a:r>
              <a:rPr lang="en-US" dirty="0"/>
              <a:t> Marine, Wiberg</a:t>
            </a:r>
            <a:br>
              <a:rPr lang="en-US" dirty="0"/>
            </a:br>
            <a:r>
              <a:rPr lang="en-US" dirty="0"/>
              <a:t>80 Newport – Edgartown Martha’s Vineyard, </a:t>
            </a:r>
            <a:r>
              <a:rPr lang="en-US" dirty="0" err="1"/>
              <a:t>Oldport</a:t>
            </a:r>
            <a:r>
              <a:rPr lang="en-US" dirty="0"/>
              <a:t> launch ROUNDER, Wiberg</a:t>
            </a:r>
            <a:br>
              <a:rPr lang="en-US" dirty="0"/>
            </a:br>
            <a:r>
              <a:rPr lang="en-US" dirty="0"/>
              <a:t>79 Portsmouth-Newport, </a:t>
            </a:r>
            <a:r>
              <a:rPr lang="en-US" dirty="0" err="1"/>
              <a:t>Beneteau</a:t>
            </a:r>
            <a:r>
              <a:rPr lang="en-US" dirty="0"/>
              <a:t> 42’ SUMMER WIND, for Bareboat Sailing</a:t>
            </a:r>
            <a:br>
              <a:rPr lang="en-US" dirty="0"/>
            </a:br>
            <a:r>
              <a:rPr lang="en-US" dirty="0"/>
              <a:t>78 Fairhaven MA-Newport RI, tow, 40’ S/Y SAIL for </a:t>
            </a:r>
            <a:r>
              <a:rPr lang="en-US" dirty="0" err="1"/>
              <a:t>Oldport</a:t>
            </a:r>
            <a:r>
              <a:rPr lang="en-US" dirty="0"/>
              <a:t>, May, Wiberg, mate</a:t>
            </a:r>
            <a:br>
              <a:rPr lang="en-US" dirty="0"/>
            </a:br>
            <a:r>
              <a:rPr lang="en-US" dirty="0"/>
              <a:t>77 Newport, Portsmouth, RI, 45' workboat QUICK STEP, </a:t>
            </a:r>
            <a:r>
              <a:rPr lang="en-US" dirty="0" err="1"/>
              <a:t>Oldport</a:t>
            </a:r>
            <a:r>
              <a:rPr lang="en-US" dirty="0"/>
              <a:t>, mooring/towage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9800" y="89731"/>
            <a:ext cx="3581400" cy="1831822"/>
          </a:xfrm>
          <a:prstGeom prst="rect">
            <a:avLst/>
          </a:prstGeom>
        </p:spPr>
      </p:pic>
      <p:sp>
        <p:nvSpPr>
          <p:cNvPr id="5" name="Slide Number Placeholder 4"/>
          <p:cNvSpPr>
            <a:spLocks noGrp="1"/>
          </p:cNvSpPr>
          <p:nvPr>
            <p:ph type="sldNum" sz="quarter" idx="12"/>
          </p:nvPr>
        </p:nvSpPr>
        <p:spPr/>
        <p:txBody>
          <a:bodyPr/>
          <a:lstStyle/>
          <a:p>
            <a:fld id="{30CFF119-FCED-46D8-96C7-9296159C961D}" type="slidenum">
              <a:rPr lang="en-US" smtClean="0"/>
              <a:t>7</a:t>
            </a:fld>
            <a:endParaRPr lang="en-US"/>
          </a:p>
        </p:txBody>
      </p:sp>
    </p:spTree>
    <p:extLst>
      <p:ext uri="{BB962C8B-B14F-4D97-AF65-F5344CB8AC3E}">
        <p14:creationId xmlns:p14="http://schemas.microsoft.com/office/powerpoint/2010/main" val="613334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152400"/>
            <a:ext cx="8567305" cy="6740307"/>
          </a:xfrm>
          <a:prstGeom prst="rect">
            <a:avLst/>
          </a:prstGeom>
          <a:noFill/>
        </p:spPr>
        <p:txBody>
          <a:bodyPr wrap="square" rtlCol="0">
            <a:spAutoFit/>
          </a:bodyPr>
          <a:lstStyle/>
          <a:p>
            <a:r>
              <a:rPr lang="en-US" dirty="0"/>
              <a:t>2013: 118 Old </a:t>
            </a:r>
            <a:r>
              <a:rPr lang="en-US" dirty="0" err="1"/>
              <a:t>Saybrook</a:t>
            </a:r>
            <a:r>
              <a:rPr lang="en-US" dirty="0"/>
              <a:t> CT-Norwalk CT, 52' power PELAGIC MAGIC, crew, September</a:t>
            </a:r>
          </a:p>
          <a:p>
            <a:r>
              <a:rPr lang="en-US" dirty="0"/>
              <a:t> 2008: 117 Bermuda-Newport, Bristol 48’ USHUAIA, Wiberg Crew, July</a:t>
            </a:r>
          </a:p>
          <a:p>
            <a:r>
              <a:rPr lang="en-US" dirty="0"/>
              <a:t> 2006: 116 Day racing, Riverside YC, Connecticut, S/Y J-40, Crew, Spring 2006 </a:t>
            </a:r>
          </a:p>
          <a:p>
            <a:r>
              <a:rPr lang="en-US" dirty="0"/>
              <a:t>2005:</a:t>
            </a:r>
            <a:br>
              <a:rPr lang="en-US" dirty="0"/>
            </a:br>
            <a:r>
              <a:rPr lang="en-US" dirty="0"/>
              <a:t>115 Shelter Isl. NY-Block Isl.-Wickford RI, 35' </a:t>
            </a:r>
            <a:r>
              <a:rPr lang="en-US" dirty="0" err="1"/>
              <a:t>Oceanis</a:t>
            </a:r>
            <a:r>
              <a:rPr lang="en-US" dirty="0"/>
              <a:t> SEAQUESTERED, Oct.</a:t>
            </a:r>
            <a:br>
              <a:rPr lang="en-US" dirty="0"/>
            </a:br>
            <a:r>
              <a:rPr lang="en-US" dirty="0"/>
              <a:t>114 Newport RI-Larchmont NY, 65' Little Harbor PANACEA, </a:t>
            </a:r>
            <a:r>
              <a:rPr lang="en-US" dirty="0" err="1"/>
              <a:t>Kiragu</a:t>
            </a:r>
            <a:r>
              <a:rPr lang="en-US" dirty="0"/>
              <a:t>, Gray, Sep.</a:t>
            </a:r>
            <a:br>
              <a:rPr lang="en-US" dirty="0"/>
            </a:br>
            <a:r>
              <a:rPr lang="en-US" dirty="0"/>
              <a:t>113 Newport RI-Wilson's Creek CT, Able 32' sloop LOON, Wiberg, Gray, Aug.</a:t>
            </a:r>
            <a:br>
              <a:rPr lang="en-US" dirty="0"/>
            </a:br>
            <a:r>
              <a:rPr lang="en-US" dirty="0"/>
              <a:t>112 Portsmouth RI-Portland, Maine, Swan 48' CYGNE, Wiberg co-skipper, Aug.</a:t>
            </a:r>
            <a:br>
              <a:rPr lang="en-US" dirty="0"/>
            </a:br>
            <a:r>
              <a:rPr lang="en-US" dirty="0"/>
              <a:t>111 Newport-Portsmouth RI, 70' Hinckley MISCONDUCT, </a:t>
            </a:r>
            <a:r>
              <a:rPr lang="en-US" dirty="0" err="1"/>
              <a:t>daysails</a:t>
            </a:r>
            <a:r>
              <a:rPr lang="en-US" dirty="0"/>
              <a:t>, Wiberg, crew</a:t>
            </a:r>
            <a:br>
              <a:rPr lang="en-US" dirty="0"/>
            </a:br>
            <a:r>
              <a:rPr lang="en-US" dirty="0"/>
              <a:t>110 Bermuda – Marion MA, </a:t>
            </a:r>
            <a:r>
              <a:rPr lang="en-US" dirty="0" err="1"/>
              <a:t>Beneteau</a:t>
            </a:r>
            <a:r>
              <a:rPr lang="en-US" dirty="0"/>
              <a:t> 41’ SLIDERULE, Wiberg Capt., June</a:t>
            </a:r>
          </a:p>
          <a:p>
            <a:r>
              <a:rPr lang="en-US" dirty="0"/>
              <a:t>2004:</a:t>
            </a:r>
            <a:br>
              <a:rPr lang="en-US" dirty="0"/>
            </a:br>
            <a:r>
              <a:rPr lang="en-US" dirty="0"/>
              <a:t>109 Eliot Maine - Portsmouth RI, 33' Tiara twin-power INTREPID Oct, Wiberg/Gray </a:t>
            </a:r>
            <a:br>
              <a:rPr lang="en-US" dirty="0"/>
            </a:br>
            <a:r>
              <a:rPr lang="en-US" dirty="0"/>
              <a:t>108 </a:t>
            </a:r>
            <a:r>
              <a:rPr lang="en-US" dirty="0" err="1"/>
              <a:t>Padanaram</a:t>
            </a:r>
            <a:r>
              <a:rPr lang="en-US" dirty="0"/>
              <a:t> MA-Newport RI, 60' Little Harbor SANS TERRE, Oct. </a:t>
            </a:r>
            <a:r>
              <a:rPr lang="en-US" dirty="0" err="1"/>
              <a:t>Kiragu</a:t>
            </a:r>
            <a:r>
              <a:rPr lang="en-US" dirty="0"/>
              <a:t>/Wiberg</a:t>
            </a:r>
            <a:br>
              <a:rPr lang="en-US" dirty="0"/>
            </a:br>
            <a:r>
              <a:rPr lang="en-US" dirty="0"/>
              <a:t>107 Islip Long I. NY-Portsmouth RI, 28' Legacy SOUTHPAW, Sept. Wiberg/Johnson</a:t>
            </a:r>
            <a:br>
              <a:rPr lang="en-US" dirty="0"/>
            </a:br>
            <a:r>
              <a:rPr lang="en-US" dirty="0"/>
              <a:t>106 Bristol-Newport-Bristol RI, 42' Swan ANTARES, Jul-Sept, Cutler, Wiberg Mate</a:t>
            </a:r>
            <a:br>
              <a:rPr lang="en-US" dirty="0"/>
            </a:br>
            <a:r>
              <a:rPr lang="en-US" dirty="0"/>
              <a:t>105 Newport-Hyannis-Nantucket MA, 53' Swan ESCAPE, Capt. S </a:t>
            </a:r>
            <a:r>
              <a:rPr lang="en-US" dirty="0" err="1"/>
              <a:t>Woolfson</a:t>
            </a:r>
            <a:r>
              <a:rPr lang="en-US" dirty="0"/>
              <a:t>, Wiberg</a:t>
            </a:r>
            <a:br>
              <a:rPr lang="en-US" dirty="0"/>
            </a:br>
            <a:r>
              <a:rPr lang="en-US" dirty="0"/>
              <a:t>104 Portsmouth-Bristol RI, 42' Swan ANTARES, June, Capt. Zach Cutler, Mate Wiberg </a:t>
            </a:r>
          </a:p>
          <a:p>
            <a:r>
              <a:rPr lang="en-US" dirty="0"/>
              <a:t>2003:</a:t>
            </a:r>
            <a:br>
              <a:rPr lang="en-US" dirty="0"/>
            </a:br>
            <a:r>
              <a:rPr lang="en-US" dirty="0"/>
              <a:t>103 Newport Harbor, </a:t>
            </a:r>
            <a:r>
              <a:rPr lang="en-US" dirty="0" err="1"/>
              <a:t>Oldport</a:t>
            </a:r>
            <a:r>
              <a:rPr lang="en-US" dirty="0"/>
              <a:t> Marine launches ECHO, ROUNDER, boat show</a:t>
            </a:r>
            <a:br>
              <a:rPr lang="en-US" dirty="0"/>
            </a:br>
            <a:r>
              <a:rPr lang="en-US" dirty="0"/>
              <a:t>101 Newport, Narragansett Bay, 80' Fife ADVENTURESS, Capt. Casey, Wiberg, crew</a:t>
            </a:r>
            <a:br>
              <a:rPr lang="en-US" dirty="0"/>
            </a:br>
            <a:r>
              <a:rPr lang="en-US" dirty="0"/>
              <a:t>100 Marion-Bermuda Race, 42’ Catalina S/Y NORTH STAR II, Wiberg Nav. (3rd Place)</a:t>
            </a:r>
            <a:br>
              <a:rPr lang="en-US" dirty="0"/>
            </a:br>
            <a:r>
              <a:rPr lang="en-US" dirty="0"/>
              <a:t>99 St. Martin-Bermuda-Sag Harbor, Bristol 57’ sloop S/Y GALATEA, May-Jun., </a:t>
            </a:r>
            <a:br>
              <a:rPr lang="en-US" dirty="0"/>
            </a:br>
            <a:r>
              <a:rPr lang="en-US" dirty="0"/>
              <a:t>98 Wilmington NC to Beaufort, Hinckley 44’ S/Y MAGIC FLUTE, May, Wiberg</a:t>
            </a:r>
          </a:p>
          <a:p>
            <a:endParaRPr lang="en-US" dirty="0"/>
          </a:p>
        </p:txBody>
      </p:sp>
      <p:sp>
        <p:nvSpPr>
          <p:cNvPr id="5" name="Slide Number Placeholder 4"/>
          <p:cNvSpPr>
            <a:spLocks noGrp="1"/>
          </p:cNvSpPr>
          <p:nvPr>
            <p:ph type="sldNum" sz="quarter" idx="12"/>
          </p:nvPr>
        </p:nvSpPr>
        <p:spPr/>
        <p:txBody>
          <a:bodyPr/>
          <a:lstStyle/>
          <a:p>
            <a:fld id="{30CFF119-FCED-46D8-96C7-9296159C961D}" type="slidenum">
              <a:rPr lang="en-US" smtClean="0"/>
              <a:t>8</a:t>
            </a:fld>
            <a:endParaRPr lang="en-US"/>
          </a:p>
        </p:txBody>
      </p:sp>
    </p:spTree>
    <p:extLst>
      <p:ext uri="{BB962C8B-B14F-4D97-AF65-F5344CB8AC3E}">
        <p14:creationId xmlns:p14="http://schemas.microsoft.com/office/powerpoint/2010/main" val="2086150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487362"/>
          </a:xfrm>
        </p:spPr>
        <p:txBody>
          <a:bodyPr>
            <a:normAutofit fontScale="90000"/>
          </a:bodyPr>
          <a:lstStyle/>
          <a:p>
            <a:r>
              <a:rPr lang="en-US" dirty="0"/>
              <a:t>S/Y </a:t>
            </a:r>
            <a:r>
              <a:rPr lang="en-US" dirty="0" err="1"/>
              <a:t>Stiarna</a:t>
            </a:r>
            <a:r>
              <a:rPr lang="en-US" dirty="0"/>
              <a:t>, Built in UK, 1937, classic</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914400"/>
            <a:ext cx="2841762" cy="452596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4207657"/>
            <a:ext cx="4343400" cy="2015206"/>
          </a:xfrm>
          <a:prstGeom prst="rect">
            <a:avLst/>
          </a:prstGeom>
        </p:spPr>
      </p:pic>
      <p:sp>
        <p:nvSpPr>
          <p:cNvPr id="6" name="TextBox 5"/>
          <p:cNvSpPr txBox="1"/>
          <p:nvPr/>
        </p:nvSpPr>
        <p:spPr>
          <a:xfrm>
            <a:off x="311209" y="5410200"/>
            <a:ext cx="6905737" cy="1200329"/>
          </a:xfrm>
          <a:prstGeom prst="rect">
            <a:avLst/>
          </a:prstGeom>
          <a:noFill/>
        </p:spPr>
        <p:txBody>
          <a:bodyPr wrap="none" rtlCol="0">
            <a:spAutoFit/>
          </a:bodyPr>
          <a:lstStyle/>
          <a:p>
            <a:r>
              <a:rPr lang="en-US" b="1" dirty="0"/>
              <a:t>Moral</a:t>
            </a:r>
            <a:r>
              <a:rPr lang="en-US" dirty="0"/>
              <a:t>: Quick action, decisions, </a:t>
            </a:r>
          </a:p>
          <a:p>
            <a:r>
              <a:rPr lang="en-US" dirty="0"/>
              <a:t>cooperation, mitigated crew injuries.</a:t>
            </a:r>
          </a:p>
          <a:p>
            <a:r>
              <a:rPr lang="en-US" dirty="0"/>
              <a:t>Reliance v. Hanover, 2002, Boston: </a:t>
            </a:r>
          </a:p>
          <a:p>
            <a:r>
              <a:rPr lang="en-US" dirty="0"/>
              <a:t>law.justia.com/cases/federal/district-courts/FSupp2/222/110/2305170/</a:t>
            </a:r>
          </a:p>
        </p:txBody>
      </p:sp>
      <p:sp>
        <p:nvSpPr>
          <p:cNvPr id="7" name="TextBox 6"/>
          <p:cNvSpPr txBox="1"/>
          <p:nvPr/>
        </p:nvSpPr>
        <p:spPr>
          <a:xfrm>
            <a:off x="3638372" y="828369"/>
            <a:ext cx="4876800" cy="3416320"/>
          </a:xfrm>
          <a:prstGeom prst="rect">
            <a:avLst/>
          </a:prstGeom>
          <a:noFill/>
        </p:spPr>
        <p:txBody>
          <a:bodyPr wrap="square" rtlCol="0">
            <a:spAutoFit/>
          </a:bodyPr>
          <a:lstStyle/>
          <a:p>
            <a:r>
              <a:rPr lang="en-US" b="1" dirty="0"/>
              <a:t>Final Crew: </a:t>
            </a:r>
          </a:p>
          <a:p>
            <a:r>
              <a:rPr lang="en-US" dirty="0"/>
              <a:t>Wiberg (30), Skipper, Owner (60), son (20s), Crew (20s), Carpenter (70)</a:t>
            </a:r>
          </a:p>
          <a:p>
            <a:r>
              <a:rPr lang="en-US" b="1" dirty="0"/>
              <a:t>Time-Line:</a:t>
            </a:r>
          </a:p>
          <a:p>
            <a:r>
              <a:rPr lang="en-US" dirty="0"/>
              <a:t>Weds. 23 Feb. 06:00 – left Trinidad dock</a:t>
            </a:r>
          </a:p>
          <a:p>
            <a:r>
              <a:rPr lang="en-US" dirty="0"/>
              <a:t>06:50 – heavy smoke, fire below</a:t>
            </a:r>
          </a:p>
          <a:p>
            <a:r>
              <a:rPr lang="en-US" dirty="0"/>
              <a:t>06:55 – extinguishers used, fire out of control</a:t>
            </a:r>
          </a:p>
          <a:p>
            <a:r>
              <a:rPr lang="en-US" dirty="0"/>
              <a:t>07:00 - Mayday VHF, M/V Calypso standing by</a:t>
            </a:r>
          </a:p>
          <a:p>
            <a:r>
              <a:rPr lang="en-US" dirty="0"/>
              <a:t>07:05 - all crew aboard Calypso</a:t>
            </a:r>
          </a:p>
          <a:p>
            <a:r>
              <a:rPr lang="en-US" dirty="0"/>
              <a:t>08:00 - T&amp;T CG RIB on-site, rescues gear</a:t>
            </a:r>
          </a:p>
          <a:p>
            <a:r>
              <a:rPr lang="en-US" dirty="0"/>
              <a:t>08:30 - CG </a:t>
            </a:r>
            <a:r>
              <a:rPr lang="en-US" dirty="0" err="1"/>
              <a:t>Corozal</a:t>
            </a:r>
            <a:r>
              <a:rPr lang="en-US" dirty="0"/>
              <a:t> Point on-site, takes crew</a:t>
            </a:r>
          </a:p>
          <a:p>
            <a:r>
              <a:rPr lang="en-US" dirty="0"/>
              <a:t>09:30 – all </a:t>
            </a:r>
            <a:r>
              <a:rPr lang="en-US" dirty="0" err="1"/>
              <a:t>Stiarna</a:t>
            </a:r>
            <a:r>
              <a:rPr lang="en-US" dirty="0"/>
              <a:t> crew ashore, Trinidad</a:t>
            </a:r>
          </a:p>
        </p:txBody>
      </p:sp>
      <p:sp>
        <p:nvSpPr>
          <p:cNvPr id="8" name="Slide Number Placeholder 7"/>
          <p:cNvSpPr>
            <a:spLocks noGrp="1"/>
          </p:cNvSpPr>
          <p:nvPr>
            <p:ph type="sldNum" sz="quarter" idx="12"/>
          </p:nvPr>
        </p:nvSpPr>
        <p:spPr/>
        <p:txBody>
          <a:bodyPr/>
          <a:lstStyle/>
          <a:p>
            <a:fld id="{30CFF119-FCED-46D8-96C7-9296159C961D}" type="slidenum">
              <a:rPr lang="en-US" smtClean="0"/>
              <a:t>9</a:t>
            </a:fld>
            <a:endParaRPr lang="en-US"/>
          </a:p>
        </p:txBody>
      </p:sp>
    </p:spTree>
    <p:extLst>
      <p:ext uri="{BB962C8B-B14F-4D97-AF65-F5344CB8AC3E}">
        <p14:creationId xmlns:p14="http://schemas.microsoft.com/office/powerpoint/2010/main" val="3088883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330</TotalTime>
  <Words>4214</Words>
  <Application>Microsoft Office PowerPoint</Application>
  <PresentationFormat>On-screen Show (4:3)</PresentationFormat>
  <Paragraphs>208</Paragraphs>
  <Slides>24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Early Years at Sea: 100 Vessels,  Ten Casualties: Lessons Learned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S/Y Stiarna, Built in UK, 1937, classic</vt:lpstr>
      <vt:lpstr>S/Y Chebec, 7-week Trans-At, 1991</vt:lpstr>
      <vt:lpstr>S/Y Bon Vivant, Bermuda-Bahamas</vt:lpstr>
      <vt:lpstr>S/Y Stornoway, Panama-NZ 1993-4</vt:lpstr>
      <vt:lpstr>S/Y Windriven, MOB, RI, Oct. 1999</vt:lpstr>
      <vt:lpstr>Trainee, Tanker Owner, Singapore, Sept. 1995 – Aug. 1998, Ages 25-27</vt:lpstr>
      <vt:lpstr>Adapting to a New Environment</vt:lpstr>
      <vt:lpstr>Voyage on M/T Edmo to India, 1995-6</vt:lpstr>
      <vt:lpstr>M/T Cury, Explosion off India, 1996</vt:lpstr>
      <vt:lpstr>M/T Ulan, 30,000 DWT Product Tanker</vt:lpstr>
      <vt:lpstr>M/T Ulan Cast Ashore, Kandla India</vt:lpstr>
      <vt:lpstr>M/T Cury Rocket Attack, Sri Lanka</vt:lpstr>
      <vt:lpstr>M/T Nafti, Sank Hong Kong, 1998</vt:lpstr>
      <vt:lpstr>The Human Toll: 4 Deaths, 3 Years</vt:lpstr>
      <vt:lpstr>Exciting Global Industry, still! (&amp; safer)</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Years at Sea: 100 Vessels, 10 Casualties: Lessons Learned</dc:title>
  <dc:creator>Eric Wiberg</dc:creator>
  <cp:lastModifiedBy>Eric Wiberg</cp:lastModifiedBy>
  <cp:revision>53</cp:revision>
  <cp:lastPrinted>2016-04-13T20:26:05Z</cp:lastPrinted>
  <dcterms:created xsi:type="dcterms:W3CDTF">2016-04-13T14:55:36Z</dcterms:created>
  <dcterms:modified xsi:type="dcterms:W3CDTF">2020-04-11T17:41:14Z</dcterms:modified>
</cp:coreProperties>
</file>