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58" r:id="rId4"/>
    <p:sldId id="257" r:id="rId5"/>
    <p:sldId id="283" r:id="rId6"/>
    <p:sldId id="259" r:id="rId7"/>
    <p:sldId id="260" r:id="rId8"/>
    <p:sldId id="261" r:id="rId9"/>
    <p:sldId id="273" r:id="rId10"/>
    <p:sldId id="274" r:id="rId11"/>
    <p:sldId id="275" r:id="rId12"/>
    <p:sldId id="276" r:id="rId13"/>
    <p:sldId id="277" r:id="rId14"/>
    <p:sldId id="278" r:id="rId15"/>
    <p:sldId id="271" r:id="rId16"/>
    <p:sldId id="263" r:id="rId17"/>
    <p:sldId id="265" r:id="rId18"/>
    <p:sldId id="264" r:id="rId19"/>
    <p:sldId id="284" r:id="rId20"/>
    <p:sldId id="262" r:id="rId21"/>
    <p:sldId id="279" r:id="rId22"/>
    <p:sldId id="282" r:id="rId23"/>
    <p:sldId id="281" r:id="rId24"/>
    <p:sldId id="266" r:id="rId25"/>
    <p:sldId id="267" r:id="rId26"/>
    <p:sldId id="268" r:id="rId27"/>
    <p:sldId id="287" r:id="rId28"/>
    <p:sldId id="269" r:id="rId29"/>
    <p:sldId id="270" r:id="rId30"/>
    <p:sldId id="286" r:id="rId31"/>
    <p:sldId id="280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28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18D6-AABB-4EEC-9A6B-12C1FDE51C06}" type="datetimeFigureOut">
              <a:rPr lang="en-US" smtClean="0"/>
              <a:t>11/12/2015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F20E7-344A-4215-952B-C78526E47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336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18D6-AABB-4EEC-9A6B-12C1FDE51C06}" type="datetimeFigureOut">
              <a:rPr lang="en-US" smtClean="0"/>
              <a:t>11/12/2015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F20E7-344A-4215-952B-C78526E47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084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18D6-AABB-4EEC-9A6B-12C1FDE51C06}" type="datetimeFigureOut">
              <a:rPr lang="en-US" smtClean="0"/>
              <a:t>11/12/2015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F20E7-344A-4215-952B-C78526E47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800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18D6-AABB-4EEC-9A6B-12C1FDE51C06}" type="datetimeFigureOut">
              <a:rPr lang="en-US" smtClean="0"/>
              <a:t>11/12/2015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F20E7-344A-4215-952B-C78526E47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39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18D6-AABB-4EEC-9A6B-12C1FDE51C06}" type="datetimeFigureOut">
              <a:rPr lang="en-US" smtClean="0"/>
              <a:t>11/12/2015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F20E7-344A-4215-952B-C78526E47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450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18D6-AABB-4EEC-9A6B-12C1FDE51C06}" type="datetimeFigureOut">
              <a:rPr lang="en-US" smtClean="0"/>
              <a:t>11/12/2015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F20E7-344A-4215-952B-C78526E47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267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18D6-AABB-4EEC-9A6B-12C1FDE51C06}" type="datetimeFigureOut">
              <a:rPr lang="en-US" smtClean="0"/>
              <a:t>11/12/2015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F20E7-344A-4215-952B-C78526E47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127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18D6-AABB-4EEC-9A6B-12C1FDE51C06}" type="datetimeFigureOut">
              <a:rPr lang="en-US" smtClean="0"/>
              <a:t>11/12/2015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F20E7-344A-4215-952B-C78526E47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951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18D6-AABB-4EEC-9A6B-12C1FDE51C06}" type="datetimeFigureOut">
              <a:rPr lang="en-US" smtClean="0"/>
              <a:t>11/12/2015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F20E7-344A-4215-952B-C78526E47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611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18D6-AABB-4EEC-9A6B-12C1FDE51C06}" type="datetimeFigureOut">
              <a:rPr lang="en-US" smtClean="0"/>
              <a:t>11/12/2015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F20E7-344A-4215-952B-C78526E47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752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18D6-AABB-4EEC-9A6B-12C1FDE51C06}" type="datetimeFigureOut">
              <a:rPr lang="en-US" smtClean="0"/>
              <a:t>11/12/2015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F20E7-344A-4215-952B-C78526E47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365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118D6-AABB-4EEC-9A6B-12C1FDE51C06}" type="datetimeFigureOut">
              <a:rPr lang="en-US" smtClean="0"/>
              <a:t>11/12/2015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EF20E7-344A-4215-952B-C78526E47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696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l87KnbXgDKE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43449" y="575376"/>
            <a:ext cx="8575589" cy="235317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U-BOATS IN NEW ENGLAND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999" y="5085318"/>
            <a:ext cx="9284044" cy="1290767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Propeller Club of New York &amp; New Jersey</a:t>
            </a:r>
          </a:p>
          <a:p>
            <a:r>
              <a:rPr lang="en-US" dirty="0" smtClean="0"/>
              <a:t>McAllister Towing, 17 Battery</a:t>
            </a:r>
            <a:r>
              <a:rPr lang="en-US" dirty="0"/>
              <a:t> </a:t>
            </a:r>
            <a:r>
              <a:rPr lang="en-US" dirty="0" smtClean="0"/>
              <a:t>Place, New York, NY</a:t>
            </a:r>
          </a:p>
          <a:p>
            <a:r>
              <a:rPr lang="en-US" dirty="0" smtClean="0"/>
              <a:t>Thursday 12</a:t>
            </a:r>
            <a:r>
              <a:rPr lang="en-US" baseline="30000" dirty="0" smtClean="0"/>
              <a:t>th</a:t>
            </a:r>
            <a:r>
              <a:rPr lang="en-US" dirty="0" smtClean="0"/>
              <a:t> November 2015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291" y="1581936"/>
            <a:ext cx="5107459" cy="3219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487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5481395" cy="1278324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Peisander</a:t>
            </a:r>
            <a:r>
              <a:rPr lang="en-US" sz="2800" dirty="0" smtClean="0"/>
              <a:t>, whose men survived and were rescued by the USCGC General Greene off Nantucket</a:t>
            </a:r>
            <a:endParaRPr lang="en-US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9082" y="1919962"/>
            <a:ext cx="5236918" cy="28775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9595" y="3562412"/>
            <a:ext cx="5236918" cy="284707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781800" y="2286000"/>
            <a:ext cx="47747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SS Plow City, whose captain fled the </a:t>
            </a:r>
            <a:r>
              <a:rPr lang="en-US" sz="2400" dirty="0" err="1" smtClean="0"/>
              <a:t>Peisander</a:t>
            </a:r>
            <a:r>
              <a:rPr lang="en-US" sz="2400" dirty="0" smtClean="0"/>
              <a:t> lifeboat, thinking it was a U-boat ploy only to be itself sunk by a U-boat hours later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000997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105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M/T Norland’s extraordinary survival voyages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168955"/>
            <a:ext cx="4870622" cy="32041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200" y="4782065"/>
            <a:ext cx="5503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M/T Norland under fire by U-108 in a rare action photo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917418"/>
            <a:ext cx="5718544" cy="273124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341977" y="1902941"/>
            <a:ext cx="5632084" cy="658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Polyphemus which rescued Norland survivors</a:t>
            </a:r>
          </a:p>
          <a:p>
            <a:r>
              <a:rPr lang="en-US" dirty="0"/>
              <a:t>o</a:t>
            </a:r>
            <a:r>
              <a:rPr lang="en-US" dirty="0" smtClean="0"/>
              <a:t>nly to be itself sunk the following day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8166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381735" cy="697556"/>
          </a:xfrm>
        </p:spPr>
        <p:txBody>
          <a:bodyPr/>
          <a:lstStyle/>
          <a:p>
            <a:pPr algn="ctr"/>
            <a:r>
              <a:rPr lang="en-US" dirty="0" smtClean="0"/>
              <a:t>Norland summary of survivor’s voyages: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2682"/>
            <a:ext cx="10515600" cy="511428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 surviving men from both the Polyphemus (51 men) and the Norland (14) then boarded five lifeboats, which together were sighted by three (3) submarines (U-566/</a:t>
            </a:r>
            <a:r>
              <a:rPr lang="en-US" dirty="0" err="1"/>
              <a:t>Borchert</a:t>
            </a:r>
            <a:r>
              <a:rPr lang="en-US" dirty="0"/>
              <a:t>, U-593/</a:t>
            </a:r>
            <a:r>
              <a:rPr lang="en-US" dirty="0" err="1"/>
              <a:t>Kelbling</a:t>
            </a:r>
            <a:r>
              <a:rPr lang="en-US" dirty="0"/>
              <a:t>, and an unidentified boat) and rescued by six (6) vessels. The six vessels which rescued the Norland survivors after they were rescued by the Polyphemus were: </a:t>
            </a:r>
          </a:p>
          <a:p>
            <a:pPr lvl="0"/>
            <a:r>
              <a:rPr lang="en-US" dirty="0"/>
              <a:t>D/S Maria Amelia (to New York), </a:t>
            </a:r>
          </a:p>
          <a:p>
            <a:pPr lvl="0"/>
            <a:r>
              <a:rPr lang="en-US" dirty="0" err="1"/>
              <a:t>Torvanger</a:t>
            </a:r>
            <a:r>
              <a:rPr lang="en-US" dirty="0"/>
              <a:t> (to the F/V Alpha and Estelle), </a:t>
            </a:r>
          </a:p>
          <a:p>
            <a:pPr lvl="0"/>
            <a:r>
              <a:rPr lang="en-US" dirty="0"/>
              <a:t>the F/V Alpha and Estelle (to New Bedford Massachusetts), </a:t>
            </a:r>
          </a:p>
          <a:p>
            <a:pPr lvl="0"/>
            <a:r>
              <a:rPr lang="en-US" dirty="0"/>
              <a:t>the F/V Hunting-Sanford (to New Bedford), </a:t>
            </a:r>
          </a:p>
          <a:p>
            <a:pPr lvl="0"/>
            <a:r>
              <a:rPr lang="en-US" dirty="0"/>
              <a:t>the D/S </a:t>
            </a:r>
            <a:r>
              <a:rPr lang="en-US" dirty="0" err="1"/>
              <a:t>Mirandella</a:t>
            </a:r>
            <a:r>
              <a:rPr lang="en-US" dirty="0"/>
              <a:t> (to New York), and </a:t>
            </a:r>
          </a:p>
          <a:p>
            <a:pPr lvl="0"/>
            <a:r>
              <a:rPr lang="en-US" dirty="0"/>
              <a:t>the USCGC General Greene (WPC 140) (to Nantucket).</a:t>
            </a:r>
          </a:p>
        </p:txBody>
      </p:sp>
    </p:spTree>
    <p:extLst>
      <p:ext uri="{BB962C8B-B14F-4D97-AF65-F5344CB8AC3E}">
        <p14:creationId xmlns:p14="http://schemas.microsoft.com/office/powerpoint/2010/main" val="39229479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6518645" cy="6282810"/>
          </a:xfrm>
        </p:spPr>
        <p:txBody>
          <a:bodyPr>
            <a:normAutofit/>
          </a:bodyPr>
          <a:lstStyle/>
          <a:p>
            <a:pPr lvl="0"/>
            <a:r>
              <a:rPr lang="en-US" sz="2400" dirty="0">
                <a:latin typeface="+mn-lt"/>
              </a:rPr>
              <a:t>Boat 1: 2 Norland men – rescued by the Hunting-Sanford, landed New Bedford</a:t>
            </a:r>
            <a:r>
              <a:rPr lang="en-US" sz="2400" dirty="0" smtClean="0">
                <a:latin typeface="+mn-lt"/>
              </a:rPr>
              <a:t>.</a:t>
            </a:r>
            <a:br>
              <a:rPr lang="en-US" sz="2400" dirty="0" smtClean="0">
                <a:latin typeface="+mn-lt"/>
              </a:rPr>
            </a:br>
            <a:r>
              <a:rPr lang="en-US" sz="2400" dirty="0">
                <a:latin typeface="+mn-lt"/>
              </a:rPr>
              <a:t/>
            </a:r>
            <a:br>
              <a:rPr lang="en-US" sz="2400" dirty="0">
                <a:latin typeface="+mn-lt"/>
              </a:rPr>
            </a:br>
            <a:r>
              <a:rPr lang="en-US" sz="2400" dirty="0">
                <a:latin typeface="+mn-lt"/>
              </a:rPr>
              <a:t>Boat 2: 3 Norland men – rescued by USCGC General Greene, landed Nantucket</a:t>
            </a:r>
            <a:r>
              <a:rPr lang="en-US" sz="2400" dirty="0" smtClean="0">
                <a:latin typeface="+mn-lt"/>
              </a:rPr>
              <a:t>.</a:t>
            </a:r>
            <a:br>
              <a:rPr lang="en-US" sz="2400" dirty="0" smtClean="0">
                <a:latin typeface="+mn-lt"/>
              </a:rPr>
            </a:br>
            <a:r>
              <a:rPr lang="en-US" sz="2400" dirty="0">
                <a:latin typeface="+mn-lt"/>
              </a:rPr>
              <a:t/>
            </a:r>
            <a:br>
              <a:rPr lang="en-US" sz="2400" dirty="0">
                <a:latin typeface="+mn-lt"/>
              </a:rPr>
            </a:br>
            <a:r>
              <a:rPr lang="en-US" sz="2400" dirty="0">
                <a:latin typeface="+mn-lt"/>
              </a:rPr>
              <a:t>Boat 3: 2 Norland men – rescued by </a:t>
            </a:r>
            <a:r>
              <a:rPr lang="en-US" sz="2400" dirty="0" err="1">
                <a:latin typeface="+mn-lt"/>
              </a:rPr>
              <a:t>Mirandella</a:t>
            </a:r>
            <a:r>
              <a:rPr lang="en-US" sz="2400" dirty="0">
                <a:latin typeface="+mn-lt"/>
              </a:rPr>
              <a:t>, landed New York</a:t>
            </a:r>
            <a:r>
              <a:rPr lang="en-US" sz="2400" dirty="0" smtClean="0">
                <a:latin typeface="+mn-lt"/>
              </a:rPr>
              <a:t>.</a:t>
            </a:r>
            <a:br>
              <a:rPr lang="en-US" sz="2400" dirty="0" smtClean="0">
                <a:latin typeface="+mn-lt"/>
              </a:rPr>
            </a:br>
            <a:r>
              <a:rPr lang="en-US" sz="2400" dirty="0">
                <a:latin typeface="+mn-lt"/>
              </a:rPr>
              <a:t/>
            </a:r>
            <a:br>
              <a:rPr lang="en-US" sz="2400" dirty="0">
                <a:latin typeface="+mn-lt"/>
              </a:rPr>
            </a:br>
            <a:r>
              <a:rPr lang="en-US" sz="2400" dirty="0">
                <a:latin typeface="+mn-lt"/>
              </a:rPr>
              <a:t>Boat 4: 4 Norland men – rescued by Maria Amelia, landed New York</a:t>
            </a:r>
            <a:r>
              <a:rPr lang="en-US" sz="2400" dirty="0" smtClean="0">
                <a:latin typeface="+mn-lt"/>
              </a:rPr>
              <a:t>.</a:t>
            </a:r>
            <a:br>
              <a:rPr lang="en-US" sz="2400" dirty="0" smtClean="0">
                <a:latin typeface="+mn-lt"/>
              </a:rPr>
            </a:br>
            <a:r>
              <a:rPr lang="en-US" sz="2400" dirty="0">
                <a:latin typeface="+mn-lt"/>
              </a:rPr>
              <a:t/>
            </a:r>
            <a:br>
              <a:rPr lang="en-US" sz="2400" dirty="0">
                <a:latin typeface="+mn-lt"/>
              </a:rPr>
            </a:br>
            <a:r>
              <a:rPr lang="en-US" sz="2400" dirty="0">
                <a:latin typeface="+mn-lt"/>
              </a:rPr>
              <a:t>Boat 5: 3 Norland men, including Second Officer </a:t>
            </a:r>
            <a:r>
              <a:rPr lang="en-US" sz="2400" dirty="0" err="1">
                <a:latin typeface="+mn-lt"/>
              </a:rPr>
              <a:t>Bjelde</a:t>
            </a:r>
            <a:r>
              <a:rPr lang="en-US" sz="2400" dirty="0">
                <a:latin typeface="+mn-lt"/>
              </a:rPr>
              <a:t> navigating (total 14 men) – rescued by </a:t>
            </a:r>
            <a:r>
              <a:rPr lang="en-US" sz="2400" dirty="0" err="1">
                <a:latin typeface="+mn-lt"/>
              </a:rPr>
              <a:t>Torvanger</a:t>
            </a:r>
            <a:r>
              <a:rPr lang="en-US" sz="2400" dirty="0">
                <a:latin typeface="+mn-lt"/>
              </a:rPr>
              <a:t>, Alpha and Estelle, landed New Bedford.</a:t>
            </a:r>
            <a:br>
              <a:rPr lang="en-US" sz="2400" dirty="0">
                <a:latin typeface="+mn-lt"/>
              </a:rPr>
            </a:br>
            <a:endParaRPr lang="en-US" sz="2400" dirty="0">
              <a:latin typeface="+mn-lt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56844" y="0"/>
            <a:ext cx="4669941" cy="32372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6844" y="3407972"/>
            <a:ext cx="1926503" cy="238983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486987" y="3864227"/>
            <a:ext cx="253979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Soldiers, Sailors, </a:t>
            </a:r>
          </a:p>
          <a:p>
            <a:r>
              <a:rPr lang="en-US" dirty="0" smtClean="0"/>
              <a:t>Marines, Coast Guard </a:t>
            </a:r>
          </a:p>
          <a:p>
            <a:r>
              <a:rPr lang="en-US" dirty="0" smtClean="0"/>
              <a:t>and Airmen’s Club, since </a:t>
            </a:r>
          </a:p>
          <a:p>
            <a:r>
              <a:rPr lang="en-US" dirty="0" smtClean="0"/>
              <a:t>1919, Lexington Avenue, </a:t>
            </a:r>
          </a:p>
          <a:p>
            <a:r>
              <a:rPr lang="en-US" dirty="0" smtClean="0"/>
              <a:t>New York, NY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5551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556" y="192130"/>
            <a:ext cx="11392929" cy="808767"/>
          </a:xfrm>
        </p:spPr>
        <p:txBody>
          <a:bodyPr/>
          <a:lstStyle/>
          <a:p>
            <a:pPr algn="ctr"/>
            <a:r>
              <a:rPr lang="en-US" dirty="0" smtClean="0"/>
              <a:t>F/V Lark, shelled by sub, made it back to Boston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879" y="1119299"/>
            <a:ext cx="3756743" cy="528150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295" y="1541422"/>
            <a:ext cx="6220873" cy="485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8385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 Foam sunk by U-432 off Nova Scotia 1942</a:t>
            </a:r>
            <a:endParaRPr lang="en-US" dirty="0"/>
          </a:p>
        </p:txBody>
      </p:sp>
      <p:pic>
        <p:nvPicPr>
          <p:cNvPr id="6146" name="Picture 2" descr="http://uboat.net/media/allies/merchants/am/foam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20" y="1312342"/>
            <a:ext cx="4286250" cy="300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ewiberg\Desktop\ETW Files\UBs\NEW ENGLAND UBoat Material\FOAM sub paint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5672" y="2077806"/>
            <a:ext cx="7445555" cy="4403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9515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363200" cy="875846"/>
          </a:xfrm>
        </p:spPr>
        <p:txBody>
          <a:bodyPr/>
          <a:lstStyle/>
          <a:p>
            <a:pPr algn="ctr"/>
            <a:r>
              <a:rPr lang="en-US" dirty="0" smtClean="0"/>
              <a:t>Operation </a:t>
            </a:r>
            <a:r>
              <a:rPr lang="en-US" dirty="0" err="1" smtClean="0"/>
              <a:t>Pastorius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95631" y="1120493"/>
            <a:ext cx="2429337" cy="373124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8457" y="5143500"/>
            <a:ext cx="110707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John </a:t>
            </a:r>
            <a:r>
              <a:rPr lang="en-US" dirty="0" err="1" smtClean="0"/>
              <a:t>Dasch</a:t>
            </a:r>
            <a:r>
              <a:rPr lang="en-US" dirty="0" smtClean="0"/>
              <a:t>, 39, leader of the 4-man team landed at Amagansett Long Island on June 12, 1942 thanks to U-202 under Lindner. He had over $84,000 cash in USD.  Five days later </a:t>
            </a:r>
            <a:r>
              <a:rPr lang="en-US" dirty="0" err="1" smtClean="0"/>
              <a:t>Dasch</a:t>
            </a:r>
            <a:r>
              <a:rPr lang="en-US" dirty="0" smtClean="0"/>
              <a:t> went from NY to DC to surrender. All 7 spies were arrested. Five were electrocuted after military tribunal on 8 August. </a:t>
            </a:r>
            <a:r>
              <a:rPr lang="en-US" dirty="0" err="1" smtClean="0"/>
              <a:t>Dasch</a:t>
            </a:r>
            <a:r>
              <a:rPr lang="en-US" dirty="0" smtClean="0"/>
              <a:t> and Burger were spared and returned to Germany in 1948.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5657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477500" cy="761546"/>
          </a:xfrm>
        </p:spPr>
        <p:txBody>
          <a:bodyPr/>
          <a:lstStyle/>
          <a:p>
            <a:pPr algn="ctr"/>
            <a:r>
              <a:rPr lang="en-US" dirty="0" smtClean="0"/>
              <a:t>Landing in New Brunswick, Canada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09349" y="1268853"/>
            <a:ext cx="4940644" cy="35078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4947557"/>
            <a:ext cx="1129937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Marius Alfred </a:t>
            </a:r>
            <a:r>
              <a:rPr lang="en-US" dirty="0" err="1" smtClean="0"/>
              <a:t>Langbein</a:t>
            </a:r>
            <a:r>
              <a:rPr lang="en-US" dirty="0" smtClean="0"/>
              <a:t>, a spy who landed at St. Martin’s village, near St. John New Brunswick in the Bay of Fundy by U-213 under von </a:t>
            </a:r>
            <a:r>
              <a:rPr lang="en-US" dirty="0" err="1" smtClean="0"/>
              <a:t>Varendorff</a:t>
            </a:r>
            <a:r>
              <a:rPr lang="en-US" dirty="0" smtClean="0"/>
              <a:t> on the 14</a:t>
            </a:r>
            <a:r>
              <a:rPr lang="en-US" baseline="30000" dirty="0" smtClean="0"/>
              <a:t>th</a:t>
            </a:r>
            <a:r>
              <a:rPr lang="en-US" dirty="0" smtClean="0"/>
              <a:t> of May, 1942. His job was to monitor convoys from Halifax and relay it to Germans. Instead he buried the radio, hitched and took the train to Montreal, was arrested in a brothel, released, and lived as Alfred Haskins, touring night clubs and brothels until the end of 1944, burning through $7,000. Then he ran out of funds and surrendered. He was deported back to German after the war and returned to his wife.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5474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428514" cy="810532"/>
          </a:xfrm>
        </p:spPr>
        <p:txBody>
          <a:bodyPr/>
          <a:lstStyle/>
          <a:p>
            <a:pPr algn="ctr"/>
            <a:r>
              <a:rPr lang="en-US" dirty="0" smtClean="0"/>
              <a:t>Operation Magpie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045029" y="4327071"/>
            <a:ext cx="104176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William C. </a:t>
            </a:r>
            <a:r>
              <a:rPr lang="en-US" dirty="0" err="1" smtClean="0"/>
              <a:t>Colepaugh</a:t>
            </a:r>
            <a:r>
              <a:rPr lang="en-US" dirty="0" smtClean="0"/>
              <a:t> of Niantic, CT and educated at MIT, and Erich </a:t>
            </a:r>
            <a:r>
              <a:rPr lang="en-US" dirty="0" err="1" smtClean="0"/>
              <a:t>Gimpel</a:t>
            </a:r>
            <a:r>
              <a:rPr lang="en-US" dirty="0" smtClean="0"/>
              <a:t> were landed at Hancock Point, Frenchman’s Bay, near Bar Harbor Maine by U-1230 under </a:t>
            </a:r>
            <a:r>
              <a:rPr lang="en-US" dirty="0" err="1" smtClean="0"/>
              <a:t>Hilbig</a:t>
            </a:r>
            <a:r>
              <a:rPr lang="en-US" dirty="0" smtClean="0"/>
              <a:t> on Nov. 27, 1944. They had $60,000 cash and diamonds and evaded capture on snowy roads and trains to reach New York City. </a:t>
            </a:r>
            <a:r>
              <a:rPr lang="en-US" dirty="0" err="1" smtClean="0"/>
              <a:t>Colepaugh</a:t>
            </a:r>
            <a:r>
              <a:rPr lang="en-US" dirty="0" smtClean="0"/>
              <a:t>, who had taken a Swedish freighter to Germany to enroll with the </a:t>
            </a:r>
            <a:r>
              <a:rPr lang="en-US" dirty="0" err="1" smtClean="0"/>
              <a:t>Abewehr</a:t>
            </a:r>
            <a:r>
              <a:rPr lang="en-US" dirty="0" smtClean="0"/>
              <a:t> and was trained by </a:t>
            </a:r>
            <a:r>
              <a:rPr lang="en-US" dirty="0"/>
              <a:t>SS Major Otto </a:t>
            </a:r>
            <a:r>
              <a:rPr lang="en-US" dirty="0" err="1" smtClean="0"/>
              <a:t>Skorzeny</a:t>
            </a:r>
            <a:r>
              <a:rPr lang="en-US" dirty="0" smtClean="0"/>
              <a:t>, spent on lavish living for a month then got cold feet. He confessed to a school friend and turned himself – and </a:t>
            </a:r>
            <a:r>
              <a:rPr lang="en-US" dirty="0" err="1" smtClean="0"/>
              <a:t>Gimpel</a:t>
            </a:r>
            <a:r>
              <a:rPr lang="en-US" dirty="0" smtClean="0"/>
              <a:t> – into the FBI the day after Christmas. Though sentenced to death, FDR died before they were executed, it was commuted, they served sentences in jail. </a:t>
            </a:r>
            <a:r>
              <a:rPr lang="en-US" dirty="0" err="1" smtClean="0"/>
              <a:t>Colepaugh</a:t>
            </a:r>
            <a:r>
              <a:rPr lang="en-US" dirty="0" smtClean="0"/>
              <a:t> went on to a quiet life in Pennsylvania and Florida, earning accolades as a Rotarian in PA.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9871" y="1098739"/>
            <a:ext cx="4385659" cy="3228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41159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626" y="407773"/>
            <a:ext cx="11232291" cy="54369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Ten U-boats sunk off New England: 3 during WWII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7806104"/>
              </p:ext>
            </p:extLst>
          </p:nvPr>
        </p:nvGraphicFramePr>
        <p:xfrm>
          <a:off x="790833" y="951469"/>
          <a:ext cx="10898658" cy="57335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9361"/>
                <a:gridCol w="1007063"/>
                <a:gridCol w="2184208"/>
                <a:gridCol w="2202110"/>
                <a:gridCol w="1544162"/>
                <a:gridCol w="1114483"/>
                <a:gridCol w="1987271"/>
              </a:tblGrid>
              <a:tr h="4777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Sub #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Date Sunk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Sunk by what Allied vsl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Region Sunk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Lat / Long Sunk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Date POW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How Surrendered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7779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U-215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3-Jul-42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HMS Le Tigre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East of Boston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41°48'N / 66°38'W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KIA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never surrendered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9555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U-550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16-Apr-44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USS Gandy, USS Joyce, USS Peterson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70 nm SE of Nantucket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40°09'N / 69°44'W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KIA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surrendered in battle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9555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U-853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6-May-45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USS Atherton, USS Moberly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Block Island Sound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41°13'N / 71°27'W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KIA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never surrendered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1117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U-1228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5-Feb-46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USS Sirago SS 485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37 nm NE of Provincetown MA, in Gulf of Maine (see U-234), 600' of water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>
                          <a:effectLst/>
                        </a:rPr>
                        <a:t>42°32′N / 69°37′W (Niestle says 42°30'N / 69°38'W) 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17-May-45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surrendered Portsmouth NH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9555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U-805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8-Feb-46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USS Sirago SS 485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off Cape Cod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42°32'N / 69°27'W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15-May-45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surrendered Portsmouth NH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5290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381735" cy="45042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Overview: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5481" y="939114"/>
            <a:ext cx="10911016" cy="5237849"/>
          </a:xfrm>
        </p:spPr>
        <p:txBody>
          <a:bodyPr>
            <a:normAutofit/>
          </a:bodyPr>
          <a:lstStyle/>
          <a:p>
            <a:r>
              <a:rPr lang="en-US" dirty="0" smtClean="0"/>
              <a:t>73 German U-boat patrols for over 600+ patrol days</a:t>
            </a:r>
          </a:p>
          <a:p>
            <a:r>
              <a:rPr lang="en-US" dirty="0" smtClean="0"/>
              <a:t>35 Allied ships sunk or damaged for over 182,000 GRT</a:t>
            </a:r>
          </a:p>
          <a:p>
            <a:r>
              <a:rPr lang="en-US" dirty="0" smtClean="0"/>
              <a:t>428 Allied sailors killed, 1,152 survived, 545 landed in New England</a:t>
            </a:r>
          </a:p>
          <a:p>
            <a:r>
              <a:rPr lang="en-US" dirty="0" smtClean="0"/>
              <a:t>3 German U-boats sunk off New England: RI, Nantucket, Nova Scotia</a:t>
            </a:r>
          </a:p>
          <a:p>
            <a:r>
              <a:rPr lang="en-US" dirty="0"/>
              <a:t>4</a:t>
            </a:r>
            <a:r>
              <a:rPr lang="en-US" dirty="0" smtClean="0"/>
              <a:t> U-boats surrendered in Portsmouth Navy Yard, Kittery, Maine</a:t>
            </a:r>
          </a:p>
          <a:p>
            <a:r>
              <a:rPr lang="en-US" dirty="0" smtClean="0"/>
              <a:t>7 U-boats destroyed by US Submarines post-war off Cape Cod</a:t>
            </a:r>
          </a:p>
          <a:p>
            <a:r>
              <a:rPr lang="en-US" dirty="0" smtClean="0"/>
              <a:t>3 German officers or sailors buried in New England: MA and Newport</a:t>
            </a:r>
          </a:p>
          <a:p>
            <a:r>
              <a:rPr lang="en-US" dirty="0" smtClean="0"/>
              <a:t>3 groups of German saboteurs landed: Maine, Long Island, St. John’s</a:t>
            </a:r>
          </a:p>
          <a:p>
            <a:r>
              <a:rPr lang="en-US" dirty="0" smtClean="0"/>
              <a:t>1 US Navy vessel (USS Eagle) sunk by U-boat, Portland Maine</a:t>
            </a:r>
          </a:p>
          <a:p>
            <a:r>
              <a:rPr lang="en-US" dirty="0" smtClean="0"/>
              <a:t>1 patrol to lay mines off Boston Harbor MA - unsuccessful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3060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7651757"/>
              </p:ext>
            </p:extLst>
          </p:nvPr>
        </p:nvGraphicFramePr>
        <p:xfrm>
          <a:off x="432488" y="210065"/>
          <a:ext cx="11306429" cy="64749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91513"/>
                <a:gridCol w="1044742"/>
                <a:gridCol w="2265930"/>
                <a:gridCol w="2284502"/>
                <a:gridCol w="1601937"/>
                <a:gridCol w="1156181"/>
                <a:gridCol w="2061624"/>
              </a:tblGrid>
              <a:tr h="121026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U-977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13-Nov-46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USS Atule SS 403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off Cape Cod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42°33'N / 69°43'W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17-Aug-45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surrendered Argentina, motored to Boston 13 Nov. 1945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21026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U-530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28-Nov-47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USS Toro SS 422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40 nm NE of Cape Cod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42°39'N / 69°32'W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10-Jul-45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was taken to Argentina in 1945, towed to Boston MA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6136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U-234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19-Nov-47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USS Greenfish SS 351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40 nm NE Provincetown MA, in Gulf of Maine (see U-1228, U-889, same position), 600' of water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42°37'N / 69°33'W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19-May-45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surrendered Portsmouth NH 19 May 1945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6136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U-889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20-Nov-47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USS Flying Fish SS 229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off Cape Cod - same position as U-234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42°37'N / 69°33'W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13-May-45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surrendered Shelburne NS, </a:t>
                      </a:r>
                      <a:r>
                        <a:rPr lang="en-US" sz="1400" u="none" strike="noStrike" dirty="0" smtClean="0">
                          <a:effectLst/>
                        </a:rPr>
                        <a:t>transferred </a:t>
                      </a:r>
                      <a:r>
                        <a:rPr lang="en-US" sz="1400" u="none" strike="noStrike" dirty="0">
                          <a:effectLst/>
                        </a:rPr>
                        <a:t>to NH 10 Jan. 1946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82701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U-858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21-Nov-47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USS Sirago SS 485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c. 40 nm off Cape Cod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42°31'N /  69°34'W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14-May-45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surrendered Lewes Delaware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50500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9114" y="365125"/>
            <a:ext cx="10414686" cy="54927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U-550 sunk off Nantucket, survivors taken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88" y="1087395"/>
            <a:ext cx="6578203" cy="526256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835" y="1896761"/>
            <a:ext cx="4726396" cy="3181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8316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341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U-boats surrendering at sea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879" y="2236415"/>
            <a:ext cx="3535001" cy="236845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61" y="988541"/>
            <a:ext cx="4247177" cy="28544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3246" y="3842949"/>
            <a:ext cx="3489240" cy="2858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6091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221097" cy="56163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U-boats surrendered in Portsmouth, NH 1945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0" y="2681418"/>
            <a:ext cx="5763911" cy="384260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40" y="1013598"/>
            <a:ext cx="6032500" cy="408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9326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Steinhoff Surrender &amp; Suicide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337" y="1534325"/>
            <a:ext cx="5084525" cy="3939718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6162" y="1534325"/>
            <a:ext cx="2711793" cy="390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552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20" y="408587"/>
            <a:ext cx="6379347" cy="378035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7679" y="3225928"/>
            <a:ext cx="3979775" cy="307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8083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Two U-Boat Sailors Buried in Newport, RI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2389" y="2209949"/>
            <a:ext cx="4209139" cy="26833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0495" y="1690688"/>
            <a:ext cx="3094338" cy="3960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5026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691" y="413203"/>
            <a:ext cx="8436697" cy="6052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35774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U-977 being sunk by USS Cape Cod 1947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25" y="1690688"/>
            <a:ext cx="2931798" cy="220862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648" y="1690688"/>
            <a:ext cx="6521942" cy="47610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2005" y="5224872"/>
            <a:ext cx="3713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U-1228 being sunk off Cape Cod 1947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0136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480589" cy="907621"/>
          </a:xfrm>
        </p:spPr>
        <p:txBody>
          <a:bodyPr/>
          <a:lstStyle/>
          <a:p>
            <a:r>
              <a:rPr lang="en-US" dirty="0" smtClean="0"/>
              <a:t>Six U-Boats sunk off Cape Cod MA 1946-1947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3081" y="1677344"/>
            <a:ext cx="8511827" cy="4351338"/>
          </a:xfrm>
        </p:spPr>
      </p:pic>
    </p:spTree>
    <p:extLst>
      <p:ext uri="{BB962C8B-B14F-4D97-AF65-F5344CB8AC3E}">
        <p14:creationId xmlns:p14="http://schemas.microsoft.com/office/powerpoint/2010/main" val="4101087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124" y="222421"/>
            <a:ext cx="9749390" cy="6265072"/>
          </a:xfrm>
        </p:spPr>
      </p:pic>
    </p:spTree>
    <p:extLst>
      <p:ext uri="{BB962C8B-B14F-4D97-AF65-F5344CB8AC3E}">
        <p14:creationId xmlns:p14="http://schemas.microsoft.com/office/powerpoint/2010/main" val="39334888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 of U-858 and U-805 surrendering in NH</a:t>
            </a:r>
            <a:endParaRPr lang="en-US" dirty="0"/>
          </a:p>
        </p:txBody>
      </p:sp>
      <p:pic>
        <p:nvPicPr>
          <p:cNvPr id="4" name="l87KnbXgDKE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390422" y="1916906"/>
            <a:ext cx="7411156" cy="416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8720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9475" y="146958"/>
            <a:ext cx="9633711" cy="7674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www.uboatsnewengland.blogspot.com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341" y="1257300"/>
            <a:ext cx="2390775" cy="3752850"/>
          </a:xfrm>
        </p:spPr>
      </p:pic>
      <p:sp>
        <p:nvSpPr>
          <p:cNvPr id="5" name="TextBox 4"/>
          <p:cNvSpPr txBox="1"/>
          <p:nvPr/>
        </p:nvSpPr>
        <p:spPr>
          <a:xfrm>
            <a:off x="1253769" y="1257300"/>
            <a:ext cx="685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Otto von Bulow, whose descendant was subsequently accused of murdering his wife, Sunny, in Newport RI.  The film “Reversal of Fortune” is based on the high society drama.</a:t>
            </a:r>
            <a:endParaRPr lang="en-US" dirty="0"/>
          </a:p>
        </p:txBody>
      </p:sp>
      <p:pic>
        <p:nvPicPr>
          <p:cNvPr id="2051" name="Picture 3" descr="C:\Users\ewiberg\Desktop\ETW Files\UBs\NEW ENGLAND UBoat Material\U-530 and U-977 - Rio de Janeiro Naval Base, Brazil - Sep 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769" y="2361568"/>
            <a:ext cx="4860925" cy="3906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213022" y="5755821"/>
            <a:ext cx="57988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U-977 and U-530 in Rio de Janeiro Brazil Sept. 1945, they </a:t>
            </a:r>
          </a:p>
          <a:p>
            <a:r>
              <a:rPr lang="en-US" dirty="0" smtClean="0"/>
              <a:t>Surrendered in Argentina, were brought to New London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659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757" y="171012"/>
            <a:ext cx="5795319" cy="6422060"/>
          </a:xfrm>
        </p:spPr>
      </p:pic>
    </p:spTree>
    <p:extLst>
      <p:ext uri="{BB962C8B-B14F-4D97-AF65-F5344CB8AC3E}">
        <p14:creationId xmlns:p14="http://schemas.microsoft.com/office/powerpoint/2010/main" val="469294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0768" y="365126"/>
            <a:ext cx="11046940" cy="499847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Hardegen</a:t>
            </a:r>
            <a:r>
              <a:rPr lang="en-US" dirty="0" smtClean="0"/>
              <a:t> in U-123 was first to arrive, </a:t>
            </a:r>
            <a:r>
              <a:rPr lang="en-US" dirty="0" err="1" smtClean="0"/>
              <a:t>Topp</a:t>
            </a:r>
            <a:r>
              <a:rPr lang="en-US" dirty="0" smtClean="0"/>
              <a:t> an ace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868" y="1233875"/>
            <a:ext cx="2579036" cy="342462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314" y="2780400"/>
            <a:ext cx="2409825" cy="34004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2550" y="1147377"/>
            <a:ext cx="3266046" cy="326604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030996" y="4547286"/>
            <a:ext cx="48438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One of the U-boats was </a:t>
            </a:r>
            <a:r>
              <a:rPr lang="en-US" dirty="0" err="1" smtClean="0"/>
              <a:t>en</a:t>
            </a:r>
            <a:r>
              <a:rPr lang="en-US" dirty="0" smtClean="0"/>
              <a:t>-route to Japan with diagrams for German airplane fighters, as well as material and scientists for an atom bomb. </a:t>
            </a:r>
          </a:p>
          <a:p>
            <a:r>
              <a:rPr lang="en-US" dirty="0" smtClean="0"/>
              <a:t>Another sub had a spy with US$70,000 destined for North America, but it was sunk and he was captured. Two U-boats went to Argentina in 1945.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756453" y="1233875"/>
            <a:ext cx="314368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Reinhard</a:t>
            </a:r>
            <a:r>
              <a:rPr lang="en-US" dirty="0" smtClean="0"/>
              <a:t> </a:t>
            </a:r>
            <a:r>
              <a:rPr lang="en-US" dirty="0" err="1" smtClean="0"/>
              <a:t>Hardegen</a:t>
            </a:r>
            <a:r>
              <a:rPr lang="en-US" dirty="0" smtClean="0"/>
              <a:t> was the </a:t>
            </a:r>
          </a:p>
          <a:p>
            <a:r>
              <a:rPr lang="en-US" dirty="0" smtClean="0"/>
              <a:t>First of Operation </a:t>
            </a:r>
            <a:r>
              <a:rPr lang="en-US" dirty="0" err="1" smtClean="0"/>
              <a:t>Paukenschlag</a:t>
            </a:r>
            <a:endParaRPr lang="en-US" dirty="0" smtClean="0"/>
          </a:p>
          <a:p>
            <a:r>
              <a:rPr lang="en-US" dirty="0" smtClean="0"/>
              <a:t>to arrive in Jan. 1942. He is </a:t>
            </a:r>
          </a:p>
          <a:p>
            <a:r>
              <a:rPr lang="en-US" dirty="0" smtClean="0"/>
              <a:t>still alive today.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0868" y="5422815"/>
            <a:ext cx="3225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Erich </a:t>
            </a:r>
            <a:r>
              <a:rPr lang="en-US" dirty="0" err="1" smtClean="0"/>
              <a:t>Topp</a:t>
            </a:r>
            <a:r>
              <a:rPr lang="en-US" dirty="0" smtClean="0"/>
              <a:t> was one of the greatest U-boat aces of WWII.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8319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4189044"/>
              </p:ext>
            </p:extLst>
          </p:nvPr>
        </p:nvGraphicFramePr>
        <p:xfrm>
          <a:off x="593125" y="86501"/>
          <a:ext cx="11071653" cy="66014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43999"/>
                <a:gridCol w="666757"/>
                <a:gridCol w="561477"/>
                <a:gridCol w="1532369"/>
                <a:gridCol w="1169747"/>
                <a:gridCol w="1380302"/>
                <a:gridCol w="982587"/>
                <a:gridCol w="561477"/>
                <a:gridCol w="561477"/>
                <a:gridCol w="362621"/>
                <a:gridCol w="374318"/>
                <a:gridCol w="315833"/>
                <a:gridCol w="304136"/>
                <a:gridCol w="1254553"/>
              </a:tblGrid>
              <a:tr h="6789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NAME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DATE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U-BOAT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CARGO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TYPE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LEFT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DESTINATION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FLAG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TONS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ON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KIA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LIVED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ARR NE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WHERE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</a:tr>
              <a:tr h="66242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Norness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1/14/1942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U-123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12,222 tons Admiralty fuel oil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Motor tanker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New York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Halifax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Panama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9,577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39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Newport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</a:tr>
              <a:tr h="43044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Alexandra Hoegh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1/21/1942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U-130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12,000 tons crude oil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Motor tanker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Caripito, Venezuala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Halifax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Norway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8,248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Shelbourne NS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</a:tr>
              <a:tr h="43044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Thirlby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1/23/1942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U-109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7,600 tons maize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Steam ship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New York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Halifax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UK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4,887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Halifax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</a:tr>
              <a:tr h="43044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Ranja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3/17/1942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U-71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Petroleum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Motor tanker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Houston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Halifax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Norway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6,355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34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34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</a:tr>
              <a:tr h="43044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Thursobank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3/22/1942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U-373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7,839 tons general cargo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Motor ship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New York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Cape Town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UK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5,575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56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30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Halifax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</a:tr>
              <a:tr h="66242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Hertford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3/29/1942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U-571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</a:rPr>
                        <a:t>12,013 ton general cargo (meat)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Steam ship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Sydney, Aust.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Halifax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UK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10,923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62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58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Liverpool &amp; Halifax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</a:tr>
              <a:tr h="66242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Nemanja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4/8/1942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U-84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7,207 tons sugar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Steam ship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San Pedro de Macoris, DR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Halifax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Yugoslavia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5,226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34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Halifax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</a:tr>
              <a:tr h="43044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West Imboden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4/21/1942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U-752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7,357 tons general cargo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Steam ship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Durban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Boston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5,751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35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35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Portland ME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</a:tr>
              <a:tr h="66242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Taborfjell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4/30/1942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U-576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2,200 tons sugar in 16,200 sacks, 70 tons chrome ore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Steam ship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New York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Montreal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Norway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1,339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St. Johns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</a:tr>
              <a:tr h="43044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Skottland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5/17/1942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U-588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Lumber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Steam ship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New York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Sydney, NS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Norway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2,117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Boston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</a:tr>
              <a:tr h="66242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Fort Qu'Appelle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5/17/1942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U-135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9,200 tons general cargo, 500 tons acetone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Steam ship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Kingston, Jamaica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Halifax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UK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7,127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47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13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34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Shelbourne</a:t>
                      </a:r>
                      <a:r>
                        <a:rPr lang="en-US" sz="1400" u="none" strike="noStrike" dirty="0">
                          <a:effectLst/>
                        </a:rPr>
                        <a:t> NS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6476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6801980"/>
              </p:ext>
            </p:extLst>
          </p:nvPr>
        </p:nvGraphicFramePr>
        <p:xfrm>
          <a:off x="457199" y="98853"/>
          <a:ext cx="11071654" cy="65614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9016"/>
                <a:gridCol w="663763"/>
                <a:gridCol w="558958"/>
                <a:gridCol w="1525489"/>
                <a:gridCol w="1164495"/>
                <a:gridCol w="1374105"/>
                <a:gridCol w="978176"/>
                <a:gridCol w="558958"/>
                <a:gridCol w="558958"/>
                <a:gridCol w="360994"/>
                <a:gridCol w="372638"/>
                <a:gridCol w="314414"/>
                <a:gridCol w="302768"/>
                <a:gridCol w="1248922"/>
              </a:tblGrid>
              <a:tr h="44863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Fort Binger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5/18/1942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U-588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Ballast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Steam ship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Belfast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New York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UK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5,671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61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60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Yarmouth NS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</a:tr>
              <a:tr h="49180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Norland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5/20/1942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U-108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Ballast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Motor tanker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Glasgow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Corpus Christi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Norway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8,134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New Bedford &amp; Nantucket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</a:tr>
              <a:tr h="44863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Plow City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5/22/1942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U-588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4,971 tons bauxite ore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Steam ship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Trinidad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New York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3,282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31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30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New London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</a:tr>
              <a:tr h="110868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Margot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5/23/1942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U-588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5,500 tons general cargo, military stores incl. aircraft parts, tanks, explosives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Steam ship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New York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Cape Town, Egypt via Trinidad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UK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4,545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New York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</a:tr>
              <a:tr h="44863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Zurichmoor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5/23/1942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U-432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Ballast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Steam ship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Halifax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St. Thomas, USVI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UK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4,455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</a:tr>
              <a:tr h="49180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Polyphemus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5/25/1942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U-578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5,936 tons of wheat, 790 tons wool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Motor ship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Sydney, Aust.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Halifax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Dutch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6,269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80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65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New Bedford &amp; Nantucket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</a:tr>
              <a:tr h="44863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Liverpool Packet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5/31/1942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U-432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1,945 tons US Govt. stores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Steam ship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New York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Halifax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Canada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1,188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Seal I., Cape Sable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</a:tr>
              <a:tr h="44863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Mattawin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6/2/1942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U-553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7,000 tons military stores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Motor ship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New York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Cape Town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UK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6,919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71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71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Cape Cod, MA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</a:tr>
              <a:tr h="132870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Berganger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6/2/1942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U-578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General cargo incl. 48,000 bags coffee, 1,000 bales linters, 1,138 liters sunflower seeds, hides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Motor ship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Santos, Brazil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Boston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Norway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6,826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43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New Bedford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</a:tr>
              <a:tr h="44863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Ben &amp; Josephine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6/3/1942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U-432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Fish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Fishing vessel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Gloucester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Sea Island, NS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102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Mount Desert, ME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</a:tr>
              <a:tr h="44863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Malayan Prince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6/9/1942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U-432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General cargo  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Motor ship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New York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Halifax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UK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8,593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(slightly damaged)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6790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9478068"/>
              </p:ext>
            </p:extLst>
          </p:nvPr>
        </p:nvGraphicFramePr>
        <p:xfrm>
          <a:off x="321277" y="3"/>
          <a:ext cx="11640063" cy="67417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7596"/>
                <a:gridCol w="700986"/>
                <a:gridCol w="590304"/>
                <a:gridCol w="1611040"/>
                <a:gridCol w="1229800"/>
                <a:gridCol w="1451165"/>
                <a:gridCol w="1033032"/>
                <a:gridCol w="590304"/>
                <a:gridCol w="590304"/>
                <a:gridCol w="381239"/>
                <a:gridCol w="393537"/>
                <a:gridCol w="332046"/>
                <a:gridCol w="319749"/>
                <a:gridCol w="1318961"/>
              </a:tblGrid>
              <a:tr h="41543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Lark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6/13/1942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U-107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50 tons fish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Fishing vessel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Le Havre Banks, NS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Boston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148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Boston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</a:tr>
              <a:tr h="6191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Port Nicholson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6/16/1942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U-87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1,600 auto parts, 4,000 tons military stores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Steam ship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Halifax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New York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UK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8,402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91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85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85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Boston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</a:tr>
              <a:tr h="54522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Cherokee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6/16/1942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U-87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Ballast - 350 tons sand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Steam passenger ship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Halifax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Boston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5,896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169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86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83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83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Provincetown &amp; Boston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</a:tr>
              <a:tr h="82291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Moldanger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6/27/1942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U-404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8,700 tons general cargo, incl. salted hides, tallow, wool, veg. oil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Motor ship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Buenos Aires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New York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Norway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6,827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30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Cape May, NJ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</a:tr>
              <a:tr h="6191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Alexander Macomb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7/3/1942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U-215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9,000 tons military cargo, tanks planse, explosives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Steam ship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New York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Woods Hole MA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7,191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66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56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Woods Hole MA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</a:tr>
              <a:tr h="41543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Lucille M.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7/25/1942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U-89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Fish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Fishing vessel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Yarmouth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Fishing grounds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Canada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54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Shelbourne, NS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</a:tr>
              <a:tr h="41543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Angelus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5/19/1943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U-161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Molasses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Schooner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Barbados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Halifax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Canada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255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Portland ME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</a:tr>
              <a:tr h="6191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Pan Pennsylvania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4/16/1944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U-550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140,000 bbls 80 octane gasoline, aircraft on deck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Turbine tanker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New York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Barry, Wales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11,017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81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56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Londonberry, Ireland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</a:tr>
              <a:tr h="54522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Cornwallis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12/3/1944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U-1230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bagged sugar, molasses in barrels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Steam ship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Sandwich, MA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St. John, NB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Canada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5,458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Rockland, ME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</a:tr>
              <a:tr h="54522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Atlantic States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4/5/1945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U-879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Ballast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Turbine tanker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Boston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Las Piedras, Venezuela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8,537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57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57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Boston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</a:tr>
              <a:tr h="41543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USS Eagle (PE-56)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4/23/1945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U-853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N/A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Patrol craft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Patrol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Patrol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625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62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Maine, TBN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</a:tr>
              <a:tr h="55885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Black Point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5/5/1945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U-853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7,759 tons coal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Steam ship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Newport News, VA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Weymouth, MA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5,353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34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Point Judith &amp; Newport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37" marR="8337" marT="8337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24745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381735" cy="61105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New England Ports Survivors Landed In: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408670"/>
            <a:ext cx="10591801" cy="4768293"/>
          </a:xfrm>
        </p:spPr>
        <p:txBody>
          <a:bodyPr/>
          <a:lstStyle/>
          <a:p>
            <a:r>
              <a:rPr lang="en-US" dirty="0" smtClean="0"/>
              <a:t>MAINE:</a:t>
            </a:r>
          </a:p>
          <a:p>
            <a:r>
              <a:rPr lang="en-US" dirty="0" smtClean="0"/>
              <a:t>Portland, Rockland, Mount Desert Island</a:t>
            </a:r>
          </a:p>
          <a:p>
            <a:r>
              <a:rPr lang="en-US" dirty="0" smtClean="0"/>
              <a:t>MASSACHUSETTS:</a:t>
            </a:r>
          </a:p>
          <a:p>
            <a:r>
              <a:rPr lang="en-US" dirty="0" smtClean="0"/>
              <a:t>New Bedford, Nantucket, Boston, Woods Hole, Provincetown &amp; “Cape Cod”</a:t>
            </a:r>
          </a:p>
          <a:p>
            <a:r>
              <a:rPr lang="en-US" dirty="0" smtClean="0"/>
              <a:t>RHODE ISLAND:</a:t>
            </a:r>
          </a:p>
          <a:p>
            <a:r>
              <a:rPr lang="en-US" dirty="0" smtClean="0"/>
              <a:t>Point Judith, Newport (both Allied sailors, German U-boat survivors)</a:t>
            </a:r>
          </a:p>
          <a:p>
            <a:r>
              <a:rPr lang="en-US" dirty="0" smtClean="0"/>
              <a:t>CONNECTICUT:</a:t>
            </a:r>
          </a:p>
          <a:p>
            <a:r>
              <a:rPr lang="en-US" dirty="0" smtClean="0"/>
              <a:t>New London (site of US Navy submarine base)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7705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1036</TotalTime>
  <Words>2123</Words>
  <Application>Microsoft Office PowerPoint</Application>
  <PresentationFormat>Custom</PresentationFormat>
  <Paragraphs>641</Paragraphs>
  <Slides>31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U-BOATS IN NEW ENGLAND  </vt:lpstr>
      <vt:lpstr>Overview:</vt:lpstr>
      <vt:lpstr>PowerPoint Presentation</vt:lpstr>
      <vt:lpstr>PowerPoint Presentation</vt:lpstr>
      <vt:lpstr>Hardegen in U-123 was first to arrive, Topp an ace</vt:lpstr>
      <vt:lpstr>PowerPoint Presentation</vt:lpstr>
      <vt:lpstr>PowerPoint Presentation</vt:lpstr>
      <vt:lpstr>PowerPoint Presentation</vt:lpstr>
      <vt:lpstr>New England Ports Survivors Landed In:</vt:lpstr>
      <vt:lpstr>Peisander, whose men survived and were rescued by the USCGC General Greene off Nantucket</vt:lpstr>
      <vt:lpstr>M/T Norland’s extraordinary survival voyages</vt:lpstr>
      <vt:lpstr>Norland summary of survivor’s voyages:</vt:lpstr>
      <vt:lpstr>Boat 1: 2 Norland men – rescued by the Hunting-Sanford, landed New Bedford.  Boat 2: 3 Norland men – rescued by USCGC General Greene, landed Nantucket.  Boat 3: 2 Norland men – rescued by Mirandella, landed New York.  Boat 4: 4 Norland men – rescued by Maria Amelia, landed New York.  Boat 5: 3 Norland men, including Second Officer Bjelde navigating (total 14 men) – rescued by Torvanger, Alpha and Estelle, landed New Bedford. </vt:lpstr>
      <vt:lpstr>F/V Lark, shelled by sub, made it back to Boston</vt:lpstr>
      <vt:lpstr>SS Foam sunk by U-432 off Nova Scotia 1942</vt:lpstr>
      <vt:lpstr>Operation Pastorius</vt:lpstr>
      <vt:lpstr>Landing in New Brunswick, Canada</vt:lpstr>
      <vt:lpstr>Operation Magpie</vt:lpstr>
      <vt:lpstr>Ten U-boats sunk off New England: 3 during WWII</vt:lpstr>
      <vt:lpstr>PowerPoint Presentation</vt:lpstr>
      <vt:lpstr>U-550 sunk off Nantucket, survivors taken</vt:lpstr>
      <vt:lpstr>U-boats surrendering at sea</vt:lpstr>
      <vt:lpstr>U-boats surrendered in Portsmouth, NH 1945</vt:lpstr>
      <vt:lpstr>Steinhoff Surrender &amp; Suicide</vt:lpstr>
      <vt:lpstr>PowerPoint Presentation</vt:lpstr>
      <vt:lpstr>Two U-Boat Sailors Buried in Newport, RI</vt:lpstr>
      <vt:lpstr>PowerPoint Presentation</vt:lpstr>
      <vt:lpstr>U-977 being sunk by USS Cape Cod 1947</vt:lpstr>
      <vt:lpstr>Six U-Boats sunk off Cape Cod MA 1946-1947</vt:lpstr>
      <vt:lpstr>Video of U-858 and U-805 surrendering in NH</vt:lpstr>
      <vt:lpstr> www.uboatsnewengland.blogspot.com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U-BOATS IN NEW ENGLAND</dc:title>
  <dc:creator>Eric Wiberg</dc:creator>
  <cp:lastModifiedBy>Eric Wiberg</cp:lastModifiedBy>
  <cp:revision>32</cp:revision>
  <dcterms:created xsi:type="dcterms:W3CDTF">2015-11-07T14:28:18Z</dcterms:created>
  <dcterms:modified xsi:type="dcterms:W3CDTF">2015-11-12T16:15:06Z</dcterms:modified>
</cp:coreProperties>
</file>