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m4a" ContentType="audio/mp4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87" r:id="rId4"/>
    <p:sldId id="257" r:id="rId5"/>
    <p:sldId id="258" r:id="rId6"/>
    <p:sldId id="259" r:id="rId7"/>
    <p:sldId id="260" r:id="rId8"/>
    <p:sldId id="263" r:id="rId9"/>
    <p:sldId id="261" r:id="rId10"/>
    <p:sldId id="262" r:id="rId11"/>
    <p:sldId id="264" r:id="rId12"/>
    <p:sldId id="265" r:id="rId13"/>
    <p:sldId id="266" r:id="rId14"/>
    <p:sldId id="268" r:id="rId15"/>
    <p:sldId id="267" r:id="rId16"/>
    <p:sldId id="273" r:id="rId17"/>
    <p:sldId id="269" r:id="rId18"/>
    <p:sldId id="270" r:id="rId19"/>
    <p:sldId id="271" r:id="rId20"/>
    <p:sldId id="272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8" r:id="rId33"/>
    <p:sldId id="28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2725C-B425-4DA8-B28E-292A1FA8C68E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38BD-0DAC-4E54-9189-B1CD6AF0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771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2725C-B425-4DA8-B28E-292A1FA8C68E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38BD-0DAC-4E54-9189-B1CD6AF0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4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2725C-B425-4DA8-B28E-292A1FA8C68E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38BD-0DAC-4E54-9189-B1CD6AF0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581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2725C-B425-4DA8-B28E-292A1FA8C68E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38BD-0DAC-4E54-9189-B1CD6AF0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536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2725C-B425-4DA8-B28E-292A1FA8C68E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38BD-0DAC-4E54-9189-B1CD6AF0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695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2725C-B425-4DA8-B28E-292A1FA8C68E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38BD-0DAC-4E54-9189-B1CD6AF0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900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2725C-B425-4DA8-B28E-292A1FA8C68E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38BD-0DAC-4E54-9189-B1CD6AF0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656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2725C-B425-4DA8-B28E-292A1FA8C68E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38BD-0DAC-4E54-9189-B1CD6AF0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20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2725C-B425-4DA8-B28E-292A1FA8C68E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38BD-0DAC-4E54-9189-B1CD6AF0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222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2725C-B425-4DA8-B28E-292A1FA8C68E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38BD-0DAC-4E54-9189-B1CD6AF0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62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2725C-B425-4DA8-B28E-292A1FA8C68E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38BD-0DAC-4E54-9189-B1CD6AF0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37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2725C-B425-4DA8-B28E-292A1FA8C68E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138BD-0DAC-4E54-9189-B1CD6AF0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07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ipscribe.com/usnaux/AN/AN06-p.html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boatsbahamas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630" y="-1"/>
            <a:ext cx="11525573" cy="1584829"/>
          </a:xfrm>
        </p:spPr>
        <p:txBody>
          <a:bodyPr>
            <a:normAutofit/>
          </a:bodyPr>
          <a:lstStyle/>
          <a:p>
            <a:r>
              <a:rPr lang="en-US" sz="2800" b="1" dirty="0"/>
              <a:t>S.S. </a:t>
            </a:r>
            <a:r>
              <a:rPr lang="en-US" sz="2800" b="1" i="1" dirty="0"/>
              <a:t>POTLATCH</a:t>
            </a:r>
            <a:r>
              <a:rPr lang="en-US" sz="2800" b="1" dirty="0"/>
              <a:t>: Sunk by U-153 on 27 June, 1942, 48 men drifted for 32 days, 46 survivors rescued in Bahamas, taken to Nassau by oil heiress &amp; greeted by the Duchess of Windsor August 1, 1942.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974956"/>
            <a:ext cx="9144000" cy="1410346"/>
          </a:xfrm>
        </p:spPr>
        <p:txBody>
          <a:bodyPr/>
          <a:lstStyle/>
          <a:p>
            <a:r>
              <a:rPr lang="en-US" b="1" dirty="0"/>
              <a:t>Presentation to the Propeller Club of New York &amp; New Jersey</a:t>
            </a:r>
          </a:p>
          <a:p>
            <a:r>
              <a:rPr lang="en-US" b="1" dirty="0"/>
              <a:t>By Capt. Eric T. Wiberg, JD</a:t>
            </a:r>
          </a:p>
          <a:p>
            <a:r>
              <a:rPr lang="en-US" b="1" dirty="0"/>
              <a:t>Thurs. 6</a:t>
            </a:r>
            <a:r>
              <a:rPr lang="en-US" b="1" baseline="30000" dirty="0"/>
              <a:t>th</a:t>
            </a:r>
            <a:r>
              <a:rPr lang="en-US" b="1" dirty="0"/>
              <a:t> November 2014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046" y="1693318"/>
            <a:ext cx="5264306" cy="317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335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Kings Point Midshipmen-Cadets Nathan Kaplan (left), James </a:t>
            </a:r>
            <a:r>
              <a:rPr lang="en-US" dirty="0" err="1"/>
              <a:t>Carbotti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2193" y="1771650"/>
            <a:ext cx="3981249" cy="4351338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059" y="1147804"/>
            <a:ext cx="3744741" cy="402862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7609059" y="5315743"/>
            <a:ext cx="41524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Gunner Solomon Goodman of Virginia, later a lawyer</a:t>
            </a:r>
          </a:p>
        </p:txBody>
      </p:sp>
    </p:spTree>
    <p:extLst>
      <p:ext uri="{BB962C8B-B14F-4D97-AF65-F5344CB8AC3E}">
        <p14:creationId xmlns:p14="http://schemas.microsoft.com/office/powerpoint/2010/main" val="1474211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912" y="365125"/>
            <a:ext cx="10547888" cy="711065"/>
          </a:xfrm>
        </p:spPr>
        <p:txBody>
          <a:bodyPr/>
          <a:lstStyle/>
          <a:p>
            <a:r>
              <a:rPr lang="en-US" dirty="0"/>
              <a:t>The Germans: U-153 and </a:t>
            </a:r>
            <a:r>
              <a:rPr lang="en-US" dirty="0" err="1"/>
              <a:t>Wilfried</a:t>
            </a:r>
            <a:r>
              <a:rPr lang="en-US" dirty="0"/>
              <a:t> Reichmann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721" y="1349725"/>
            <a:ext cx="3851344" cy="4989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9"/>
          <a:stretch>
            <a:fillRect/>
          </a:stretch>
        </p:blipFill>
        <p:spPr bwMode="auto">
          <a:xfrm>
            <a:off x="9237775" y="1732152"/>
            <a:ext cx="2116025" cy="248841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8555065" y="4602998"/>
            <a:ext cx="3456121" cy="187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Emblem of U-153, U-</a:t>
            </a:r>
            <a:r>
              <a:rPr lang="en-US" sz="2800" dirty="0" err="1"/>
              <a:t>Axt</a:t>
            </a:r>
            <a:r>
              <a:rPr lang="en-US" sz="2800" dirty="0"/>
              <a:t>: Their motto was “be bright, cheerful, and strike them hard.”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3875" y="1076191"/>
            <a:ext cx="375059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U-Boat Commander </a:t>
            </a:r>
            <a:r>
              <a:rPr lang="en-US" sz="2800" i="1" dirty="0" err="1"/>
              <a:t>Korvettenkapitän</a:t>
            </a:r>
            <a:r>
              <a:rPr lang="en-US" sz="2800" i="1" dirty="0"/>
              <a:t> </a:t>
            </a:r>
            <a:r>
              <a:rPr lang="en-US" sz="2800" dirty="0" err="1"/>
              <a:t>Wilfried</a:t>
            </a:r>
            <a:r>
              <a:rPr lang="en-US" sz="2800" dirty="0"/>
              <a:t> Reichmann, 36 is in white cap. First Watch Officer </a:t>
            </a:r>
            <a:r>
              <a:rPr lang="en-US" sz="2800" i="1" dirty="0" err="1"/>
              <a:t>Oberleutant</a:t>
            </a:r>
            <a:r>
              <a:rPr lang="en-US" sz="2800" i="1" dirty="0"/>
              <a:t> </a:t>
            </a:r>
            <a:r>
              <a:rPr lang="en-US" sz="2800" i="1" dirty="0" err="1"/>
              <a:t>zur</a:t>
            </a:r>
            <a:r>
              <a:rPr lang="en-US" sz="2800" i="1" dirty="0"/>
              <a:t> See</a:t>
            </a:r>
            <a:r>
              <a:rPr lang="en-US" sz="2800" dirty="0"/>
              <a:t> Wolfgang </a:t>
            </a:r>
            <a:r>
              <a:rPr lang="en-US" sz="2800" dirty="0" err="1"/>
              <a:t>Felsch</a:t>
            </a:r>
            <a:r>
              <a:rPr lang="en-US" sz="2800" dirty="0"/>
              <a:t>, aged 25, holds the </a:t>
            </a:r>
          </a:p>
          <a:p>
            <a:r>
              <a:rPr lang="en-US" sz="2800" dirty="0"/>
              <a:t>megaphone. Taken between patrols, probably in Lorient France June 1-6 1942.</a:t>
            </a:r>
          </a:p>
        </p:txBody>
      </p:sp>
    </p:spTree>
    <p:extLst>
      <p:ext uri="{BB962C8B-B14F-4D97-AF65-F5344CB8AC3E}">
        <p14:creationId xmlns:p14="http://schemas.microsoft.com/office/powerpoint/2010/main" val="1565328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420" y="418454"/>
            <a:ext cx="4324027" cy="1394848"/>
          </a:xfrm>
        </p:spPr>
        <p:txBody>
          <a:bodyPr>
            <a:noAutofit/>
          </a:bodyPr>
          <a:lstStyle/>
          <a:p>
            <a:r>
              <a:rPr lang="en-US" sz="2800" dirty="0"/>
              <a:t>The church in </a:t>
            </a:r>
            <a:r>
              <a:rPr lang="en-US" sz="2800" dirty="0" err="1"/>
              <a:t>Wittigwalde</a:t>
            </a:r>
            <a:r>
              <a:rPr lang="en-US" sz="2800" dirty="0"/>
              <a:t>, Prussia where Reichmann’s father was a vicar.</a:t>
            </a:r>
          </a:p>
        </p:txBody>
      </p:sp>
      <p:pic>
        <p:nvPicPr>
          <p:cNvPr id="4" name="Content Placeholder 3" descr="C:\Users\Eric\Desktop\U-BOATS in BAHAMAS\POTLATCH\Wigwald Wittigwalde Church photo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79" y="2218577"/>
            <a:ext cx="3718302" cy="3440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://fotothek.slub-dresden.de/thumbs/df/hauptkatalog/0357000/df_hauptkatalog_035773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469" y="743918"/>
            <a:ext cx="4506907" cy="290654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768469" y="3938889"/>
            <a:ext cx="48199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Sail training vessel </a:t>
            </a:r>
            <a:r>
              <a:rPr lang="en-US" sz="2800" i="1" dirty="0" err="1"/>
              <a:t>Asta</a:t>
            </a:r>
            <a:r>
              <a:rPr lang="en-US" sz="2800" dirty="0"/>
              <a:t> of which Reichmann commanded with distinction, in the Baltic Sea pre-war.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752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420" y="108489"/>
            <a:ext cx="10625380" cy="1582200"/>
          </a:xfrm>
        </p:spPr>
        <p:txBody>
          <a:bodyPr>
            <a:normAutofit fontScale="90000"/>
          </a:bodyPr>
          <a:lstStyle/>
          <a:p>
            <a:r>
              <a:rPr lang="en-US" dirty="0"/>
              <a:t>Commissioning ceremony of U-153 in Stettin (now Poland), 19 July 1941. Note deck gun. Reichmann is likely the officer saluting to the left.</a:t>
            </a:r>
          </a:p>
        </p:txBody>
      </p:sp>
      <p:pic>
        <p:nvPicPr>
          <p:cNvPr id="4" name="Content Placeholder 3" descr="http://i1137.photobucket.com/albums/n511/U796/U-153-Crmoniedentreenservicele19juillet194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75" y="1690689"/>
            <a:ext cx="5997843" cy="46171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2290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927169" cy="5880692"/>
          </a:xfrm>
        </p:spPr>
        <p:txBody>
          <a:bodyPr>
            <a:normAutofit fontScale="90000"/>
          </a:bodyPr>
          <a:lstStyle/>
          <a:p>
            <a:r>
              <a:rPr lang="en-US" dirty="0"/>
              <a:t>US Navy chart showing deviation of </a:t>
            </a:r>
            <a:r>
              <a:rPr lang="en-US" i="1" dirty="0"/>
              <a:t>Potlatch</a:t>
            </a:r>
            <a:r>
              <a:rPr lang="en-US" dirty="0"/>
              <a:t> from proscribed route, attack and loss on 27 June, 1942. Also shows departure 10 June and convoy from New York to the Virginia Capes. </a:t>
            </a:r>
          </a:p>
        </p:txBody>
      </p:sp>
      <p:pic>
        <p:nvPicPr>
          <p:cNvPr id="4" name="Content Placeholder 3" descr="C:\Users\Eric\AppData\Local\Microsoft\Windows\Temporary Internet Files\Content.Word\MV Potlatch Movement Card File  00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075" y="365125"/>
            <a:ext cx="5179687" cy="57722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8602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243088" cy="1076217"/>
          </a:xfrm>
        </p:spPr>
        <p:txBody>
          <a:bodyPr>
            <a:normAutofit/>
          </a:bodyPr>
          <a:lstStyle/>
          <a:p>
            <a:r>
              <a:rPr lang="en-US" sz="2800" dirty="0"/>
              <a:t>The attack, June 27</a:t>
            </a:r>
            <a:r>
              <a:rPr lang="en-US" sz="2800" baseline="30000" dirty="0"/>
              <a:t>th</a:t>
            </a:r>
            <a:r>
              <a:rPr lang="en-US" sz="2800" dirty="0"/>
              <a:t> 1942: Abandoning ship with a geyser of oil and water erupting. All sketches from “</a:t>
            </a:r>
            <a:r>
              <a:rPr lang="en-US" sz="2800" i="1" dirty="0"/>
              <a:t>Liberty</a:t>
            </a:r>
            <a:r>
              <a:rPr lang="en-US" sz="2800" dirty="0"/>
              <a:t>” Magazine, June, 1943.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746" y="1441342"/>
            <a:ext cx="8474664" cy="4866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0692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436" y="0"/>
            <a:ext cx="10709330" cy="1267685"/>
          </a:xfrm>
        </p:spPr>
        <p:txBody>
          <a:bodyPr>
            <a:normAutofit/>
          </a:bodyPr>
          <a:lstStyle/>
          <a:p>
            <a:r>
              <a:rPr lang="en-US" sz="2800" dirty="0"/>
              <a:t>Interrogation by </a:t>
            </a:r>
            <a:r>
              <a:rPr lang="en-US" sz="2800" dirty="0" err="1"/>
              <a:t>Felsch</a:t>
            </a:r>
            <a:r>
              <a:rPr lang="en-US" sz="2800" dirty="0"/>
              <a:t> &amp; Reichmann – </a:t>
            </a:r>
            <a:r>
              <a:rPr lang="en-US" sz="2800" dirty="0" err="1"/>
              <a:t>Lapoint</a:t>
            </a:r>
            <a:r>
              <a:rPr lang="en-US" sz="2800" dirty="0"/>
              <a:t> was incapacitated by injuries.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751" y="818234"/>
            <a:ext cx="7843660" cy="54740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0651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8902" y="365125"/>
            <a:ext cx="10454898" cy="626767"/>
          </a:xfrm>
        </p:spPr>
        <p:txBody>
          <a:bodyPr/>
          <a:lstStyle/>
          <a:p>
            <a:r>
              <a:rPr lang="en-US" sz="2800" dirty="0"/>
              <a:t>One 26’ lifeboat, four rafts set out westwards with 49 men….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024" y="991892"/>
            <a:ext cx="8541868" cy="55483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4217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104" y="-46495"/>
            <a:ext cx="11297137" cy="821410"/>
          </a:xfrm>
        </p:spPr>
        <p:txBody>
          <a:bodyPr>
            <a:normAutofit/>
          </a:bodyPr>
          <a:lstStyle/>
          <a:p>
            <a:r>
              <a:rPr lang="en-US" sz="2800" dirty="0"/>
              <a:t>Shark is brought aboard, bites John “Stinky” Miller’s arm, is lost overboard….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086" y="774914"/>
            <a:ext cx="8490816" cy="57963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7968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420" y="1"/>
            <a:ext cx="10182387" cy="650928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Miller is buried at sea after about three weeks. 48 men left in the lifeboat.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247" y="650929"/>
            <a:ext cx="6881247" cy="58273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5246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112 German &amp; Italian U-boats attacked 130 Allied ships around the Bahamas from Jan. 1942 to Sept. 1944. 690,928 DWT and 1,239 men were lost….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679" y="2104595"/>
            <a:ext cx="5626641" cy="4351338"/>
          </a:xfrm>
        </p:spPr>
      </p:pic>
    </p:spTree>
    <p:extLst>
      <p:ext uri="{BB962C8B-B14F-4D97-AF65-F5344CB8AC3E}">
        <p14:creationId xmlns:p14="http://schemas.microsoft.com/office/powerpoint/2010/main" val="3505297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Meanwhile on 13 July 1942 U-153 attacked the USS “</a:t>
            </a:r>
            <a:r>
              <a:rPr lang="en-US" sz="2800" i="1" dirty="0"/>
              <a:t>Mimosa</a:t>
            </a:r>
            <a:r>
              <a:rPr lang="en-US" sz="2800" dirty="0"/>
              <a:t>” (sister ship at left) off Panama. It was sunk with all hands by USS </a:t>
            </a:r>
            <a:r>
              <a:rPr lang="en-US" sz="2800" i="1" dirty="0" err="1"/>
              <a:t>Landsdowne</a:t>
            </a:r>
            <a:r>
              <a:rPr lang="en-US" sz="2800" dirty="0"/>
              <a:t> under Commander (later Rear Admiral) William Renwick </a:t>
            </a:r>
            <a:r>
              <a:rPr lang="en-US" sz="2800" dirty="0" err="1"/>
              <a:t>Smedberg</a:t>
            </a:r>
            <a:r>
              <a:rPr lang="en-US" sz="2800" dirty="0"/>
              <a:t>, III. </a:t>
            </a:r>
          </a:p>
        </p:txBody>
      </p:sp>
      <p:pic>
        <p:nvPicPr>
          <p:cNvPr id="4" name="Content Placeholder 3" descr="http://www.shipscribe.com/usnaux/AN/boxwood1-05.jpg">
            <a:hlinkClick r:id="rId3"/>
          </p:cNvPr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53" y="1690688"/>
            <a:ext cx="5951027" cy="46326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477250" y="2767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9755410"/>
              </p:ext>
            </p:extLst>
          </p:nvPr>
        </p:nvGraphicFramePr>
        <p:xfrm>
          <a:off x="7224719" y="2175315"/>
          <a:ext cx="3748081" cy="3660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Bitmap Image" r:id="rId5" imgW="1305107" imgH="1276190" progId="Paint.Picture">
                  <p:embed/>
                </p:oleObj>
              </mc:Choice>
              <mc:Fallback>
                <p:oleObj name="Bitmap Image" r:id="rId5" imgW="1305107" imgH="1276190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4719" y="2175315"/>
                        <a:ext cx="3748081" cy="36602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9533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946" y="867905"/>
            <a:ext cx="3580108" cy="4912963"/>
          </a:xfrm>
        </p:spPr>
        <p:txBody>
          <a:bodyPr>
            <a:normAutofit/>
          </a:bodyPr>
          <a:lstStyle/>
          <a:p>
            <a:r>
              <a:rPr lang="en-US" sz="2800" dirty="0"/>
              <a:t>The 48 </a:t>
            </a:r>
            <a:r>
              <a:rPr lang="en-US" sz="2800" i="1" dirty="0"/>
              <a:t>Potlatch</a:t>
            </a:r>
            <a:r>
              <a:rPr lang="en-US" sz="2800" dirty="0"/>
              <a:t> men land in Great </a:t>
            </a:r>
            <a:r>
              <a:rPr lang="en-US" sz="2800" dirty="0" err="1"/>
              <a:t>Inagua</a:t>
            </a:r>
            <a:r>
              <a:rPr lang="en-US" sz="2800" dirty="0"/>
              <a:t>, SE Bahamas and forage for water by following wild jackasses. 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They light a fire, dig a well, gather conchs and whelks and prepare a stew.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512" y="198302"/>
            <a:ext cx="5594888" cy="600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63497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2551598" y="-918970"/>
            <a:ext cx="6801621" cy="875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590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319" y="436418"/>
            <a:ext cx="10214264" cy="353996"/>
          </a:xfrm>
        </p:spPr>
        <p:txBody>
          <a:bodyPr>
            <a:noAutofit/>
          </a:bodyPr>
          <a:lstStyle/>
          <a:p>
            <a:r>
              <a:rPr lang="en-US" sz="2800" dirty="0"/>
              <a:t>Eye-witnesses to the landing of the </a:t>
            </a:r>
            <a:r>
              <a:rPr lang="en-US" sz="2800" i="1" dirty="0"/>
              <a:t>Potlatch</a:t>
            </a:r>
            <a:r>
              <a:rPr lang="en-US" sz="2800" dirty="0"/>
              <a:t> men, recorded in 2013 by volunteer historians: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94" y="935495"/>
            <a:ext cx="4441879" cy="59225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432" y="1999280"/>
            <a:ext cx="6210286" cy="465724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506432" y="964069"/>
            <a:ext cx="65338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Newton Williamson, a little boy at the time points to where the “</a:t>
            </a:r>
            <a:r>
              <a:rPr lang="en-US" sz="2400" i="1" dirty="0"/>
              <a:t>Potlatch Jr</a:t>
            </a:r>
            <a:r>
              <a:rPr lang="en-US" sz="2400" dirty="0"/>
              <a:t>.” landed on 29 July 1942.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1204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483671" cy="50278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Rev. </a:t>
            </a:r>
            <a:r>
              <a:rPr lang="en-US" sz="3200" dirty="0" err="1"/>
              <a:t>Remilda</a:t>
            </a:r>
            <a:r>
              <a:rPr lang="en-US" sz="3200" dirty="0"/>
              <a:t> Cox, daughter of Rev. Capt. Collie, </a:t>
            </a:r>
            <a:r>
              <a:rPr lang="en-US" sz="3200" dirty="0" err="1"/>
              <a:t>Acklins</a:t>
            </a:r>
            <a:r>
              <a:rPr lang="en-US" sz="3200" dirty="0"/>
              <a:t>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64" y="1086254"/>
            <a:ext cx="3846424" cy="512856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035" y="1585871"/>
            <a:ext cx="5377267" cy="4032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39905" y="5827363"/>
            <a:ext cx="618382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School House in Hard Hill where the 47 survivors rested and were fed.</a:t>
            </a:r>
          </a:p>
          <a:p>
            <a:endParaRPr lang="en-US" dirty="0"/>
          </a:p>
        </p:txBody>
      </p:sp>
      <p:pic>
        <p:nvPicPr>
          <p:cNvPr id="7" name="Cox 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87308" y="258306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13588" y="1007998"/>
            <a:ext cx="1763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Recording:</a:t>
            </a:r>
          </a:p>
        </p:txBody>
      </p:sp>
    </p:spTree>
    <p:extLst>
      <p:ext uri="{BB962C8B-B14F-4D97-AF65-F5344CB8AC3E}">
        <p14:creationId xmlns:p14="http://schemas.microsoft.com/office/powerpoint/2010/main" val="192745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0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933" y="0"/>
            <a:ext cx="6090834" cy="1673817"/>
          </a:xfrm>
        </p:spPr>
        <p:txBody>
          <a:bodyPr>
            <a:normAutofit/>
          </a:bodyPr>
          <a:lstStyle/>
          <a:p>
            <a:r>
              <a:rPr lang="en-US" sz="2800" dirty="0"/>
              <a:t>Church where locals sang dirges for David Parson, and the cemetery he was buried in on 30 July, 1942.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66" y="1673817"/>
            <a:ext cx="5955583" cy="446668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667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Marion “Betty” </a:t>
            </a:r>
            <a:r>
              <a:rPr lang="en-US" dirty="0" err="1"/>
              <a:t>Carstairs</a:t>
            </a:r>
            <a:r>
              <a:rPr lang="en-US" dirty="0"/>
              <a:t> &amp; her yacht </a:t>
            </a:r>
            <a:r>
              <a:rPr lang="en-US" i="1" dirty="0" err="1"/>
              <a:t>Vergemere</a:t>
            </a:r>
            <a:r>
              <a:rPr lang="en-US" i="1" dirty="0"/>
              <a:t> IV</a:t>
            </a:r>
            <a:r>
              <a:rPr lang="en-US" dirty="0"/>
              <a:t>, named for the Beach Point Club, Mamaroneck.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09" y="2357115"/>
            <a:ext cx="5830290" cy="381121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415" y="1690688"/>
            <a:ext cx="4204531" cy="489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4580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458" y="365125"/>
            <a:ext cx="5308767" cy="1494672"/>
          </a:xfrm>
        </p:spPr>
        <p:txBody>
          <a:bodyPr>
            <a:noAutofit/>
          </a:bodyPr>
          <a:lstStyle/>
          <a:p>
            <a:r>
              <a:rPr lang="en-US" sz="3600" dirty="0"/>
              <a:t>Betty “Joe” </a:t>
            </a:r>
            <a:r>
              <a:rPr lang="en-US" sz="3600" dirty="0" err="1"/>
              <a:t>Carstairs</a:t>
            </a:r>
            <a:r>
              <a:rPr lang="en-US" sz="3600" dirty="0"/>
              <a:t>, power boat racer, heiress, “Queen of Whale Cay.”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685" y="1996630"/>
            <a:ext cx="3561537" cy="45378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225" y="16871"/>
            <a:ext cx="54800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5468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413" y="0"/>
            <a:ext cx="10337369" cy="945398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Nassau, Bahamas, a colonial capital, 1942: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5670"/>
            <a:ext cx="5174894" cy="408471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60" y="945398"/>
            <a:ext cx="6889740" cy="494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1363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" y="207818"/>
            <a:ext cx="11398827" cy="1053746"/>
          </a:xfrm>
        </p:spPr>
        <p:txBody>
          <a:bodyPr>
            <a:noAutofit/>
          </a:bodyPr>
          <a:lstStyle/>
          <a:p>
            <a:r>
              <a:rPr lang="en-US" sz="2800" i="1" dirty="0"/>
              <a:t>Potlatch</a:t>
            </a:r>
            <a:r>
              <a:rPr lang="en-US" sz="2800" dirty="0"/>
              <a:t> survivors with Duchess of Windsor, head of Bahamas Red Cross. L to R: Cadet Kaplan, Lowe, </a:t>
            </a:r>
            <a:r>
              <a:rPr lang="en-US" sz="2800" dirty="0" err="1"/>
              <a:t>Tiliakos</a:t>
            </a:r>
            <a:r>
              <a:rPr lang="en-US" sz="2800" dirty="0"/>
              <a:t> (?), </a:t>
            </a:r>
            <a:r>
              <a:rPr lang="en-US" sz="2800" dirty="0" err="1"/>
              <a:t>Carstairs</a:t>
            </a:r>
            <a:r>
              <a:rPr lang="en-US" sz="2800" dirty="0"/>
              <a:t>, Sorensen (?) Commandant </a:t>
            </a:r>
            <a:r>
              <a:rPr lang="en-US" sz="2800" dirty="0" err="1"/>
              <a:t>Terese</a:t>
            </a:r>
            <a:r>
              <a:rPr lang="en-US" sz="2800" dirty="0"/>
              <a:t> </a:t>
            </a:r>
            <a:r>
              <a:rPr lang="en-US" sz="2800" dirty="0" err="1"/>
              <a:t>Straton</a:t>
            </a:r>
            <a:r>
              <a:rPr lang="en-US" sz="2800" dirty="0"/>
              <a:t>, Roberts, Moe (?), Cadet </a:t>
            </a:r>
            <a:r>
              <a:rPr lang="en-US" sz="2800" dirty="0" err="1"/>
              <a:t>Carbotti</a:t>
            </a:r>
            <a:r>
              <a:rPr lang="en-US" sz="2800" dirty="0"/>
              <a:t>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76844" y="1261564"/>
            <a:ext cx="9075918" cy="6060338"/>
          </a:xfrm>
        </p:spPr>
      </p:pic>
    </p:spTree>
    <p:extLst>
      <p:ext uri="{BB962C8B-B14F-4D97-AF65-F5344CB8AC3E}">
        <p14:creationId xmlns:p14="http://schemas.microsoft.com/office/powerpoint/2010/main" val="344534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441" y="201479"/>
            <a:ext cx="11127783" cy="1224366"/>
          </a:xfrm>
        </p:spPr>
        <p:txBody>
          <a:bodyPr>
            <a:normAutofit fontScale="90000"/>
          </a:bodyPr>
          <a:lstStyle/>
          <a:p>
            <a:r>
              <a:rPr lang="en-US" dirty="0"/>
              <a:t>On one day (July 1, 1942) there were 12 U-boats in the million-square-mile area around Bahamas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77" y="2025148"/>
            <a:ext cx="6748878" cy="4351338"/>
          </a:xfrm>
        </p:spPr>
      </p:pic>
      <p:sp>
        <p:nvSpPr>
          <p:cNvPr id="5" name="TextBox 4"/>
          <p:cNvSpPr txBox="1"/>
          <p:nvPr/>
        </p:nvSpPr>
        <p:spPr>
          <a:xfrm>
            <a:off x="6889655" y="1777176"/>
            <a:ext cx="530234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Axis objective was to sever the oil supply lines from Venezuela, Curacao/Aruba and Texas to NY, Halifax and ultimately the UK, thus starving the UK out of the war. </a:t>
            </a:r>
          </a:p>
          <a:p>
            <a:r>
              <a:rPr lang="en-US" sz="2800" dirty="0"/>
              <a:t>The (eventually effective) Allied counter-measures included convoying, carrier-based hunter-killer groups mid-Atlantic, </a:t>
            </a:r>
            <a:r>
              <a:rPr lang="en-US" sz="2800" dirty="0" err="1"/>
              <a:t>centi</a:t>
            </a:r>
            <a:r>
              <a:rPr lang="en-US" sz="2800" dirty="0"/>
              <a:t>-metric radar, the hedge-hog, and signals intelligence (Enigma decryption).</a:t>
            </a:r>
          </a:p>
        </p:txBody>
      </p:sp>
    </p:spTree>
    <p:extLst>
      <p:ext uri="{BB962C8B-B14F-4D97-AF65-F5344CB8AC3E}">
        <p14:creationId xmlns:p14="http://schemas.microsoft.com/office/powerpoint/2010/main" val="339244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Capt. </a:t>
            </a:r>
            <a:r>
              <a:rPr lang="en-US" dirty="0" err="1"/>
              <a:t>Lapoint</a:t>
            </a:r>
            <a:r>
              <a:rPr lang="en-US" dirty="0"/>
              <a:t> &amp; Lt. Lybrand were invited to Government House in Nassau by HRH the Duke &amp; the Duchess of Windsor – a private car was sent to collect them.</a:t>
            </a:r>
          </a:p>
        </p:txBody>
      </p:sp>
      <p:pic>
        <p:nvPicPr>
          <p:cNvPr id="2050" name="Picture 2" descr="The Government House in Nassau, Bahamas. Not pictured is prestigious statue of Christopher Columbus in front of the mansion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29199"/>
            <a:ext cx="10515600" cy="374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1885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430" y="1"/>
            <a:ext cx="10678330" cy="1038385"/>
          </a:xfrm>
        </p:spPr>
        <p:txBody>
          <a:bodyPr>
            <a:noAutofit/>
          </a:bodyPr>
          <a:lstStyle/>
          <a:p>
            <a:r>
              <a:rPr lang="en-US" sz="3200" dirty="0"/>
              <a:t>The Duke &amp; Duchess, and a DC-4/C-54 like the one which repatriated </a:t>
            </a:r>
            <a:r>
              <a:rPr lang="en-US" sz="3200" i="1" dirty="0"/>
              <a:t>Potlatch</a:t>
            </a:r>
            <a:r>
              <a:rPr lang="en-US" sz="3200" dirty="0"/>
              <a:t> survivors to USA</a:t>
            </a:r>
            <a:r>
              <a:rPr lang="en-US" sz="3200"/>
              <a:t>, August 5</a:t>
            </a:r>
            <a:r>
              <a:rPr lang="en-US" sz="3200" baseline="30000"/>
              <a:t>th</a:t>
            </a:r>
            <a:r>
              <a:rPr lang="en-US" sz="3200"/>
              <a:t>, </a:t>
            </a:r>
            <a:r>
              <a:rPr lang="en-US" sz="3200" dirty="0"/>
              <a:t>1942.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459" y="1038386"/>
            <a:ext cx="4624307" cy="52849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6543" y="1232114"/>
            <a:ext cx="6285080" cy="489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019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Jake Jatho (right) &amp; Dempsey </a:t>
            </a:r>
            <a:r>
              <a:rPr lang="en-US" dirty="0" err="1"/>
              <a:t>Ruggles</a:t>
            </a:r>
            <a:r>
              <a:rPr lang="en-US" dirty="0"/>
              <a:t>, winter 2013 reunion for the first time in 71 years.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848" y="1690688"/>
            <a:ext cx="6588304" cy="4941228"/>
          </a:xfrm>
        </p:spPr>
      </p:pic>
    </p:spTree>
    <p:extLst>
      <p:ext uri="{BB962C8B-B14F-4D97-AF65-F5344CB8AC3E}">
        <p14:creationId xmlns:p14="http://schemas.microsoft.com/office/powerpoint/2010/main" val="9022758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i="1" dirty="0"/>
              <a:t>- The End -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lvl="1" indent="0" algn="ctr">
              <a:buNone/>
            </a:pPr>
            <a:r>
              <a:rPr lang="en-US" sz="5800" dirty="0"/>
              <a:t>Questions?</a:t>
            </a:r>
          </a:p>
          <a:p>
            <a:pPr marL="457200" lvl="1" indent="0" algn="ctr">
              <a:buNone/>
            </a:pPr>
            <a:endParaRPr lang="en-US" sz="3200" dirty="0"/>
          </a:p>
          <a:p>
            <a:pPr marL="457200" lvl="1" indent="0" algn="ctr">
              <a:buNone/>
            </a:pPr>
            <a:r>
              <a:rPr lang="en-US" sz="3200" dirty="0"/>
              <a:t>See also</a:t>
            </a:r>
          </a:p>
          <a:p>
            <a:pPr marL="457200" lvl="1" indent="0" algn="ctr">
              <a:buNone/>
            </a:pPr>
            <a:endParaRPr lang="en-US" sz="3200" dirty="0"/>
          </a:p>
          <a:p>
            <a:pPr marL="457200" lvl="1" indent="0" algn="ctr">
              <a:buNone/>
            </a:pPr>
            <a:r>
              <a:rPr lang="en-US" sz="3200" dirty="0">
                <a:hlinkClick r:id="rId2"/>
              </a:rPr>
              <a:t>www.uboatsbahamas.com</a:t>
            </a:r>
            <a:endParaRPr lang="en-US" sz="3200" dirty="0"/>
          </a:p>
          <a:p>
            <a:pPr marL="457200" lvl="1" indent="0" algn="ctr">
              <a:buNone/>
            </a:pPr>
            <a:endParaRPr lang="en-US" sz="3200" dirty="0"/>
          </a:p>
          <a:p>
            <a:pPr marL="457200" lvl="1" indent="0" algn="ctr">
              <a:buNone/>
            </a:pPr>
            <a:r>
              <a:rPr lang="en-US" sz="3200" dirty="0"/>
              <a:t>www.Uboatsbahamas.blogspot.com</a:t>
            </a:r>
          </a:p>
          <a:p>
            <a:pPr marL="457200" lvl="1" indent="0" algn="ctr">
              <a:buNone/>
            </a:pPr>
            <a:endParaRPr lang="en-US" sz="3200" dirty="0"/>
          </a:p>
          <a:p>
            <a:pPr marL="457200" lvl="1" indent="0" algn="ctr">
              <a:buNone/>
            </a:pPr>
            <a:r>
              <a:rPr lang="en-US" sz="3200" dirty="0"/>
              <a:t>www.Uboatsbermuda.blogspot.com</a:t>
            </a:r>
          </a:p>
          <a:p>
            <a:pPr marL="457200" lvl="1" indent="0" algn="ctr">
              <a:buNone/>
            </a:pPr>
            <a:endParaRPr lang="en-US" sz="3200" dirty="0"/>
          </a:p>
          <a:p>
            <a:pPr marL="457200" lvl="1" indent="0" algn="ctr">
              <a:buNone/>
            </a:pPr>
            <a:r>
              <a:rPr lang="en-US" sz="3200" dirty="0"/>
              <a:t>www.ericwiberg.com</a:t>
            </a:r>
          </a:p>
          <a:p>
            <a:pPr marL="457200" lvl="1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583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234" y="396122"/>
            <a:ext cx="2967926" cy="5803200"/>
          </a:xfrm>
        </p:spPr>
        <p:txBody>
          <a:bodyPr>
            <a:normAutofit/>
          </a:bodyPr>
          <a:lstStyle/>
          <a:p>
            <a:r>
              <a:rPr lang="en-US" sz="3200" b="1" dirty="0"/>
              <a:t>The ship:</a:t>
            </a:r>
            <a:br>
              <a:rPr lang="en-US" sz="2800" dirty="0"/>
            </a:br>
            <a:r>
              <a:rPr lang="en-US" sz="2800" dirty="0"/>
              <a:t>Built 1920 by Moore Ship-building of Oakland, owned by Weyerhaeuser SS Co. of Tacoma. 6,085 GRT, 405’ LOA, 53.5’ wide, 32.3’ deep. One 4-inch gun, machine guns. Bound NY – Suez via Cape Town with war supplies.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160" y="762693"/>
            <a:ext cx="7857640" cy="5968785"/>
          </a:xfrm>
        </p:spPr>
      </p:pic>
    </p:spTree>
    <p:extLst>
      <p:ext uri="{BB962C8B-B14F-4D97-AF65-F5344CB8AC3E}">
        <p14:creationId xmlns:p14="http://schemas.microsoft.com/office/powerpoint/2010/main" val="3759923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Last known photo, New York Harbor, 6 June, 1942: Note tank trucks (not tanks) on deck as well as gun wells, crows nest, lifeboats, rafts.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2536" y="2092272"/>
            <a:ext cx="10521709" cy="367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06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832024" cy="673260"/>
          </a:xfrm>
        </p:spPr>
        <p:txBody>
          <a:bodyPr>
            <a:noAutofit/>
          </a:bodyPr>
          <a:lstStyle/>
          <a:p>
            <a:r>
              <a:rPr lang="en-US" sz="2800" dirty="0"/>
              <a:t>Capt. John “Jack” Joseph </a:t>
            </a:r>
            <a:r>
              <a:rPr lang="en-US" sz="2800" dirty="0" err="1"/>
              <a:t>Lapoint</a:t>
            </a:r>
            <a:r>
              <a:rPr lang="en-US" sz="2800" dirty="0"/>
              <a:t>, Baltimore. His next ship, the “Samuel Gompers” was sunk in the Pacific by the Japanese. Photo taken mid 1943.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524" y="1208869"/>
            <a:ext cx="3432822" cy="40358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00420" y="5244754"/>
            <a:ext cx="65348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Lt. Dorsey Lybrand, head of Armed Guard, later politician, lawyer (Jatho said “it figures” on learning that….).</a:t>
            </a:r>
          </a:p>
        </p:txBody>
      </p:sp>
      <p:pic>
        <p:nvPicPr>
          <p:cNvPr id="8" name="Content Placeholder 7" descr="C:\Documents and Settings\e_wiberg\Local Settings\Temporary Internet Files\Content.Word\LAPOINT Jpeg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199" y="1208869"/>
            <a:ext cx="4090261" cy="5113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19180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725" y="628597"/>
            <a:ext cx="5259487" cy="952230"/>
          </a:xfrm>
        </p:spPr>
        <p:txBody>
          <a:bodyPr>
            <a:normAutofit fontScale="90000"/>
          </a:bodyPr>
          <a:lstStyle/>
          <a:p>
            <a:r>
              <a:rPr lang="en-US" dirty="0"/>
              <a:t>Henry Jensen with USN publicist Earl Schenck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92168"/>
            <a:ext cx="4768860" cy="3323751"/>
          </a:xfr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788" y="3456005"/>
            <a:ext cx="2298279" cy="257113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8669885" y="4642148"/>
            <a:ext cx="28818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Jake Jatho, 16-year old Naval Armed Guard</a:t>
            </a:r>
          </a:p>
        </p:txBody>
      </p:sp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476" y="150360"/>
            <a:ext cx="1952625" cy="302323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516142" y="365126"/>
            <a:ext cx="21998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Thomas Marion King of the Carolinas, member of the gun crew</a:t>
            </a:r>
          </a:p>
        </p:txBody>
      </p:sp>
    </p:spTree>
    <p:extLst>
      <p:ext uri="{BB962C8B-B14F-4D97-AF65-F5344CB8AC3E}">
        <p14:creationId xmlns:p14="http://schemas.microsoft.com/office/powerpoint/2010/main" val="1257428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3600" dirty="0"/>
            </a:br>
            <a:r>
              <a:rPr lang="en-US" sz="3600" dirty="0"/>
              <a:t>Young recruits: Naval Armed Guard – Jake Jatho back row 4</a:t>
            </a:r>
            <a:r>
              <a:rPr lang="en-US" sz="3600" baseline="30000" dirty="0"/>
              <a:t>th</a:t>
            </a:r>
            <a:r>
              <a:rPr lang="en-US" sz="3600" dirty="0"/>
              <a:t> from left, Dempsey </a:t>
            </a:r>
            <a:r>
              <a:rPr lang="en-US" sz="3600" dirty="0" err="1"/>
              <a:t>Ruggles</a:t>
            </a:r>
            <a:r>
              <a:rPr lang="en-US" sz="3600" dirty="0"/>
              <a:t> front row, bottom right corner. Both were teenagers then and are alive today.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6225" y="1626486"/>
            <a:ext cx="6819254" cy="525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035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4351338" cy="61126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Basilios</a:t>
            </a:r>
            <a:r>
              <a:rPr lang="en-US" dirty="0"/>
              <a:t> </a:t>
            </a:r>
            <a:r>
              <a:rPr lang="en-US" dirty="0" err="1"/>
              <a:t>Palaeologas</a:t>
            </a:r>
            <a:r>
              <a:rPr lang="en-US" dirty="0"/>
              <a:t>, Deck Engineer, KIA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2978" y="1975168"/>
            <a:ext cx="5801784" cy="4351338"/>
          </a:xfrm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65136" y="365126"/>
            <a:ext cx="4552681" cy="4280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713688" y="4990454"/>
            <a:ext cx="64783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Steward David Parson, aged 57, died </a:t>
            </a:r>
          </a:p>
          <a:p>
            <a:r>
              <a:rPr lang="en-US" sz="3200" dirty="0"/>
              <a:t>in lifeboat, buried in remote Bahamas</a:t>
            </a:r>
          </a:p>
        </p:txBody>
      </p:sp>
    </p:spTree>
    <p:extLst>
      <p:ext uri="{BB962C8B-B14F-4D97-AF65-F5344CB8AC3E}">
        <p14:creationId xmlns:p14="http://schemas.microsoft.com/office/powerpoint/2010/main" val="638945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914</Words>
  <Application>Microsoft Office PowerPoint</Application>
  <PresentationFormat>Widescreen</PresentationFormat>
  <Paragraphs>61</Paragraphs>
  <Slides>33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S.S. POTLATCH: Sunk by U-153 on 27 June, 1942, 48 men drifted for 32 days, 46 survivors rescued in Bahamas, taken to Nassau by oil heiress &amp; greeted by the Duchess of Windsor August 1, 1942.</vt:lpstr>
      <vt:lpstr>112 German &amp; Italian U-boats attacked 130 Allied ships around the Bahamas from Jan. 1942 to Sept. 1944. 690,928 DWT and 1,239 men were lost….</vt:lpstr>
      <vt:lpstr>On one day (July 1, 1942) there were 12 U-boats in the million-square-mile area around Bahamas</vt:lpstr>
      <vt:lpstr>The ship: Built 1920 by Moore Ship-building of Oakland, owned by Weyerhaeuser SS Co. of Tacoma. 6,085 GRT, 405’ LOA, 53.5’ wide, 32.3’ deep. One 4-inch gun, machine guns. Bound NY – Suez via Cape Town with war supplies.</vt:lpstr>
      <vt:lpstr>Last known photo, New York Harbor, 6 June, 1942: Note tank trucks (not tanks) on deck as well as gun wells, crows nest, lifeboats, rafts. </vt:lpstr>
      <vt:lpstr>Capt. John “Jack” Joseph Lapoint, Baltimore. His next ship, the “Samuel Gompers” was sunk in the Pacific by the Japanese. Photo taken mid 1943. </vt:lpstr>
      <vt:lpstr>Henry Jensen with USN publicist Earl Schenck</vt:lpstr>
      <vt:lpstr> Young recruits: Naval Armed Guard – Jake Jatho back row 4th from left, Dempsey Ruggles front row, bottom right corner. Both were teenagers then and are alive today. </vt:lpstr>
      <vt:lpstr>Basilios Palaeologas, Deck Engineer, KIA</vt:lpstr>
      <vt:lpstr>Kings Point Midshipmen-Cadets Nathan Kaplan (left), James Carbotti</vt:lpstr>
      <vt:lpstr>The Germans: U-153 and Wilfried Reichmann</vt:lpstr>
      <vt:lpstr>The church in Wittigwalde, Prussia where Reichmann’s father was a vicar.</vt:lpstr>
      <vt:lpstr>Commissioning ceremony of U-153 in Stettin (now Poland), 19 July 1941. Note deck gun. Reichmann is likely the officer saluting to the left.</vt:lpstr>
      <vt:lpstr>US Navy chart showing deviation of Potlatch from proscribed route, attack and loss on 27 June, 1942. Also shows departure 10 June and convoy from New York to the Virginia Capes. </vt:lpstr>
      <vt:lpstr>The attack, June 27th 1942: Abandoning ship with a geyser of oil and water erupting. All sketches from “Liberty” Magazine, June, 1943.</vt:lpstr>
      <vt:lpstr>Interrogation by Felsch &amp; Reichmann – Lapoint was incapacitated by injuries.</vt:lpstr>
      <vt:lpstr>One 26’ lifeboat, four rafts set out westwards with 49 men….</vt:lpstr>
      <vt:lpstr>Shark is brought aboard, bites John “Stinky” Miller’s arm, is lost overboard….</vt:lpstr>
      <vt:lpstr>Miller is buried at sea after about three weeks. 48 men left in the lifeboat.</vt:lpstr>
      <vt:lpstr>Meanwhile on 13 July 1942 U-153 attacked the USS “Mimosa” (sister ship at left) off Panama. It was sunk with all hands by USS Landsdowne under Commander (later Rear Admiral) William Renwick Smedberg, III. </vt:lpstr>
      <vt:lpstr>The 48 Potlatch men land in Great Inagua, SE Bahamas and forage for water by following wild jackasses.   They light a fire, dig a well, gather conchs and whelks and prepare a stew.</vt:lpstr>
      <vt:lpstr>PowerPoint Presentation</vt:lpstr>
      <vt:lpstr>Eye-witnesses to the landing of the Potlatch men, recorded in 2013 by volunteer historians: </vt:lpstr>
      <vt:lpstr>Rev. Remilda Cox, daughter of Rev. Capt. Collie, Acklins:</vt:lpstr>
      <vt:lpstr>Church where locals sang dirges for David Parson, and the cemetery he was buried in on 30 July, 1942.</vt:lpstr>
      <vt:lpstr>Marion “Betty” Carstairs &amp; her yacht Vergemere IV, named for the Beach Point Club, Mamaroneck.</vt:lpstr>
      <vt:lpstr>Betty “Joe” Carstairs, power boat racer, heiress, “Queen of Whale Cay.”</vt:lpstr>
      <vt:lpstr> Nassau, Bahamas, a colonial capital, 1942: </vt:lpstr>
      <vt:lpstr>Potlatch survivors with Duchess of Windsor, head of Bahamas Red Cross. L to R: Cadet Kaplan, Lowe, Tiliakos (?), Carstairs, Sorensen (?) Commandant Terese Straton, Roberts, Moe (?), Cadet Carbotti.</vt:lpstr>
      <vt:lpstr>Capt. Lapoint &amp; Lt. Lybrand were invited to Government House in Nassau by HRH the Duke &amp; the Duchess of Windsor – a private car was sent to collect them.</vt:lpstr>
      <vt:lpstr>The Duke &amp; Duchess, and a DC-4/C-54 like the one which repatriated Potlatch survivors to USA, August 5th, 1942.</vt:lpstr>
      <vt:lpstr>Jake Jatho (right) &amp; Dempsey Ruggles, winter 2013 reunion for the first time in 71 years.</vt:lpstr>
      <vt:lpstr>- The End -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 Wiberg</dc:creator>
  <cp:lastModifiedBy>A Wiberg</cp:lastModifiedBy>
  <cp:revision>30</cp:revision>
  <dcterms:created xsi:type="dcterms:W3CDTF">2014-10-31T13:50:39Z</dcterms:created>
  <dcterms:modified xsi:type="dcterms:W3CDTF">2017-10-02T17:57:58Z</dcterms:modified>
</cp:coreProperties>
</file>