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8" r:id="rId5"/>
    <p:sldId id="259" r:id="rId6"/>
    <p:sldId id="260" r:id="rId7"/>
    <p:sldId id="261" r:id="rId8"/>
    <p:sldId id="262" r:id="rId9"/>
    <p:sldId id="263"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1" autoAdjust="0"/>
    <p:restoredTop sz="94660"/>
  </p:normalViewPr>
  <p:slideViewPr>
    <p:cSldViewPr snapToGrid="0">
      <p:cViewPr varScale="1">
        <p:scale>
          <a:sx n="52" d="100"/>
          <a:sy n="52" d="100"/>
        </p:scale>
        <p:origin x="677"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B451E-C7E6-4A8A-9FE5-89CB10E522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5BF3D3-6764-4984-8E4F-13EB105571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FFF9D1-858D-4BD3-9842-0234DE5817B4}"/>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5" name="Footer Placeholder 4">
            <a:extLst>
              <a:ext uri="{FF2B5EF4-FFF2-40B4-BE49-F238E27FC236}">
                <a16:creationId xmlns:a16="http://schemas.microsoft.com/office/drawing/2014/main" id="{2A546571-6D26-4021-84B2-3E707EEA30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870995-5776-4816-89F5-D52D8F5FC054}"/>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989693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EBC25-5E4D-4125-B4A8-1D7CAFAB93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F59E8F-13C9-4BBF-81C0-C962C72AC8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AC6C89-90F1-4B41-871A-463784642B21}"/>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5" name="Footer Placeholder 4">
            <a:extLst>
              <a:ext uri="{FF2B5EF4-FFF2-40B4-BE49-F238E27FC236}">
                <a16:creationId xmlns:a16="http://schemas.microsoft.com/office/drawing/2014/main" id="{F7777672-B1DA-4696-AD37-C62082E1AC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FCE7E4-1DAA-473F-938E-FDDF04EE16CD}"/>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2238174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E5D0C8-39B6-4C47-A721-1B57FE73AF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EB79A2-1EB5-488F-91C7-16B0E70096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E1310B-DE49-4596-86DE-14D7B5B9E177}"/>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5" name="Footer Placeholder 4">
            <a:extLst>
              <a:ext uri="{FF2B5EF4-FFF2-40B4-BE49-F238E27FC236}">
                <a16:creationId xmlns:a16="http://schemas.microsoft.com/office/drawing/2014/main" id="{FB04F275-44A0-4229-B87B-91073364B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1FA2E7-AC1E-42AF-BB05-8EF8452B1626}"/>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3850829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4A852-C695-4967-A129-F13B7CA48D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7E1DBF-CEBB-471B-B8C5-633480244C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53069C-FC4D-4AB5-977C-458F29C9BA2B}"/>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5" name="Footer Placeholder 4">
            <a:extLst>
              <a:ext uri="{FF2B5EF4-FFF2-40B4-BE49-F238E27FC236}">
                <a16:creationId xmlns:a16="http://schemas.microsoft.com/office/drawing/2014/main" id="{6BD896A3-336C-4BD0-BC77-0BD9017FE4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ED29F4-0C6E-430A-9147-0DC6D76F823A}"/>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3397889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71DA6-85F2-4604-A3B9-A9EFC089B8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890E58-E835-4802-AF7F-49FDAEB144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68D8FB-2A8A-4F54-9888-80378293EED5}"/>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5" name="Footer Placeholder 4">
            <a:extLst>
              <a:ext uri="{FF2B5EF4-FFF2-40B4-BE49-F238E27FC236}">
                <a16:creationId xmlns:a16="http://schemas.microsoft.com/office/drawing/2014/main" id="{1060AAA1-7F46-4CF9-8C18-8679BF9EC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9F0987-248A-4E22-8253-0DD22CDEAD35}"/>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195215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78972-0335-4CDF-B969-DE9BDFC9F3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171CB8-EEE6-40F4-8705-C25B199651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04CA72-82E1-41CF-95D3-498AD50715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7D3CB5-0B1E-46E3-BC72-8FF070C40FDF}"/>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6" name="Footer Placeholder 5">
            <a:extLst>
              <a:ext uri="{FF2B5EF4-FFF2-40B4-BE49-F238E27FC236}">
                <a16:creationId xmlns:a16="http://schemas.microsoft.com/office/drawing/2014/main" id="{61930A9B-C430-45F2-ABCF-9A4EFD1FD4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66C1F4-53FC-4D4C-A951-1FDC34BEF9D1}"/>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3226587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FAB0A-9C41-4D50-B19E-8440102124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6D382E-0D07-4AAF-8078-11C9E6198D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AD2FA0-D2F5-4A7E-B98B-6ADD75B89C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9499CB-CBFD-44C4-92C9-74A4233998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DCB143-F21F-40C6-BC7F-50952DD24C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D08550-C158-4FDF-8998-E52536FC2534}"/>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8" name="Footer Placeholder 7">
            <a:extLst>
              <a:ext uri="{FF2B5EF4-FFF2-40B4-BE49-F238E27FC236}">
                <a16:creationId xmlns:a16="http://schemas.microsoft.com/office/drawing/2014/main" id="{9E9E6335-BF73-48D6-A1BB-4A09E0D4E2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9F9D1A-2D36-4F3B-9AC6-5F216CAEAE68}"/>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3213373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51E9-5032-474A-B87E-1F54F3B57C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783063-AB51-4C1E-B32A-5181A7FB3D30}"/>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4" name="Footer Placeholder 3">
            <a:extLst>
              <a:ext uri="{FF2B5EF4-FFF2-40B4-BE49-F238E27FC236}">
                <a16:creationId xmlns:a16="http://schemas.microsoft.com/office/drawing/2014/main" id="{6931FAD8-1794-4D4D-A17A-9D67B6948A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A5AFAD-ABB6-4C7E-B533-41EF993942C4}"/>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1659486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FD97AF-9E1C-4700-B010-423E9735B386}"/>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3" name="Footer Placeholder 2">
            <a:extLst>
              <a:ext uri="{FF2B5EF4-FFF2-40B4-BE49-F238E27FC236}">
                <a16:creationId xmlns:a16="http://schemas.microsoft.com/office/drawing/2014/main" id="{F6E7EB80-68F0-40C3-9C6A-CA51B0C385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AE4650-14F8-415D-A965-F53918251177}"/>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1472233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92FAA-6BB9-4653-856C-483B2C2783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53FA74-9983-4616-B572-3B5220E5EA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D4BAC7-41F8-4975-B95A-C0A4BD9FB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FCD65B-946A-4FD8-B631-280924137751}"/>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6" name="Footer Placeholder 5">
            <a:extLst>
              <a:ext uri="{FF2B5EF4-FFF2-40B4-BE49-F238E27FC236}">
                <a16:creationId xmlns:a16="http://schemas.microsoft.com/office/drawing/2014/main" id="{8053A6E2-F739-4093-837D-EABD73EDA2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6B36BB-D2A9-4C0E-A679-89036FCD8504}"/>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1186197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26A6C-9862-430A-95E5-FE068A66D8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14236A-9442-49ED-8AAA-2FD2B49DC7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B9678A-BEB9-42B6-9E2E-02E0A23F47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833084-2682-436D-BEEC-7417E287E5B4}"/>
              </a:ext>
            </a:extLst>
          </p:cNvPr>
          <p:cNvSpPr>
            <a:spLocks noGrp="1"/>
          </p:cNvSpPr>
          <p:nvPr>
            <p:ph type="dt" sz="half" idx="10"/>
          </p:nvPr>
        </p:nvSpPr>
        <p:spPr/>
        <p:txBody>
          <a:bodyPr/>
          <a:lstStyle/>
          <a:p>
            <a:fld id="{8D08CFB1-03DF-469B-9509-922D1F5B5CDC}" type="datetimeFigureOut">
              <a:rPr lang="en-US" smtClean="0"/>
              <a:t>4/25/2021</a:t>
            </a:fld>
            <a:endParaRPr lang="en-US"/>
          </a:p>
        </p:txBody>
      </p:sp>
      <p:sp>
        <p:nvSpPr>
          <p:cNvPr id="6" name="Footer Placeholder 5">
            <a:extLst>
              <a:ext uri="{FF2B5EF4-FFF2-40B4-BE49-F238E27FC236}">
                <a16:creationId xmlns:a16="http://schemas.microsoft.com/office/drawing/2014/main" id="{57CC30C4-7B6A-40BF-9C37-03CD7AC68D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A84659-B8C1-4DF1-911A-2E2331E9A830}"/>
              </a:ext>
            </a:extLst>
          </p:cNvPr>
          <p:cNvSpPr>
            <a:spLocks noGrp="1"/>
          </p:cNvSpPr>
          <p:nvPr>
            <p:ph type="sldNum" sz="quarter" idx="12"/>
          </p:nvPr>
        </p:nvSpPr>
        <p:spPr/>
        <p:txBody>
          <a:bodyPr/>
          <a:lstStyle/>
          <a:p>
            <a:fld id="{7D28E44A-87C8-445A-BDAB-09B156977CD6}" type="slidenum">
              <a:rPr lang="en-US" smtClean="0"/>
              <a:t>‹#›</a:t>
            </a:fld>
            <a:endParaRPr lang="en-US"/>
          </a:p>
        </p:txBody>
      </p:sp>
    </p:spTree>
    <p:extLst>
      <p:ext uri="{BB962C8B-B14F-4D97-AF65-F5344CB8AC3E}">
        <p14:creationId xmlns:p14="http://schemas.microsoft.com/office/powerpoint/2010/main" val="2648552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2FF207-9674-4DAF-905F-28AE59B0D0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72F72D-3FDC-498E-A4F2-859A9F43CF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074BAF-53A4-4AFA-ABB6-4C0A04D736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08CFB1-03DF-469B-9509-922D1F5B5CDC}" type="datetimeFigureOut">
              <a:rPr lang="en-US" smtClean="0"/>
              <a:t>4/25/2021</a:t>
            </a:fld>
            <a:endParaRPr lang="en-US"/>
          </a:p>
        </p:txBody>
      </p:sp>
      <p:sp>
        <p:nvSpPr>
          <p:cNvPr id="5" name="Footer Placeholder 4">
            <a:extLst>
              <a:ext uri="{FF2B5EF4-FFF2-40B4-BE49-F238E27FC236}">
                <a16:creationId xmlns:a16="http://schemas.microsoft.com/office/drawing/2014/main" id="{844901BB-866A-4D4F-B3D8-331DFA57DF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0B1D76-90F5-4AB2-B729-7E527BAB1D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28E44A-87C8-445A-BDAB-09B156977CD6}" type="slidenum">
              <a:rPr lang="en-US" smtClean="0"/>
              <a:t>‹#›</a:t>
            </a:fld>
            <a:endParaRPr lang="en-US"/>
          </a:p>
        </p:txBody>
      </p:sp>
    </p:spTree>
    <p:extLst>
      <p:ext uri="{BB962C8B-B14F-4D97-AF65-F5344CB8AC3E}">
        <p14:creationId xmlns:p14="http://schemas.microsoft.com/office/powerpoint/2010/main" val="2584552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n.wikipedia.org/wiki/Massachusetts" TargetMode="External"/><Relationship Id="rId2" Type="http://schemas.openxmlformats.org/officeDocument/2006/relationships/hyperlink" Target="https://en.wikipedia.org/wiki/East_Sandwich,_Massachusetts" TargetMode="External"/><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hyperlink" Target="https://en.wikipedia.org/wiki/Bulldoz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0077A-0B24-4C39-B514-B46FC1F384CA}"/>
              </a:ext>
            </a:extLst>
          </p:cNvPr>
          <p:cNvSpPr>
            <a:spLocks noGrp="1"/>
          </p:cNvSpPr>
          <p:nvPr>
            <p:ph type="ctrTitle"/>
          </p:nvPr>
        </p:nvSpPr>
        <p:spPr>
          <a:xfrm>
            <a:off x="3048000" y="2176462"/>
            <a:ext cx="9144000" cy="2387600"/>
          </a:xfrm>
        </p:spPr>
        <p:txBody>
          <a:bodyPr/>
          <a:lstStyle/>
          <a:p>
            <a:endParaRPr lang="en-US" dirty="0"/>
          </a:p>
        </p:txBody>
      </p:sp>
      <p:sp>
        <p:nvSpPr>
          <p:cNvPr id="3" name="Subtitle 2">
            <a:extLst>
              <a:ext uri="{FF2B5EF4-FFF2-40B4-BE49-F238E27FC236}">
                <a16:creationId xmlns:a16="http://schemas.microsoft.com/office/drawing/2014/main" id="{6F1A766A-ADC2-4336-BCD1-201E5B4DC64F}"/>
              </a:ext>
            </a:extLst>
          </p:cNvPr>
          <p:cNvSpPr>
            <a:spLocks noGrp="1"/>
          </p:cNvSpPr>
          <p:nvPr>
            <p:ph type="subTitle" idx="1"/>
          </p:nvPr>
        </p:nvSpPr>
        <p:spPr/>
        <p:txBody>
          <a:bodyPr/>
          <a:lstStyle/>
          <a:p>
            <a:endParaRPr lang="en-US"/>
          </a:p>
        </p:txBody>
      </p:sp>
      <p:sp>
        <p:nvSpPr>
          <p:cNvPr id="4" name="Rectangle 2">
            <a:extLst>
              <a:ext uri="{FF2B5EF4-FFF2-40B4-BE49-F238E27FC236}">
                <a16:creationId xmlns:a16="http://schemas.microsoft.com/office/drawing/2014/main" id="{FEEFA1DC-B7EB-402D-8229-092B0E900C27}"/>
              </a:ext>
            </a:extLst>
          </p:cNvPr>
          <p:cNvSpPr>
            <a:spLocks noChangeArrowheads="1"/>
          </p:cNvSpPr>
          <p:nvPr/>
        </p:nvSpPr>
        <p:spPr bwMode="auto">
          <a:xfrm>
            <a:off x="1524000" y="10540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59718B"/>
                </a:solidFill>
                <a:effectLst/>
                <a:latin typeface="Franklin Gothic Medium" panose="020B0603020102020204" pitchFamily="34" charset="0"/>
                <a:ea typeface="Times New Roman" panose="02020603050405020304" pitchFamily="18" charset="0"/>
                <a:cs typeface="Times New Roman" panose="02020603050405020304" pitchFamily="18" charset="0"/>
              </a:rPr>
              <a:t>The Busy Little </a:t>
            </a:r>
            <a:r>
              <a:rPr kumimoji="0" lang="en-US" altLang="en-US" sz="2400" b="1" i="1" u="none" strike="noStrike" cap="none" normalizeH="0" baseline="0">
                <a:ln>
                  <a:noFill/>
                </a:ln>
                <a:solidFill>
                  <a:srgbClr val="59718B"/>
                </a:solidFill>
                <a:effectLst/>
                <a:latin typeface="Franklin Gothic Medium" panose="020B0603020102020204" pitchFamily="34" charset="0"/>
                <a:ea typeface="Times New Roman" panose="02020603050405020304" pitchFamily="18" charset="0"/>
                <a:cs typeface="Times New Roman" panose="02020603050405020304" pitchFamily="18" charset="0"/>
              </a:rPr>
              <a:t>General Greene</a:t>
            </a:r>
            <a:r>
              <a:rPr kumimoji="0" lang="en-US" altLang="en-US" sz="2400" b="1" i="0" u="none" strike="noStrike" cap="none" normalizeH="0" baseline="0">
                <a:ln>
                  <a:noFill/>
                </a:ln>
                <a:solidFill>
                  <a:srgbClr val="59718B"/>
                </a:solidFill>
                <a:effectLst/>
                <a:latin typeface="Franklin Gothic Medium" panose="020B0603020102020204" pitchFamily="34" charset="0"/>
                <a:ea typeface="Times New Roman" panose="02020603050405020304" pitchFamily="18" charset="0"/>
                <a:cs typeface="Times New Roman" panose="02020603050405020304" pitchFamily="18" charset="0"/>
              </a:rPr>
              <a:t>: </a:t>
            </a:r>
            <a:endParaRPr kumimoji="0" lang="en-US"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59718B"/>
                </a:solidFill>
                <a:effectLst/>
                <a:latin typeface="Franklin Gothic Medium" panose="020B0603020102020204" pitchFamily="34" charset="0"/>
                <a:ea typeface="Times New Roman" panose="02020603050405020304" pitchFamily="18" charset="0"/>
                <a:cs typeface="Times New Roman" panose="02020603050405020304" pitchFamily="18" charset="0"/>
              </a:rPr>
              <a:t>How a Doughty Coast Guard Cutter Pulled 5 boats to Nantucket in World War II</a:t>
            </a:r>
            <a:endParaRPr kumimoji="0" lang="en-US"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Gill Sans MT" panose="020B0502020104020203" pitchFamily="34" charset="0"/>
                <a:ea typeface="Times New Roman" panose="02020603050405020304" pitchFamily="18" charset="0"/>
                <a:cs typeface="Times New Roman" panose="02020603050405020304" pitchFamily="18" charset="0"/>
              </a:rPr>
              <a:t>April 29, 2021, 5:30 pm </a:t>
            </a:r>
            <a:r>
              <a:rPr kumimoji="0" lang="en-US" altLang="en-US" sz="1300" b="0" i="0" u="none" strike="noStrike" cap="none" normalizeH="0" baseline="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US" altLang="en-US" sz="1300" b="0" i="0" u="none" strike="noStrike" cap="none" normalizeH="0" baseline="0">
                <a:ln>
                  <a:noFill/>
                </a:ln>
                <a:solidFill>
                  <a:srgbClr val="000000"/>
                </a:solidFill>
                <a:effectLst/>
                <a:latin typeface="Gill Sans MT" panose="020B0502020104020203" pitchFamily="34" charset="0"/>
                <a:ea typeface="Times New Roman" panose="02020603050405020304" pitchFamily="18" charset="0"/>
                <a:cs typeface="Times New Roman" panose="02020603050405020304" pitchFamily="18" charset="0"/>
              </a:rPr>
              <a:t> 6:30 pm Held via Zoom, hosted by NHA</a:t>
            </a:r>
            <a:endParaRPr kumimoji="0" lang="en-US"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mbria" panose="02040503050406030204" pitchFamily="18" charset="0"/>
                <a:ea typeface="Calibri" panose="020F0502020204030204" pitchFamily="34" charset="0"/>
                <a:cs typeface="Times New Roman" panose="02020603050405020304" pitchFamily="18" charset="0"/>
              </a:rPr>
              <a:t>By Eric Wiberg, maritime historian</a:t>
            </a:r>
            <a:endParaRPr kumimoji="0" lang="en-US"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5">
            <a:extLst>
              <a:ext uri="{FF2B5EF4-FFF2-40B4-BE49-F238E27FC236}">
                <a16:creationId xmlns:a16="http://schemas.microsoft.com/office/drawing/2014/main" id="{3C16DC26-4B31-4F46-A89C-5487AFC43E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897" t="18929" r="15770" b="10378"/>
          <a:stretch>
            <a:fillRect/>
          </a:stretch>
        </p:blipFill>
        <p:spPr bwMode="auto">
          <a:xfrm>
            <a:off x="1524000" y="1511299"/>
            <a:ext cx="5997575" cy="34893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8BDD0189-5F56-449C-8C97-52D41D06E4E3}"/>
              </a:ext>
            </a:extLst>
          </p:cNvPr>
          <p:cNvSpPr>
            <a:spLocks noChangeArrowheads="1"/>
          </p:cNvSpPr>
          <p:nvPr/>
        </p:nvSpPr>
        <p:spPr bwMode="auto">
          <a:xfrm>
            <a:off x="1524000" y="50006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480322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BBEE3-ABB5-47E0-873F-F5318BBAA0CE}"/>
              </a:ext>
            </a:extLst>
          </p:cNvPr>
          <p:cNvSpPr>
            <a:spLocks noGrp="1"/>
          </p:cNvSpPr>
          <p:nvPr>
            <p:ph type="title"/>
          </p:nvPr>
        </p:nvSpPr>
        <p:spPr/>
        <p:txBody>
          <a:bodyPr>
            <a:normAutofit fontScale="90000"/>
          </a:bodyPr>
          <a:lstStyle/>
          <a:p>
            <a:r>
              <a:rPr lang="en-US" dirty="0"/>
              <a:t>The makeup of the nationalities of the </a:t>
            </a:r>
            <a:r>
              <a:rPr lang="en-US" dirty="0" err="1"/>
              <a:t>Peisander</a:t>
            </a:r>
            <a:r>
              <a:rPr lang="en-US" dirty="0"/>
              <a:t> men were; 20 from China (or Hong Kong), 3 from Ireland, and the balance, or 38, from the UK. All were in the Merchant Navy, with 2 (Brown and Burden) DEMS, or Defensively Equipped Merchant Ships gunners), there were three Welshmen and 2 Scotsmen. as follows:</a:t>
            </a:r>
          </a:p>
        </p:txBody>
      </p:sp>
      <p:sp>
        <p:nvSpPr>
          <p:cNvPr id="7" name="Rectangle 2">
            <a:extLst>
              <a:ext uri="{FF2B5EF4-FFF2-40B4-BE49-F238E27FC236}">
                <a16:creationId xmlns:a16="http://schemas.microsoft.com/office/drawing/2014/main" id="{E07ECA82-1000-4199-A53F-C5F8EA11965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mbria" panose="02040503050406030204" pitchFamily="18" charset="0"/>
                <a:ea typeface="Calibri" panose="020F0502020204030204" pitchFamily="34" charset="0"/>
                <a:cs typeface="Times New Roman" panose="02020603050405020304" pitchFamily="18" charset="0"/>
              </a:rPr>
              <a:t>The makeup of the nationalities of the Peisander men were; 20 from China (or Hong Kong), 3 from Ireland, and the balance, or 38, from the UK. All were in the Merchant Navy, with 2 (Brown and Burden) DEMS, or Defensively Equipped Merchant Ships gunners), there were three Welshmen and 2 Scotsmen. as follows:</a:t>
            </a:r>
            <a:endParaRPr kumimoji="0" lang="en-US" altLang="en-US"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Content Placeholder 8">
            <a:extLst>
              <a:ext uri="{FF2B5EF4-FFF2-40B4-BE49-F238E27FC236}">
                <a16:creationId xmlns:a16="http://schemas.microsoft.com/office/drawing/2014/main" id="{EBD943D1-7FFD-4622-BF6C-4D9D82957131}"/>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024407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BB12D-1286-40C4-B9B2-3DF7B1AC3561}"/>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8C7A9134-9498-4A4F-AC08-C5E121AEF4DF}"/>
              </a:ext>
            </a:extLst>
          </p:cNvPr>
          <p:cNvPicPr>
            <a:picLocks noGrp="1" noChangeAspect="1"/>
          </p:cNvPicPr>
          <p:nvPr>
            <p:ph idx="1"/>
          </p:nvPr>
        </p:nvPicPr>
        <p:blipFill>
          <a:blip r:embed="rId2"/>
          <a:stretch>
            <a:fillRect/>
          </a:stretch>
        </p:blipFill>
        <p:spPr>
          <a:xfrm>
            <a:off x="3123438" y="2439194"/>
            <a:ext cx="5945124" cy="3124200"/>
          </a:xfrm>
          <a:prstGeom prst="rect">
            <a:avLst/>
          </a:prstGeom>
        </p:spPr>
      </p:pic>
    </p:spTree>
    <p:extLst>
      <p:ext uri="{BB962C8B-B14F-4D97-AF65-F5344CB8AC3E}">
        <p14:creationId xmlns:p14="http://schemas.microsoft.com/office/powerpoint/2010/main" val="4062886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7CB3F-26F2-4976-B7FF-5DA18AA9F19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AB63904-E8F8-40A6-9E10-122A3AE45B5E}"/>
              </a:ext>
            </a:extLst>
          </p:cNvPr>
          <p:cNvPicPr>
            <a:picLocks noGrp="1" noChangeAspect="1"/>
          </p:cNvPicPr>
          <p:nvPr>
            <p:ph idx="1"/>
          </p:nvPr>
        </p:nvPicPr>
        <p:blipFill>
          <a:blip r:embed="rId2"/>
          <a:stretch>
            <a:fillRect/>
          </a:stretch>
        </p:blipFill>
        <p:spPr>
          <a:xfrm>
            <a:off x="3502879" y="1825625"/>
            <a:ext cx="5186241" cy="4351338"/>
          </a:xfrm>
        </p:spPr>
      </p:pic>
    </p:spTree>
    <p:extLst>
      <p:ext uri="{BB962C8B-B14F-4D97-AF65-F5344CB8AC3E}">
        <p14:creationId xmlns:p14="http://schemas.microsoft.com/office/powerpoint/2010/main" val="3154549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EBBF4-D5B9-4EAC-8F57-BAAC423CF7FC}"/>
              </a:ext>
            </a:extLst>
          </p:cNvPr>
          <p:cNvSpPr>
            <a:spLocks noGrp="1"/>
          </p:cNvSpPr>
          <p:nvPr>
            <p:ph type="title"/>
          </p:nvPr>
        </p:nvSpPr>
        <p:spPr/>
        <p:txBody>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mbria" panose="02040503050406030204" pitchFamily="18" charset="0"/>
                <a:ea typeface="Calibri" panose="020F0502020204030204" pitchFamily="34" charset="0"/>
                <a:cs typeface="Times New Roman" panose="02020603050405020304" pitchFamily="18" charset="0"/>
              </a:rPr>
              <a:t>Key events in the rescue of both Allied and Axis sailors off Nantucket in WWII</a:t>
            </a:r>
            <a:endParaRPr lang="en-US" dirty="0"/>
          </a:p>
        </p:txBody>
      </p:sp>
      <p:pic>
        <p:nvPicPr>
          <p:cNvPr id="7" name="Content Placeholder 6">
            <a:extLst>
              <a:ext uri="{FF2B5EF4-FFF2-40B4-BE49-F238E27FC236}">
                <a16:creationId xmlns:a16="http://schemas.microsoft.com/office/drawing/2014/main" id="{2D39E4DD-B371-4943-9ED1-98D7E7A3372B}"/>
              </a:ext>
            </a:extLst>
          </p:cNvPr>
          <p:cNvPicPr>
            <a:picLocks noGrp="1" noChangeAspect="1"/>
          </p:cNvPicPr>
          <p:nvPr>
            <p:ph idx="1"/>
          </p:nvPr>
        </p:nvPicPr>
        <p:blipFill>
          <a:blip r:embed="rId2"/>
          <a:stretch>
            <a:fillRect/>
          </a:stretch>
        </p:blipFill>
        <p:spPr>
          <a:xfrm>
            <a:off x="4407327" y="1792081"/>
            <a:ext cx="2511633" cy="4436667"/>
          </a:xfrm>
          <a:prstGeom prst="rect">
            <a:avLst/>
          </a:prstGeom>
        </p:spPr>
      </p:pic>
    </p:spTree>
    <p:extLst>
      <p:ext uri="{BB962C8B-B14F-4D97-AF65-F5344CB8AC3E}">
        <p14:creationId xmlns:p14="http://schemas.microsoft.com/office/powerpoint/2010/main" val="1500446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8269A-D809-4300-8AFA-D08934733BD7}"/>
              </a:ext>
            </a:extLst>
          </p:cNvPr>
          <p:cNvSpPr>
            <a:spLocks noGrp="1"/>
          </p:cNvSpPr>
          <p:nvPr>
            <p:ph type="title"/>
          </p:nvPr>
        </p:nvSpPr>
        <p:spPr/>
        <p:txBody>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U-boat patrols through New England, by day and U-boat.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4" name="Content Placeholder 3">
            <a:extLst>
              <a:ext uri="{FF2B5EF4-FFF2-40B4-BE49-F238E27FC236}">
                <a16:creationId xmlns:a16="http://schemas.microsoft.com/office/drawing/2014/main" id="{E9CD311B-210A-49C4-8072-03732BD80DDB}"/>
              </a:ext>
            </a:extLst>
          </p:cNvPr>
          <p:cNvPicPr>
            <a:picLocks noGrp="1" noChangeAspect="1"/>
          </p:cNvPicPr>
          <p:nvPr>
            <p:ph idx="1"/>
          </p:nvPr>
        </p:nvPicPr>
        <p:blipFill>
          <a:blip r:embed="rId2"/>
          <a:stretch>
            <a:fillRect/>
          </a:stretch>
        </p:blipFill>
        <p:spPr>
          <a:xfrm>
            <a:off x="3386093" y="2257687"/>
            <a:ext cx="5419814" cy="3487214"/>
          </a:xfrm>
          <a:prstGeom prst="rect">
            <a:avLst/>
          </a:prstGeom>
        </p:spPr>
      </p:pic>
    </p:spTree>
    <p:extLst>
      <p:ext uri="{BB962C8B-B14F-4D97-AF65-F5344CB8AC3E}">
        <p14:creationId xmlns:p14="http://schemas.microsoft.com/office/powerpoint/2010/main" val="2908298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B9C15-94C3-4529-9153-FDD1049CF51E}"/>
              </a:ext>
            </a:extLst>
          </p:cNvPr>
          <p:cNvSpPr>
            <a:spLocks noGrp="1"/>
          </p:cNvSpPr>
          <p:nvPr>
            <p:ph type="title"/>
          </p:nvPr>
        </p:nvSpPr>
        <p:spPr/>
        <p:txBody>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Allied U-boat victim SS </a:t>
            </a:r>
            <a:r>
              <a:rPr lang="en-US" sz="1800" i="1" dirty="0" err="1">
                <a:effectLst/>
                <a:latin typeface="Cambria" panose="02040503050406030204" pitchFamily="18" charset="0"/>
                <a:ea typeface="Calibri" panose="020F0502020204030204" pitchFamily="34" charset="0"/>
                <a:cs typeface="Times New Roman" panose="02020603050405020304" pitchFamily="18" charset="0"/>
              </a:rPr>
              <a:t>Peisander</a:t>
            </a:r>
            <a:r>
              <a:rPr lang="en-US" sz="1800" dirty="0">
                <a:effectLst/>
                <a:latin typeface="Cambria" panose="02040503050406030204" pitchFamily="18" charset="0"/>
                <a:ea typeface="Calibri" panose="020F0502020204030204" pitchFamily="34" charset="0"/>
                <a:cs typeface="Times New Roman" panose="02020603050405020304" pitchFamily="18" charset="0"/>
              </a:rPr>
              <a: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4" name="Content Placeholder 3">
            <a:extLst>
              <a:ext uri="{FF2B5EF4-FFF2-40B4-BE49-F238E27FC236}">
                <a16:creationId xmlns:a16="http://schemas.microsoft.com/office/drawing/2014/main" id="{2A8AC925-251F-4862-BA08-D340A1969055}"/>
              </a:ext>
            </a:extLst>
          </p:cNvPr>
          <p:cNvPicPr>
            <a:picLocks noGrp="1"/>
          </p:cNvPicPr>
          <p:nvPr>
            <p:ph idx="1"/>
          </p:nvPr>
        </p:nvPicPr>
        <p:blipFill>
          <a:blip r:embed="rId2"/>
          <a:stretch>
            <a:fillRect/>
          </a:stretch>
        </p:blipFill>
        <p:spPr>
          <a:xfrm>
            <a:off x="3477541" y="2562513"/>
            <a:ext cx="5236918" cy="2877561"/>
          </a:xfrm>
          <a:prstGeom prst="rect">
            <a:avLst/>
          </a:prstGeom>
        </p:spPr>
      </p:pic>
    </p:spTree>
    <p:extLst>
      <p:ext uri="{BB962C8B-B14F-4D97-AF65-F5344CB8AC3E}">
        <p14:creationId xmlns:p14="http://schemas.microsoft.com/office/powerpoint/2010/main" val="3067652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B4A04-F330-45F2-B0CE-F7A49AF9850B}"/>
              </a:ext>
            </a:extLst>
          </p:cNvPr>
          <p:cNvSpPr>
            <a:spLocks noGrp="1"/>
          </p:cNvSpPr>
          <p:nvPr>
            <p:ph type="title"/>
          </p:nvPr>
        </p:nvSpPr>
        <p:spPr/>
        <p:txBody>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Original U-boat victim off Bermuda, SS </a:t>
            </a:r>
            <a:r>
              <a:rPr lang="en-US" sz="1800" i="1" dirty="0">
                <a:effectLst/>
                <a:latin typeface="Cambria" panose="02040503050406030204" pitchFamily="18" charset="0"/>
                <a:ea typeface="Calibri" panose="020F0502020204030204" pitchFamily="34" charset="0"/>
                <a:cs typeface="Times New Roman" panose="02020603050405020304" pitchFamily="18" charset="0"/>
              </a:rPr>
              <a:t>Norland</a:t>
            </a:r>
            <a:r>
              <a:rPr lang="en-US" sz="1800" dirty="0">
                <a:effectLst/>
                <a:latin typeface="Cambria" panose="02040503050406030204" pitchFamily="18" charset="0"/>
                <a:ea typeface="Calibri" panose="020F0502020204030204" pitchFamily="34" charset="0"/>
                <a:cs typeface="Times New Roman" panose="02020603050405020304" pitchFamily="18" charset="0"/>
              </a:rPr>
              <a:t> under attack:</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4" name="Content Placeholder 3">
            <a:extLst>
              <a:ext uri="{FF2B5EF4-FFF2-40B4-BE49-F238E27FC236}">
                <a16:creationId xmlns:a16="http://schemas.microsoft.com/office/drawing/2014/main" id="{227DE7D2-2C0C-4821-B872-092D7AB94ACC}"/>
              </a:ext>
            </a:extLst>
          </p:cNvPr>
          <p:cNvPicPr>
            <a:picLocks noGrp="1" noChangeAspect="1"/>
          </p:cNvPicPr>
          <p:nvPr>
            <p:ph idx="1"/>
          </p:nvPr>
        </p:nvPicPr>
        <p:blipFill>
          <a:blip r:embed="rId2"/>
          <a:stretch>
            <a:fillRect/>
          </a:stretch>
        </p:blipFill>
        <p:spPr>
          <a:xfrm>
            <a:off x="3004837" y="1965961"/>
            <a:ext cx="4572620" cy="3010778"/>
          </a:xfrm>
          <a:prstGeom prst="rect">
            <a:avLst/>
          </a:prstGeom>
        </p:spPr>
      </p:pic>
    </p:spTree>
    <p:extLst>
      <p:ext uri="{BB962C8B-B14F-4D97-AF65-F5344CB8AC3E}">
        <p14:creationId xmlns:p14="http://schemas.microsoft.com/office/powerpoint/2010/main" val="1499581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78AFC-414B-43CB-98F2-55FF0AB19E2A}"/>
              </a:ext>
            </a:extLst>
          </p:cNvPr>
          <p:cNvSpPr>
            <a:spLocks noGrp="1"/>
          </p:cNvSpPr>
          <p:nvPr>
            <p:ph type="title"/>
          </p:nvPr>
        </p:nvSpPr>
        <p:spPr/>
        <p:txBody>
          <a:bodyPr/>
          <a:lstStyle/>
          <a:p>
            <a:r>
              <a:rPr lang="en-US" sz="1800" i="1" dirty="0">
                <a:effectLst/>
                <a:latin typeface="Cambria" panose="02040503050406030204" pitchFamily="18" charset="0"/>
                <a:ea typeface="Calibri" panose="020F0502020204030204" pitchFamily="34" charset="0"/>
                <a:cs typeface="Times New Roman" panose="02020603050405020304" pitchFamily="18" charset="0"/>
              </a:rPr>
              <a:t>Norland</a:t>
            </a:r>
            <a:r>
              <a:rPr lang="en-US" sz="1800" dirty="0">
                <a:effectLst/>
                <a:latin typeface="Cambria" panose="02040503050406030204" pitchFamily="18" charset="0"/>
                <a:ea typeface="Calibri" panose="020F0502020204030204" pitchFamily="34" charset="0"/>
                <a:cs typeface="Times New Roman" panose="02020603050405020304" pitchFamily="18" charset="0"/>
              </a:rPr>
              <a:t> survivors aboard ship, Chinese crew up front: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4" name="Content Placeholder 3">
            <a:extLst>
              <a:ext uri="{FF2B5EF4-FFF2-40B4-BE49-F238E27FC236}">
                <a16:creationId xmlns:a16="http://schemas.microsoft.com/office/drawing/2014/main" id="{C188E168-29EF-4208-9196-93502A88E377}"/>
              </a:ext>
            </a:extLst>
          </p:cNvPr>
          <p:cNvPicPr>
            <a:picLocks noGrp="1"/>
          </p:cNvPicPr>
          <p:nvPr>
            <p:ph idx="1"/>
          </p:nvPr>
        </p:nvPicPr>
        <p:blipFill>
          <a:blip r:embed="rId2"/>
          <a:stretch>
            <a:fillRect/>
          </a:stretch>
        </p:blipFill>
        <p:spPr>
          <a:xfrm>
            <a:off x="3761029" y="2382665"/>
            <a:ext cx="4669941" cy="3237257"/>
          </a:xfrm>
          <a:prstGeom prst="rect">
            <a:avLst/>
          </a:prstGeom>
        </p:spPr>
      </p:pic>
    </p:spTree>
    <p:extLst>
      <p:ext uri="{BB962C8B-B14F-4D97-AF65-F5344CB8AC3E}">
        <p14:creationId xmlns:p14="http://schemas.microsoft.com/office/powerpoint/2010/main" val="223752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06E03-F56D-4F2F-91F6-A09A86CF5B94}"/>
              </a:ext>
            </a:extLst>
          </p:cNvPr>
          <p:cNvSpPr>
            <a:spLocks noGrp="1"/>
          </p:cNvSpPr>
          <p:nvPr>
            <p:ph type="title"/>
          </p:nvPr>
        </p:nvSpPr>
        <p:spPr/>
        <p:txBody>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SS </a:t>
            </a:r>
            <a:r>
              <a:rPr lang="en-US" sz="1800" dirty="0" err="1">
                <a:effectLst/>
                <a:latin typeface="Cambria" panose="02040503050406030204" pitchFamily="18" charset="0"/>
                <a:ea typeface="Calibri" panose="020F0502020204030204" pitchFamily="34" charset="0"/>
                <a:cs typeface="Times New Roman" panose="02020603050405020304" pitchFamily="18" charset="0"/>
              </a:rPr>
              <a:t>Mattawin</a:t>
            </a:r>
            <a:r>
              <a:rPr lang="en-US" sz="1800" dirty="0">
                <a:effectLst/>
                <a:latin typeface="Cambria" panose="02040503050406030204" pitchFamily="18" charset="0"/>
                <a:ea typeface="Calibri" panose="020F0502020204030204" pitchFamily="34" charset="0"/>
                <a:cs typeface="Times New Roman" panose="02020603050405020304" pitchFamily="18" charset="0"/>
              </a:rPr>
              <a:t>, British, so named for a river in western Africa where the owners traded:</a:t>
            </a:r>
            <a:endParaRPr lang="en-US" dirty="0"/>
          </a:p>
        </p:txBody>
      </p:sp>
      <p:pic>
        <p:nvPicPr>
          <p:cNvPr id="4" name="Content Placeholder 3">
            <a:extLst>
              <a:ext uri="{FF2B5EF4-FFF2-40B4-BE49-F238E27FC236}">
                <a16:creationId xmlns:a16="http://schemas.microsoft.com/office/drawing/2014/main" id="{19775578-047E-4FD9-8651-D8059B73AA7E}"/>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0" y="2258219"/>
            <a:ext cx="5715000" cy="3486150"/>
          </a:xfrm>
          <a:prstGeom prst="rect">
            <a:avLst/>
          </a:prstGeom>
          <a:noFill/>
          <a:ln>
            <a:noFill/>
          </a:ln>
        </p:spPr>
      </p:pic>
    </p:spTree>
    <p:extLst>
      <p:ext uri="{BB962C8B-B14F-4D97-AF65-F5344CB8AC3E}">
        <p14:creationId xmlns:p14="http://schemas.microsoft.com/office/powerpoint/2010/main" val="3178405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41E3-6B14-46EB-AC61-2BFA2371903F}"/>
              </a:ext>
            </a:extLst>
          </p:cNvPr>
          <p:cNvSpPr>
            <a:spLocks noGrp="1"/>
          </p:cNvSpPr>
          <p:nvPr>
            <p:ph type="title"/>
          </p:nvPr>
        </p:nvSpPr>
        <p:spPr/>
        <p:txBody>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SS </a:t>
            </a:r>
            <a:r>
              <a:rPr lang="en-US" sz="1800" i="1" dirty="0">
                <a:effectLst/>
                <a:latin typeface="Cambria" panose="02040503050406030204" pitchFamily="18" charset="0"/>
                <a:ea typeface="Calibri" panose="020F0502020204030204" pitchFamily="34" charset="0"/>
                <a:cs typeface="Times New Roman" panose="02020603050405020304" pitchFamily="18" charset="0"/>
              </a:rPr>
              <a:t>Polyphemus</a:t>
            </a:r>
            <a:r>
              <a:rPr lang="en-US" sz="1800" dirty="0">
                <a:effectLst/>
                <a:latin typeface="Cambria" panose="02040503050406030204" pitchFamily="18" charset="0"/>
                <a:ea typeface="Calibri" panose="020F0502020204030204" pitchFamily="34" charset="0"/>
                <a:cs typeface="Times New Roman" panose="02020603050405020304" pitchFamily="18" charset="0"/>
              </a:rPr>
              <a:t>, large passenger ship, participant in several rescues, U-boat encounters, and a sinking: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4" name="Content Placeholder 3">
            <a:extLst>
              <a:ext uri="{FF2B5EF4-FFF2-40B4-BE49-F238E27FC236}">
                <a16:creationId xmlns:a16="http://schemas.microsoft.com/office/drawing/2014/main" id="{C136AF01-B244-4FDE-B82A-1D2EF84D3C62}"/>
              </a:ext>
            </a:extLst>
          </p:cNvPr>
          <p:cNvPicPr>
            <a:picLocks noGrp="1" noChangeAspect="1"/>
          </p:cNvPicPr>
          <p:nvPr>
            <p:ph idx="1"/>
          </p:nvPr>
        </p:nvPicPr>
        <p:blipFill>
          <a:blip r:embed="rId2"/>
          <a:stretch>
            <a:fillRect/>
          </a:stretch>
        </p:blipFill>
        <p:spPr>
          <a:xfrm>
            <a:off x="1892967" y="1996440"/>
            <a:ext cx="5992364" cy="2858368"/>
          </a:xfrm>
          <a:prstGeom prst="rect">
            <a:avLst/>
          </a:prstGeom>
        </p:spPr>
      </p:pic>
    </p:spTree>
    <p:extLst>
      <p:ext uri="{BB962C8B-B14F-4D97-AF65-F5344CB8AC3E}">
        <p14:creationId xmlns:p14="http://schemas.microsoft.com/office/powerpoint/2010/main" val="1629216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848D6-F3E0-4971-8C0F-DAC9CF16EDCC}"/>
              </a:ext>
            </a:extLst>
          </p:cNvPr>
          <p:cNvSpPr>
            <a:spLocks noGrp="1"/>
          </p:cNvSpPr>
          <p:nvPr>
            <p:ph type="title"/>
          </p:nvPr>
        </p:nvSpPr>
        <p:spPr/>
        <p:txBody>
          <a:bodyPr>
            <a:normAutofit fontScale="90000"/>
          </a:bodyPr>
          <a:lstStyle/>
          <a:p>
            <a:r>
              <a:rPr lang="en-US" dirty="0"/>
              <a:t>Norland survivors, mixed in with Polyphemus survivors, in a boat about (they are almost home!) to be finally rescued following encounters with four U-boats….. c/o daughter of James Glover, the one with an “X” under his right arm in white shirt back of boat</a:t>
            </a:r>
            <a:br>
              <a:rPr lang="en-US" dirty="0"/>
            </a:br>
            <a:br>
              <a:rPr lang="en-US" dirty="0"/>
            </a:br>
            <a:endParaRPr lang="en-US" dirty="0"/>
          </a:p>
        </p:txBody>
      </p:sp>
      <p:pic>
        <p:nvPicPr>
          <p:cNvPr id="4" name="Content Placeholder 3">
            <a:extLst>
              <a:ext uri="{FF2B5EF4-FFF2-40B4-BE49-F238E27FC236}">
                <a16:creationId xmlns:a16="http://schemas.microsoft.com/office/drawing/2014/main" id="{F182303C-6736-42B2-80D5-14A91ED2DA80}"/>
              </a:ext>
            </a:extLst>
          </p:cNvPr>
          <p:cNvPicPr>
            <a:picLocks noGrp="1" noChangeAspect="1"/>
          </p:cNvPicPr>
          <p:nvPr>
            <p:ph idx="1"/>
          </p:nvPr>
        </p:nvPicPr>
        <p:blipFill>
          <a:blip r:embed="rId2"/>
          <a:stretch>
            <a:fillRect/>
          </a:stretch>
        </p:blipFill>
        <p:spPr>
          <a:xfrm>
            <a:off x="1773687" y="2431465"/>
            <a:ext cx="8000213" cy="3496895"/>
          </a:xfrm>
          <a:prstGeom prst="rect">
            <a:avLst/>
          </a:prstGeom>
        </p:spPr>
      </p:pic>
    </p:spTree>
    <p:extLst>
      <p:ext uri="{BB962C8B-B14F-4D97-AF65-F5344CB8AC3E}">
        <p14:creationId xmlns:p14="http://schemas.microsoft.com/office/powerpoint/2010/main" val="1974219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2581F-CE1A-4563-9BBF-193F946FA3B2}"/>
              </a:ext>
            </a:extLst>
          </p:cNvPr>
          <p:cNvSpPr>
            <a:spLocks noGrp="1"/>
          </p:cNvSpPr>
          <p:nvPr>
            <p:ph type="title"/>
          </p:nvPr>
        </p:nvSpPr>
        <p:spPr/>
        <p:txBody>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Surrendered U-boats sunk off Provincetown after the war:</a:t>
            </a:r>
            <a:endParaRPr lang="en-US" dirty="0"/>
          </a:p>
        </p:txBody>
      </p:sp>
      <p:pic>
        <p:nvPicPr>
          <p:cNvPr id="4" name="Content Placeholder 3">
            <a:extLst>
              <a:ext uri="{FF2B5EF4-FFF2-40B4-BE49-F238E27FC236}">
                <a16:creationId xmlns:a16="http://schemas.microsoft.com/office/drawing/2014/main" id="{FD53941B-167D-482F-822A-912A90490F1A}"/>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15987" y="2885310"/>
            <a:ext cx="4360025" cy="2231967"/>
          </a:xfrm>
          <a:prstGeom prst="rect">
            <a:avLst/>
          </a:prstGeom>
        </p:spPr>
      </p:pic>
    </p:spTree>
    <p:extLst>
      <p:ext uri="{BB962C8B-B14F-4D97-AF65-F5344CB8AC3E}">
        <p14:creationId xmlns:p14="http://schemas.microsoft.com/office/powerpoint/2010/main" val="2798291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562CE-8F5A-4666-A1F6-E3CE67259FD6}"/>
              </a:ext>
            </a:extLst>
          </p:cNvPr>
          <p:cNvSpPr>
            <a:spLocks noGrp="1"/>
          </p:cNvSpPr>
          <p:nvPr>
            <p:ph type="title"/>
          </p:nvPr>
        </p:nvSpPr>
        <p:spPr/>
        <p:txBody>
          <a:bodyPr>
            <a:normAutofit fontScale="90000"/>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U-boat U-578 under frigate-captain Ernst-August Rehwinkel returns to St. Nazaire France from 3rd patrol on 7 May, 1942. It was lost with all hands later that year, fate unknown. Note the snorting “Bull of Scapa Flow” emblem on conning tower, lower right: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4" name="Content Placeholder 3">
            <a:extLst>
              <a:ext uri="{FF2B5EF4-FFF2-40B4-BE49-F238E27FC236}">
                <a16:creationId xmlns:a16="http://schemas.microsoft.com/office/drawing/2014/main" id="{C6F04F00-66F2-4611-83F6-EDC323D0AD57}"/>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727448" y="3138710"/>
            <a:ext cx="2737104" cy="1725168"/>
          </a:xfrm>
          <a:prstGeom prst="rect">
            <a:avLst/>
          </a:prstGeom>
          <a:noFill/>
          <a:ln>
            <a:noFill/>
          </a:ln>
        </p:spPr>
      </p:pic>
    </p:spTree>
    <p:extLst>
      <p:ext uri="{BB962C8B-B14F-4D97-AF65-F5344CB8AC3E}">
        <p14:creationId xmlns:p14="http://schemas.microsoft.com/office/powerpoint/2010/main" val="1437470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05157-2687-4278-8BE0-A1139C444DD7}"/>
              </a:ext>
            </a:extLst>
          </p:cNvPr>
          <p:cNvSpPr>
            <a:spLocks noGrp="1"/>
          </p:cNvSpPr>
          <p:nvPr>
            <p:ph type="title"/>
          </p:nvPr>
        </p:nvSpPr>
        <p:spPr/>
        <p:txBody>
          <a:bodyPr>
            <a:normAutofit fontScale="90000"/>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U-550 sunk SW of Nantucket, these men drowned, </a:t>
            </a:r>
            <a:r>
              <a:rPr lang="en-US" sz="1800" i="1" dirty="0">
                <a:effectLst/>
                <a:latin typeface="Cambria" panose="02040503050406030204" pitchFamily="18" charset="0"/>
                <a:ea typeface="Calibri" panose="020F0502020204030204" pitchFamily="34" charset="0"/>
                <a:cs typeface="Times New Roman" panose="02020603050405020304" pitchFamily="18" charset="0"/>
              </a:rPr>
              <a:t>Pan-Pennsylvania</a:t>
            </a:r>
            <a:r>
              <a:rPr lang="en-US" sz="1800" dirty="0">
                <a:effectLst/>
                <a:latin typeface="Cambria" panose="02040503050406030204" pitchFamily="18" charset="0"/>
                <a:ea typeface="Calibri" panose="020F0502020204030204" pitchFamily="34" charset="0"/>
                <a:cs typeface="Times New Roman" panose="02020603050405020304" pitchFamily="18" charset="0"/>
              </a:rPr>
              <a:t> later in war, on 16 April 1944. About 44 men were left alive in the water and this author tracked the remains of nearly a dozen of them and articles, from Staten Island, Long Island, a cemetery in Newport, and a burial at sea off the Cape </a:t>
            </a:r>
            <a:r>
              <a:rPr lang="en-US" sz="1800" i="1" dirty="0" err="1">
                <a:effectLst/>
                <a:latin typeface="Cambria" panose="02040503050406030204" pitchFamily="18" charset="0"/>
                <a:ea typeface="Calibri" panose="020F0502020204030204" pitchFamily="34" charset="0"/>
                <a:cs typeface="Times New Roman" panose="02020603050405020304" pitchFamily="18" charset="0"/>
              </a:rPr>
              <a:t>en</a:t>
            </a:r>
            <a:r>
              <a:rPr lang="en-US" sz="1800" i="1" dirty="0">
                <a:effectLst/>
                <a:latin typeface="Cambria" panose="02040503050406030204" pitchFamily="18" charset="0"/>
                <a:ea typeface="Calibri" panose="020F0502020204030204" pitchFamily="34" charset="0"/>
                <a:cs typeface="Times New Roman" panose="02020603050405020304" pitchFamily="18" charset="0"/>
              </a:rPr>
              <a:t> route</a:t>
            </a:r>
            <a:r>
              <a:rPr lang="en-US" sz="1800" dirty="0">
                <a:effectLst/>
                <a:latin typeface="Cambria" panose="02040503050406030204" pitchFamily="18" charset="0"/>
                <a:ea typeface="Calibri" panose="020F0502020204030204" pitchFamily="34" charset="0"/>
                <a:cs typeface="Times New Roman" panose="02020603050405020304" pitchFamily="18" charset="0"/>
              </a:rPr>
              <a:t> to Canada. An Ivy-League patrol boat skipper based in Newport described finding a “malodorous cadaver.”</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4" name="Content Placeholder 3">
            <a:extLst>
              <a:ext uri="{FF2B5EF4-FFF2-40B4-BE49-F238E27FC236}">
                <a16:creationId xmlns:a16="http://schemas.microsoft.com/office/drawing/2014/main" id="{91DC5F35-8E3B-489D-A828-8A1C2271F5AC}"/>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76414" y="1825625"/>
            <a:ext cx="5439172" cy="4351338"/>
          </a:xfrm>
          <a:prstGeom prst="rect">
            <a:avLst/>
          </a:prstGeom>
        </p:spPr>
      </p:pic>
    </p:spTree>
    <p:extLst>
      <p:ext uri="{BB962C8B-B14F-4D97-AF65-F5344CB8AC3E}">
        <p14:creationId xmlns:p14="http://schemas.microsoft.com/office/powerpoint/2010/main" val="588792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B90B6-54A0-4366-A631-D0E085B9FBD0}"/>
              </a:ext>
            </a:extLst>
          </p:cNvPr>
          <p:cNvSpPr>
            <a:spLocks noGrp="1"/>
          </p:cNvSpPr>
          <p:nvPr>
            <p:ph type="title"/>
          </p:nvPr>
        </p:nvSpPr>
        <p:spPr/>
        <p:txBody>
          <a:bodyPr>
            <a:normAutofit fontScale="90000"/>
          </a:bodyPr>
          <a:lstStyle/>
          <a:p>
            <a:r>
              <a:rPr lang="en-US" sz="18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Steamer </a:t>
            </a:r>
            <a:r>
              <a:rPr lang="en-US" sz="1800" i="1" dirty="0" err="1">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Peisander</a:t>
            </a:r>
            <a:r>
              <a:rPr lang="en-US" sz="1800" dirty="0">
                <a:solidFill>
                  <a:srgbClr val="000000"/>
                </a:solidFill>
                <a:effectLst/>
                <a:latin typeface="Cambria" panose="02040503050406030204" pitchFamily="18" charset="0"/>
                <a:ea typeface="Calibri" panose="020F0502020204030204" pitchFamily="34" charset="0"/>
                <a:cs typeface="Times New Roman" panose="02020603050405020304" pitchFamily="18" charset="0"/>
              </a:rPr>
              <a:t>, Capt. Shaw from 21 to 25 May 1942 Rescue off Nantucket, as reported to British authorities, as it was a UK-flagged ship. These docs, from the National Archives in UK, tend to be vastly more humanist and narrative than their counterparts from the US NARA….. note references to rum, dog, false teeth, adventure, etc.  Here are some samples of original materials: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6" name="Content Placeholder 5">
            <a:extLst>
              <a:ext uri="{FF2B5EF4-FFF2-40B4-BE49-F238E27FC236}">
                <a16:creationId xmlns:a16="http://schemas.microsoft.com/office/drawing/2014/main" id="{529CE437-E6D2-4E81-AD28-53F3ABB9B115}"/>
              </a:ext>
            </a:extLst>
          </p:cNvPr>
          <p:cNvPicPr>
            <a:picLocks noGrp="1" noChangeAspect="1"/>
          </p:cNvPicPr>
          <p:nvPr>
            <p:ph idx="1"/>
          </p:nvPr>
        </p:nvPicPr>
        <p:blipFill>
          <a:blip r:embed="rId2"/>
          <a:stretch>
            <a:fillRect/>
          </a:stretch>
        </p:blipFill>
        <p:spPr>
          <a:xfrm>
            <a:off x="125851" y="1903729"/>
            <a:ext cx="9985217" cy="2150111"/>
          </a:xfrm>
          <a:prstGeom prst="rect">
            <a:avLst/>
          </a:prstGeom>
        </p:spPr>
      </p:pic>
      <p:pic>
        <p:nvPicPr>
          <p:cNvPr id="8" name="Picture 7">
            <a:extLst>
              <a:ext uri="{FF2B5EF4-FFF2-40B4-BE49-F238E27FC236}">
                <a16:creationId xmlns:a16="http://schemas.microsoft.com/office/drawing/2014/main" id="{A06F1CFF-C945-41DB-9423-0D130FF9A4C4}"/>
              </a:ext>
            </a:extLst>
          </p:cNvPr>
          <p:cNvPicPr/>
          <p:nvPr/>
        </p:nvPicPr>
        <p:blipFill rotWithShape="1">
          <a:blip r:embed="rId3" cstate="print">
            <a:extLst>
              <a:ext uri="{28A0092B-C50C-407E-A947-70E740481C1C}">
                <a14:useLocalDpi xmlns:a14="http://schemas.microsoft.com/office/drawing/2010/main" val="0"/>
              </a:ext>
            </a:extLst>
          </a:blip>
          <a:srcRect l="6939" t="4597" r="8343" b="8637"/>
          <a:stretch/>
        </p:blipFill>
        <p:spPr bwMode="auto">
          <a:xfrm rot="16200000">
            <a:off x="3632996" y="4044472"/>
            <a:ext cx="2301875" cy="158781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94166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ABB32-B82C-41E5-B218-3A26D8919081}"/>
              </a:ext>
            </a:extLst>
          </p:cNvPr>
          <p:cNvSpPr>
            <a:spLocks noGrp="1"/>
          </p:cNvSpPr>
          <p:nvPr>
            <p:ph type="title"/>
          </p:nvPr>
        </p:nvSpPr>
        <p:spPr/>
        <p:txBody>
          <a:bodyPr/>
          <a:lstStyle/>
          <a:p>
            <a:r>
              <a:rPr lang="en-US" sz="1800" dirty="0">
                <a:effectLst/>
                <a:latin typeface="Cambria" panose="02040503050406030204" pitchFamily="18" charset="0"/>
                <a:ea typeface="Calibri" panose="020F0502020204030204" pitchFamily="34" charset="0"/>
                <a:cs typeface="Times New Roman" panose="02020603050405020304" pitchFamily="18" charset="0"/>
              </a:rPr>
              <a:t>“</a:t>
            </a:r>
            <a:r>
              <a:rPr lang="en-US" sz="1800" i="1" dirty="0">
                <a:effectLst/>
                <a:latin typeface="Cambria" panose="02040503050406030204" pitchFamily="18" charset="0"/>
                <a:ea typeface="Calibri" panose="020F0502020204030204" pitchFamily="34" charset="0"/>
                <a:cs typeface="Times New Roman" panose="02020603050405020304" pitchFamily="18" charset="0"/>
              </a:rPr>
              <a:t>General Greene</a:t>
            </a:r>
            <a:r>
              <a:rPr lang="en-US" sz="1800" dirty="0">
                <a:effectLst/>
                <a:latin typeface="Cambria" panose="02040503050406030204" pitchFamily="18" charset="0"/>
                <a:ea typeface="Calibri" panose="020F0502020204030204" pitchFamily="34" charset="0"/>
                <a:cs typeface="Times New Roman" panose="02020603050405020304" pitchFamily="18" charset="0"/>
              </a:rPr>
              <a:t> aground on Spring Hill Beach at </a:t>
            </a:r>
            <a:r>
              <a:rPr lang="en-US" sz="1800" u="none" strike="noStrike" dirty="0">
                <a:solidFill>
                  <a:srgbClr val="0563C1"/>
                </a:solidFill>
                <a:effectLst/>
                <a:latin typeface="Cambria" panose="02040503050406030204" pitchFamily="18" charset="0"/>
                <a:ea typeface="Calibri" panose="020F0502020204030204" pitchFamily="34" charset="0"/>
                <a:cs typeface="Times New Roman" panose="02020603050405020304" pitchFamily="18" charset="0"/>
                <a:hlinkClick r:id="rId2" tooltip="East Sandwich, Massachusetts"/>
              </a:rPr>
              <a:t>East Sandwich</a:t>
            </a:r>
            <a:r>
              <a:rPr lang="en-US" sz="1800" dirty="0">
                <a:effectLst/>
                <a:latin typeface="Cambria" panose="02040503050406030204" pitchFamily="18" charset="0"/>
                <a:ea typeface="Calibri" panose="020F0502020204030204" pitchFamily="34" charset="0"/>
                <a:cs typeface="Times New Roman" panose="02020603050405020304" pitchFamily="18" charset="0"/>
              </a:rPr>
              <a:t>, </a:t>
            </a:r>
            <a:r>
              <a:rPr lang="en-US" sz="1800" u="none" strike="noStrike" dirty="0">
                <a:solidFill>
                  <a:srgbClr val="0563C1"/>
                </a:solidFill>
                <a:effectLst/>
                <a:latin typeface="Cambria" panose="02040503050406030204" pitchFamily="18" charset="0"/>
                <a:ea typeface="Calibri" panose="020F0502020204030204" pitchFamily="34" charset="0"/>
                <a:cs typeface="Times New Roman" panose="02020603050405020304" pitchFamily="18" charset="0"/>
                <a:hlinkClick r:id="rId3" tooltip="Massachusetts"/>
              </a:rPr>
              <a:t>Massachusetts</a:t>
            </a:r>
            <a:r>
              <a:rPr lang="en-US" sz="1800" dirty="0">
                <a:effectLst/>
                <a:latin typeface="Cambria" panose="02040503050406030204" pitchFamily="18" charset="0"/>
                <a:ea typeface="Calibri" panose="020F0502020204030204" pitchFamily="34" charset="0"/>
                <a:cs typeface="Times New Roman" panose="02020603050405020304" pitchFamily="18" charset="0"/>
              </a:rPr>
              <a:t>, sometime between 4 and 8 March 1960. </a:t>
            </a:r>
            <a:r>
              <a:rPr lang="en-US" sz="1800" u="none" strike="noStrike" dirty="0">
                <a:solidFill>
                  <a:srgbClr val="0563C1"/>
                </a:solidFill>
                <a:effectLst/>
                <a:latin typeface="Cambria" panose="02040503050406030204" pitchFamily="18" charset="0"/>
                <a:ea typeface="Calibri" panose="020F0502020204030204" pitchFamily="34" charset="0"/>
                <a:cs typeface="Times New Roman" panose="02020603050405020304" pitchFamily="18" charset="0"/>
                <a:hlinkClick r:id="rId4" tooltip="Bulldozer"/>
              </a:rPr>
              <a:t>Bulldozers</a:t>
            </a:r>
            <a:r>
              <a:rPr lang="en-US" sz="1800" dirty="0">
                <a:effectLst/>
                <a:latin typeface="Cambria" panose="02040503050406030204" pitchFamily="18" charset="0"/>
                <a:ea typeface="Calibri" panose="020F0502020204030204" pitchFamily="34" charset="0"/>
                <a:cs typeface="Times New Roman" panose="02020603050405020304" pitchFamily="18" charset="0"/>
              </a:rPr>
              <a:t> are creating a trough for use in refloating her at high tide.” (from Wikipedia)</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pic>
        <p:nvPicPr>
          <p:cNvPr id="4" name="Content Placeholder 3">
            <a:extLst>
              <a:ext uri="{FF2B5EF4-FFF2-40B4-BE49-F238E27FC236}">
                <a16:creationId xmlns:a16="http://schemas.microsoft.com/office/drawing/2014/main" id="{1DD03AAD-1825-4370-AD83-2F4CBD35E3BF}"/>
              </a:ext>
            </a:extLst>
          </p:cNvPr>
          <p:cNvPicPr>
            <a:picLocks noGrp="1" noChangeAspect="1"/>
          </p:cNvPicPr>
          <p:nvPr>
            <p:ph idx="1"/>
          </p:nvPr>
        </p:nvPicPr>
        <p:blipFill>
          <a:blip r:embed="rId5"/>
          <a:stretch>
            <a:fillRect/>
          </a:stretch>
        </p:blipFill>
        <p:spPr>
          <a:xfrm>
            <a:off x="670560" y="1268361"/>
            <a:ext cx="10515600" cy="5085989"/>
          </a:xfrm>
          <a:prstGeom prst="rect">
            <a:avLst/>
          </a:prstGeom>
        </p:spPr>
      </p:pic>
    </p:spTree>
    <p:extLst>
      <p:ext uri="{BB962C8B-B14F-4D97-AF65-F5344CB8AC3E}">
        <p14:creationId xmlns:p14="http://schemas.microsoft.com/office/powerpoint/2010/main" val="3121714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5B646-0391-4ACF-ABA7-4BC5BBCCD2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F39BB1-28F1-47C2-AED6-D3BC03EBB7F4}"/>
              </a:ext>
            </a:extLst>
          </p:cNvPr>
          <p:cNvSpPr>
            <a:spLocks noGrp="1"/>
          </p:cNvSpPr>
          <p:nvPr>
            <p:ph idx="1"/>
          </p:nvPr>
        </p:nvSpPr>
        <p:spPr/>
        <p:txBody>
          <a:bodyPr>
            <a:normAutofit fontScale="85000" lnSpcReduction="20000"/>
          </a:bodyPr>
          <a:lstStyle/>
          <a:p>
            <a:pPr marL="0" marR="0" algn="ctr">
              <a:lnSpc>
                <a:spcPct val="115000"/>
              </a:lnSpc>
              <a:spcBef>
                <a:spcPts val="0"/>
              </a:spcBef>
              <a:spcAft>
                <a:spcPts val="0"/>
              </a:spcAft>
            </a:pPr>
            <a:r>
              <a:rPr lang="en-US" sz="1200" b="1" u="sng">
                <a:solidFill>
                  <a:srgbClr val="FF0000"/>
                </a:solidFill>
                <a:effectLst/>
                <a:latin typeface="Cambria" panose="02040503050406030204" pitchFamily="18" charset="0"/>
                <a:ea typeface="Calibri" panose="020F0502020204030204" pitchFamily="34" charset="0"/>
                <a:cs typeface="Times New Roman" panose="02020603050405020304" pitchFamily="18" charset="0"/>
              </a:rPr>
              <a:t>SUMMARY / OVERVIEW:</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a:effectLst/>
                <a:latin typeface="Cambria" panose="020405030504060302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a:effectLst/>
                <a:latin typeface="Cambria" panose="02040503050406030204" pitchFamily="18" charset="0"/>
                <a:ea typeface="Calibri" panose="020F0502020204030204" pitchFamily="34" charset="0"/>
                <a:cs typeface="Times New Roman" panose="02020603050405020304" pitchFamily="18" charset="0"/>
              </a:rPr>
              <a:t>4 Allied merchant ships (Peisander, Polyphemus, Norland, Mattawin)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a:effectLst/>
                <a:latin typeface="Cambria" panose="02040503050406030204" pitchFamily="18" charset="0"/>
                <a:ea typeface="Calibri" panose="020F0502020204030204" pitchFamily="34" charset="0"/>
                <a:cs typeface="Times New Roman" panose="02020603050405020304" pitchFamily="18" charset="0"/>
              </a:rPr>
              <a:t>5 lifeboats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a:effectLst/>
                <a:latin typeface="Cambria" panose="02040503050406030204" pitchFamily="18" charset="0"/>
                <a:ea typeface="Calibri" panose="020F0502020204030204" pitchFamily="34" charset="0"/>
                <a:cs typeface="Times New Roman" panose="02020603050405020304" pitchFamily="18" charset="0"/>
              </a:rPr>
              <a:t>16 days, from 24 May – 9 June, 1942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ourier New" panose="02070309020205020404" pitchFamily="49" charset="0"/>
              <a:buChar char="o"/>
            </a:pPr>
            <a:r>
              <a:rPr lang="en-US" sz="1200">
                <a:effectLst/>
                <a:latin typeface="Cambria" panose="02040503050406030204" pitchFamily="18" charset="0"/>
                <a:ea typeface="Calibri" panose="020F0502020204030204" pitchFamily="34" charset="0"/>
                <a:cs typeface="Times New Roman" panose="02020603050405020304" pitchFamily="18" charset="0"/>
              </a:rPr>
              <a:t>90 men landed from four ships as follows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a:effectLst/>
                <a:latin typeface="Cambria" panose="02040503050406030204" pitchFamily="18" charset="0"/>
                <a:ea typeface="Calibri" panose="020F0502020204030204" pitchFamily="34" charset="0"/>
                <a:cs typeface="Times New Roman" panose="02020603050405020304" pitchFamily="18" charset="0"/>
              </a:rPr>
              <a:t>61 Peisander 25 May 1942 – 3 boats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a:effectLst/>
                <a:latin typeface="Cambria" panose="02040503050406030204" pitchFamily="18" charset="0"/>
                <a:ea typeface="Calibri" panose="020F0502020204030204" pitchFamily="34" charset="0"/>
                <a:cs typeface="Times New Roman" panose="02020603050405020304" pitchFamily="18" charset="0"/>
              </a:rPr>
              <a:t>7 Polyphemus 6 June 1942 – 1 boat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a:effectLst/>
                <a:latin typeface="Cambria" panose="02040503050406030204" pitchFamily="18" charset="0"/>
                <a:ea typeface="Calibri" panose="020F0502020204030204" pitchFamily="34" charset="0"/>
                <a:cs typeface="Times New Roman" panose="02020603050405020304" pitchFamily="18" charset="0"/>
              </a:rPr>
              <a:t>3 Norland 6 June 1942 – 0 boat (shared w/ Polyphemus rescuers)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a:effectLst/>
                <a:latin typeface="Cambria" panose="02040503050406030204" pitchFamily="18" charset="0"/>
                <a:ea typeface="Calibri" panose="020F0502020204030204" pitchFamily="34" charset="0"/>
                <a:cs typeface="Times New Roman" panose="02020603050405020304" pitchFamily="18" charset="0"/>
              </a:rPr>
              <a:t>19 Mattawin 8 June 1942 – 1 boat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a:effectLst/>
                <a:latin typeface="Cambria" panose="02040503050406030204" pitchFamily="18" charset="0"/>
                <a:ea typeface="Calibri" panose="020F0502020204030204" pitchFamily="34" charset="0"/>
                <a:cs typeface="Times New Roman" panose="02020603050405020304" pitchFamily="18" charset="0"/>
              </a:rPr>
              <a:t>====90 men from 4 ships in 5 boats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a:effectLst/>
                <a:latin typeface="Cambria" panose="020405030504060302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a:effectLst/>
                <a:latin typeface="Cambria" panose="02040503050406030204" pitchFamily="18" charset="0"/>
                <a:ea typeface="Calibri" panose="020F0502020204030204" pitchFamily="34" charset="0"/>
                <a:cs typeface="Times New Roman" panose="02020603050405020304" pitchFamily="18" charset="0"/>
              </a:rPr>
              <a:t>Nationalities of 90 survivors (all were male, aged from teens to sixties):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England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Ireland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Scotland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Wales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China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Hong Kong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Singapore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Netherlands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USA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Australia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Sierra Leone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Gold Coast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Liberia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Nigeria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Guinea Bissau</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rabicPeriod"/>
            </a:pPr>
            <a:r>
              <a:rPr lang="en-US" sz="1200">
                <a:effectLst/>
                <a:latin typeface="Cambria" panose="02040503050406030204" pitchFamily="18" charset="0"/>
                <a:ea typeface="Calibri" panose="020F0502020204030204" pitchFamily="34" charset="0"/>
                <a:cs typeface="Times New Roman" panose="02020603050405020304" pitchFamily="18" charset="0"/>
              </a:rPr>
              <a:t>Canada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629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5FF91-A552-43C3-B208-AB87C900EA1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B39196-889D-45EA-A506-4483DBD9593E}"/>
              </a:ext>
            </a:extLst>
          </p:cNvPr>
          <p:cNvSpPr>
            <a:spLocks noGrp="1"/>
          </p:cNvSpPr>
          <p:nvPr>
            <p:ph idx="1"/>
          </p:nvPr>
        </p:nvSpPr>
        <p:spPr/>
        <p:txBody>
          <a:bodyPr>
            <a:normAutofit fontScale="77500" lnSpcReduction="20000"/>
          </a:bodyPr>
          <a:lstStyle/>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Breakdown by flag or region: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mbria" panose="02040503050406030204" pitchFamily="18" charset="0"/>
                <a:ea typeface="Calibri" panose="020F0502020204030204" pitchFamily="34" charset="0"/>
                <a:cs typeface="Times New Roman" panose="02020603050405020304" pitchFamily="18" charset="0"/>
              </a:rPr>
              <a:t>Under the British umbrella: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mbria" panose="02040503050406030204" pitchFamily="18" charset="0"/>
                <a:ea typeface="Calibri" panose="020F0502020204030204" pitchFamily="34" charset="0"/>
                <a:cs typeface="Times New Roman" panose="02020603050405020304" pitchFamily="18" charset="0"/>
              </a:rPr>
              <a:t>49 from the UK, including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mbria" panose="02040503050406030204" pitchFamily="18" charset="0"/>
                <a:ea typeface="Calibri" panose="020F0502020204030204" pitchFamily="34" charset="0"/>
                <a:cs typeface="Times New Roman" panose="02020603050405020304" pitchFamily="18" charset="0"/>
              </a:rPr>
              <a:t>6 Scotsmen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pPr>
            <a:r>
              <a:rPr lang="en-US" sz="1200" dirty="0">
                <a:effectLst/>
                <a:latin typeface="Cambria" panose="02040503050406030204" pitchFamily="18" charset="0"/>
                <a:ea typeface="Calibri" panose="020F0502020204030204" pitchFamily="34" charset="0"/>
                <a:cs typeface="Times New Roman" panose="02020603050405020304" pitchFamily="18" charset="0"/>
              </a:rPr>
              <a:t>3 Welshmen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mbria" panose="02040503050406030204" pitchFamily="18" charset="0"/>
                <a:ea typeface="Calibri" panose="020F0502020204030204" pitchFamily="34" charset="0"/>
                <a:cs typeface="Times New Roman" panose="02020603050405020304" pitchFamily="18" charset="0"/>
              </a:rPr>
              <a:t>7 British West Africans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mbria" panose="02040503050406030204" pitchFamily="18" charset="0"/>
                <a:ea typeface="Calibri" panose="020F0502020204030204" pitchFamily="34" charset="0"/>
                <a:cs typeface="Times New Roman" panose="02020603050405020304" pitchFamily="18" charset="0"/>
              </a:rPr>
              <a:t>Not British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mbria" panose="02040503050406030204" pitchFamily="18" charset="0"/>
                <a:ea typeface="Calibri" panose="020F0502020204030204" pitchFamily="34" charset="0"/>
                <a:cs typeface="Times New Roman" panose="02020603050405020304" pitchFamily="18" charset="0"/>
              </a:rPr>
              <a:t>3 US American Field Service volunteers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mbria" panose="02040503050406030204" pitchFamily="18" charset="0"/>
                <a:ea typeface="Calibri" panose="020F0502020204030204" pitchFamily="34" charset="0"/>
                <a:cs typeface="Times New Roman" panose="02020603050405020304" pitchFamily="18" charset="0"/>
              </a:rPr>
              <a:t>23 Chinese nationals (possibly domiciled Hong Kong)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mbria" panose="02040503050406030204" pitchFamily="18" charset="0"/>
                <a:ea typeface="Calibri" panose="020F0502020204030204" pitchFamily="34" charset="0"/>
                <a:cs typeface="Times New Roman" panose="02020603050405020304" pitchFamily="18" charset="0"/>
              </a:rPr>
              <a:t>1 Canadian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mbria" panose="02040503050406030204" pitchFamily="18" charset="0"/>
                <a:ea typeface="Calibri" panose="020F0502020204030204" pitchFamily="34" charset="0"/>
                <a:cs typeface="Times New Roman" panose="02020603050405020304" pitchFamily="18" charset="0"/>
              </a:rPr>
              <a:t>1 Australian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mbria" panose="02040503050406030204" pitchFamily="18" charset="0"/>
                <a:ea typeface="Calibri" panose="020F0502020204030204" pitchFamily="34" charset="0"/>
                <a:cs typeface="Times New Roman" panose="02020603050405020304" pitchFamily="18" charset="0"/>
              </a:rPr>
              <a:t>3 Dutch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mbria" panose="02040503050406030204" pitchFamily="18" charset="0"/>
                <a:ea typeface="Calibri" panose="020F0502020204030204" pitchFamily="34" charset="0"/>
                <a:cs typeface="Times New Roman" panose="02020603050405020304" pitchFamily="18" charset="0"/>
              </a:rPr>
              <a:t>3 Ireland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===Totals: 90 (56 UK, 23 China, 3 US, 1 Can., 1 Aust., 3 Neth., 3 Ire.)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b="1" i="1" dirty="0">
                <a:effectLst/>
                <a:latin typeface="Cambria" panose="02040503050406030204" pitchFamily="18" charset="0"/>
                <a:ea typeface="Calibri" panose="020F0502020204030204" pitchFamily="34" charset="0"/>
                <a:cs typeface="Times New Roman" panose="02020603050405020304" pitchFamily="18" charset="0"/>
              </a:rPr>
              <a:t>List of Vessels Used to Rescue Allied U-Boat Victims off Nantucket in WWII:</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Planes - 4: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1 US Navy airplane for </a:t>
            </a:r>
            <a:r>
              <a:rPr lang="en-US" sz="1200" dirty="0" err="1">
                <a:effectLst/>
                <a:latin typeface="Cambria" panose="02040503050406030204" pitchFamily="18" charset="0"/>
                <a:ea typeface="Calibri" panose="020F0502020204030204" pitchFamily="34" charset="0"/>
                <a:cs typeface="Times New Roman" panose="02020603050405020304" pitchFamily="18" charset="0"/>
              </a:rPr>
              <a:t>Peisander’s</a:t>
            </a:r>
            <a:r>
              <a:rPr lang="en-US" sz="1200" dirty="0">
                <a:effectLst/>
                <a:latin typeface="Cambria" panose="02040503050406030204" pitchFamily="18" charset="0"/>
                <a:ea typeface="Calibri" panose="020F0502020204030204" pitchFamily="34" charset="0"/>
                <a:cs typeface="Times New Roman" panose="02020603050405020304" pitchFamily="18" charset="0"/>
              </a:rPr>
              <a:t> third boat rescued – ex Boston 24 May, 1942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1 other US Navy planes for </a:t>
            </a:r>
            <a:r>
              <a:rPr lang="en-US" sz="1200" dirty="0" err="1">
                <a:effectLst/>
                <a:latin typeface="Cambria" panose="02040503050406030204" pitchFamily="18" charset="0"/>
                <a:ea typeface="Calibri" panose="020F0502020204030204" pitchFamily="34" charset="0"/>
                <a:cs typeface="Times New Roman" panose="02020603050405020304" pitchFamily="18" charset="0"/>
              </a:rPr>
              <a:t>Peisander</a:t>
            </a:r>
            <a:r>
              <a:rPr lang="en-US" sz="1200" dirty="0">
                <a:effectLst/>
                <a:latin typeface="Cambria" panose="02040503050406030204" pitchFamily="18" charset="0"/>
                <a:ea typeface="Calibri" panose="020F0502020204030204" pitchFamily="34" charset="0"/>
                <a:cs typeface="Times New Roman" panose="02020603050405020304" pitchFamily="18" charset="0"/>
              </a:rPr>
              <a:t> location duty May 24 1942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1 US Army Air Force plane for Polyphemus boat June 6 1942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1 plane for </a:t>
            </a:r>
            <a:r>
              <a:rPr lang="en-US" sz="1200" dirty="0" err="1">
                <a:effectLst/>
                <a:latin typeface="Cambria" panose="02040503050406030204" pitchFamily="18" charset="0"/>
                <a:ea typeface="Calibri" panose="020F0502020204030204" pitchFamily="34" charset="0"/>
                <a:cs typeface="Times New Roman" panose="02020603050405020304" pitchFamily="18" charset="0"/>
              </a:rPr>
              <a:t>Mattawin</a:t>
            </a:r>
            <a:r>
              <a:rPr lang="en-US" sz="1200" dirty="0">
                <a:effectLst/>
                <a:latin typeface="Cambria" panose="02040503050406030204" pitchFamily="18" charset="0"/>
                <a:ea typeface="Calibri" panose="020F0502020204030204" pitchFamily="34" charset="0"/>
                <a:cs typeface="Times New Roman" panose="02020603050405020304" pitchFamily="18" charset="0"/>
              </a:rPr>
              <a:t> location 6 June 1942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===4 aircraft (at least) focused/ordered just to these searches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US Coast Guard &amp; Auxiliary or Reserve Vessels – 6, of 5 varieties: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1 USCGC General Greene, WPO 140 – all rescues, all dates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2 USCG Reserve (or Auxiliary) vessels, names unknown, </a:t>
            </a:r>
            <a:r>
              <a:rPr lang="en-US" sz="1200" dirty="0" err="1">
                <a:effectLst/>
                <a:latin typeface="Cambria" panose="02040503050406030204" pitchFamily="18" charset="0"/>
                <a:ea typeface="Calibri" panose="020F0502020204030204" pitchFamily="34" charset="0"/>
                <a:cs typeface="Times New Roman" panose="02020603050405020304" pitchFamily="18" charset="0"/>
              </a:rPr>
              <a:t>Peisander</a:t>
            </a:r>
            <a:r>
              <a:rPr lang="en-US" sz="1200" dirty="0">
                <a:effectLst/>
                <a:latin typeface="Cambria" panose="02040503050406030204" pitchFamily="18" charset="0"/>
                <a:ea typeface="Calibri" panose="020F0502020204030204" pitchFamily="34" charset="0"/>
                <a:cs typeface="Times New Roman" panose="02020603050405020304" pitchFamily="18" charset="0"/>
              </a:rPr>
              <a:t> rescue May 25 1942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1 CGR 37, </a:t>
            </a:r>
            <a:r>
              <a:rPr lang="en-US" sz="1200" dirty="0" err="1">
                <a:effectLst/>
                <a:latin typeface="Cambria" panose="02040503050406030204" pitchFamily="18" charset="0"/>
                <a:ea typeface="Calibri" panose="020F0502020204030204" pitchFamily="34" charset="0"/>
                <a:cs typeface="Times New Roman" panose="02020603050405020304" pitchFamily="18" charset="0"/>
              </a:rPr>
              <a:t>Madaket</a:t>
            </a:r>
            <a:r>
              <a:rPr lang="en-US" sz="1200" dirty="0">
                <a:effectLst/>
                <a:latin typeface="Cambria" panose="02040503050406030204" pitchFamily="18" charset="0"/>
                <a:ea typeface="Calibri" panose="020F0502020204030204" pitchFamily="34" charset="0"/>
                <a:cs typeface="Times New Roman" panose="02020603050405020304" pitchFamily="18" charset="0"/>
              </a:rPr>
              <a:t> (Coast Guard Reserve, of ACOTP, or Asst. Capt. of the Port type)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1 motor lifeboat #3828 (USCG </a:t>
            </a:r>
            <a:r>
              <a:rPr lang="en-US" sz="1200" dirty="0" err="1">
                <a:effectLst/>
                <a:latin typeface="Cambria" panose="02040503050406030204" pitchFamily="18" charset="0"/>
                <a:ea typeface="Calibri" panose="020F0502020204030204" pitchFamily="34" charset="0"/>
                <a:cs typeface="Times New Roman" panose="02020603050405020304" pitchFamily="18" charset="0"/>
              </a:rPr>
              <a:t>Madaket</a:t>
            </a:r>
            <a:r>
              <a:rPr lang="en-US" sz="1200" dirty="0">
                <a:effectLst/>
                <a:latin typeface="Cambria" panose="02040503050406030204" pitchFamily="18"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1 Dory No. 5009 (</a:t>
            </a:r>
            <a:r>
              <a:rPr lang="en-US" sz="1200" dirty="0" err="1">
                <a:effectLst/>
                <a:latin typeface="Cambria" panose="02040503050406030204" pitchFamily="18" charset="0"/>
                <a:ea typeface="Calibri" panose="020F0502020204030204" pitchFamily="34" charset="0"/>
                <a:cs typeface="Times New Roman" panose="02020603050405020304" pitchFamily="18" charset="0"/>
              </a:rPr>
              <a:t>Madaket</a:t>
            </a:r>
            <a:r>
              <a:rPr lang="en-US" sz="1200" dirty="0">
                <a:effectLst/>
                <a:latin typeface="Cambria" panose="02040503050406030204" pitchFamily="18"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200" dirty="0">
                <a:effectLst/>
                <a:latin typeface="Cambria" panose="02040503050406030204" pitchFamily="18" charset="0"/>
                <a:ea typeface="Calibri" panose="020F0502020204030204" pitchFamily="34" charset="0"/>
                <a:cs typeface="Times New Roman" panose="02020603050405020304" pitchFamily="18" charset="0"/>
              </a:rPr>
              <a:t>	===6 USCG, USCG reserve, and USCG Auxiliary vessels of 5 types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84538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D9EA9-1500-4F9D-82B1-96F9360E11B4}"/>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E5E09185-118F-4F57-964D-4E9E2B301F51}"/>
              </a:ext>
            </a:extLst>
          </p:cNvPr>
          <p:cNvPicPr>
            <a:picLocks noGrp="1" noChangeAspect="1"/>
          </p:cNvPicPr>
          <p:nvPr>
            <p:ph idx="1"/>
          </p:nvPr>
        </p:nvPicPr>
        <p:blipFill>
          <a:blip r:embed="rId2"/>
          <a:stretch>
            <a:fillRect/>
          </a:stretch>
        </p:blipFill>
        <p:spPr>
          <a:xfrm>
            <a:off x="3967794" y="1825625"/>
            <a:ext cx="4256411" cy="4351338"/>
          </a:xfrm>
          <a:prstGeom prst="rect">
            <a:avLst/>
          </a:prstGeom>
        </p:spPr>
      </p:pic>
    </p:spTree>
    <p:extLst>
      <p:ext uri="{BB962C8B-B14F-4D97-AF65-F5344CB8AC3E}">
        <p14:creationId xmlns:p14="http://schemas.microsoft.com/office/powerpoint/2010/main" val="1796962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F9CE3-BB06-472D-9999-F1216227ED04}"/>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1B356611-796D-4BD6-A667-9C2DEEEA96BC}"/>
              </a:ext>
            </a:extLst>
          </p:cNvPr>
          <p:cNvPicPr>
            <a:picLocks noGrp="1" noChangeAspect="1"/>
          </p:cNvPicPr>
          <p:nvPr>
            <p:ph idx="1"/>
          </p:nvPr>
        </p:nvPicPr>
        <p:blipFill>
          <a:blip r:embed="rId2"/>
          <a:stretch>
            <a:fillRect/>
          </a:stretch>
        </p:blipFill>
        <p:spPr>
          <a:xfrm>
            <a:off x="3969394" y="1825625"/>
            <a:ext cx="4253212" cy="4351338"/>
          </a:xfrm>
          <a:prstGeom prst="rect">
            <a:avLst/>
          </a:prstGeom>
        </p:spPr>
      </p:pic>
    </p:spTree>
    <p:extLst>
      <p:ext uri="{BB962C8B-B14F-4D97-AF65-F5344CB8AC3E}">
        <p14:creationId xmlns:p14="http://schemas.microsoft.com/office/powerpoint/2010/main" val="1972595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45BDB-4FED-46BC-B4D8-8BF4EDA74C8D}"/>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65648B35-BB2F-4375-929F-EDC93AB585DA}"/>
              </a:ext>
            </a:extLst>
          </p:cNvPr>
          <p:cNvPicPr>
            <a:picLocks noGrp="1" noChangeAspect="1"/>
          </p:cNvPicPr>
          <p:nvPr>
            <p:ph idx="1"/>
          </p:nvPr>
        </p:nvPicPr>
        <p:blipFill>
          <a:blip r:embed="rId2"/>
          <a:stretch>
            <a:fillRect/>
          </a:stretch>
        </p:blipFill>
        <p:spPr>
          <a:xfrm>
            <a:off x="3123438" y="1863122"/>
            <a:ext cx="5945124" cy="4276344"/>
          </a:xfrm>
          <a:prstGeom prst="rect">
            <a:avLst/>
          </a:prstGeom>
        </p:spPr>
      </p:pic>
    </p:spTree>
    <p:extLst>
      <p:ext uri="{BB962C8B-B14F-4D97-AF65-F5344CB8AC3E}">
        <p14:creationId xmlns:p14="http://schemas.microsoft.com/office/powerpoint/2010/main" val="951832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12440-D966-4CDE-8456-6D485001E59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FA8590C-8708-4487-835B-2B3051EE8BB6}"/>
              </a:ext>
            </a:extLst>
          </p:cNvPr>
          <p:cNvSpPr>
            <a:spLocks noGrp="1"/>
          </p:cNvSpPr>
          <p:nvPr>
            <p:ph idx="1"/>
          </p:nvPr>
        </p:nvSpPr>
        <p:spPr/>
        <p:txBody>
          <a:bodyPr>
            <a:normAutofit fontScale="25000" lnSpcReduction="20000"/>
          </a:bodyPr>
          <a:lstStyle/>
          <a:p>
            <a:r>
              <a:rPr lang="en-US" dirty="0"/>
              <a:t>Key Personnel:</a:t>
            </a:r>
          </a:p>
          <a:p>
            <a:endParaRPr lang="en-US" dirty="0"/>
          </a:p>
          <a:p>
            <a:r>
              <a:rPr lang="en-US" dirty="0"/>
              <a:t>MEN ABOARD GENERAL GREENE (covering 4 years):</a:t>
            </a:r>
          </a:p>
          <a:p>
            <a:r>
              <a:rPr lang="en-US" dirty="0"/>
              <a:t>•	Lt. (</a:t>
            </a:r>
            <a:r>
              <a:rPr lang="en-US" dirty="0" err="1"/>
              <a:t>jg</a:t>
            </a:r>
            <a:r>
              <a:rPr lang="en-US" dirty="0"/>
              <a:t>) P. F. Shea, Commander in May &amp; June, 1942 – at all times relevant to this study</a:t>
            </a:r>
          </a:p>
          <a:p>
            <a:r>
              <a:rPr lang="en-US" dirty="0"/>
              <a:t>•	Lt. Arthur B. Gibbs of Nantucket – served on the General Greene in 1942, went on to run the USCG station in Woods Hole, MA, passed on Nantucket, 1978</a:t>
            </a:r>
          </a:p>
          <a:p>
            <a:r>
              <a:rPr lang="en-US" dirty="0"/>
              <a:t>•	Coxswain John Randall – in 1942, The Quarterdeck Log, Vol. 16, No. 2, Association News</a:t>
            </a:r>
          </a:p>
          <a:p>
            <a:r>
              <a:rPr lang="en-US" dirty="0"/>
              <a:t>•	EM3/c Roland </a:t>
            </a:r>
            <a:r>
              <a:rPr lang="en-US" dirty="0" err="1"/>
              <a:t>Barrelle</a:t>
            </a:r>
            <a:r>
              <a:rPr lang="en-US" dirty="0"/>
              <a:t> </a:t>
            </a:r>
          </a:p>
          <a:p>
            <a:r>
              <a:rPr lang="en-US" dirty="0"/>
              <a:t>•	FN2/c Eric ‘Junior’ Philips </a:t>
            </a:r>
          </a:p>
          <a:p>
            <a:r>
              <a:rPr lang="en-US" dirty="0"/>
              <a:t>•	Radioman Cornel Scanlon </a:t>
            </a:r>
          </a:p>
          <a:p>
            <a:r>
              <a:rPr lang="en-US" dirty="0"/>
              <a:t>•	Chief Boatswain C. L. Joran, Commander, oceanographic survey, Newfoundland, May 1941</a:t>
            </a:r>
          </a:p>
          <a:p>
            <a:r>
              <a:rPr lang="en-US" dirty="0"/>
              <a:t>•	Machinist F. T. Lilia, perished aboard her on 20 Sept., 1938 (pre-war, details not known)</a:t>
            </a:r>
          </a:p>
          <a:p>
            <a:r>
              <a:rPr lang="en-US" dirty="0"/>
              <a:t>•	MOMM1 H. T. Webster, perished aboard her on 20 Sept., 1938 </a:t>
            </a:r>
          </a:p>
          <a:p>
            <a:r>
              <a:rPr lang="en-US" dirty="0"/>
              <a:t>•	RM3 J. A. Steadman, perished aboard her on 20 Sept., 1938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USCG General Greene crew muster from deck logs</a:t>
            </a:r>
          </a:p>
          <a:p>
            <a:endParaRPr lang="en-US" dirty="0"/>
          </a:p>
          <a:p>
            <a:r>
              <a:rPr lang="en-US" dirty="0"/>
              <a:t> </a:t>
            </a:r>
          </a:p>
          <a:p>
            <a:endParaRPr lang="en-US" dirty="0"/>
          </a:p>
        </p:txBody>
      </p:sp>
      <p:pic>
        <p:nvPicPr>
          <p:cNvPr id="8" name="Picture 7">
            <a:extLst>
              <a:ext uri="{FF2B5EF4-FFF2-40B4-BE49-F238E27FC236}">
                <a16:creationId xmlns:a16="http://schemas.microsoft.com/office/drawing/2014/main" id="{22F9DA53-9F34-45C2-80F0-8D56C47A2080}"/>
              </a:ext>
            </a:extLst>
          </p:cNvPr>
          <p:cNvPicPr/>
          <p:nvPr/>
        </p:nvPicPr>
        <p:blipFill rotWithShape="1">
          <a:blip r:embed="rId2" cstate="print">
            <a:extLst>
              <a:ext uri="{28A0092B-C50C-407E-A947-70E740481C1C}">
                <a14:useLocalDpi xmlns:a14="http://schemas.microsoft.com/office/drawing/2010/main" val="0"/>
              </a:ext>
            </a:extLst>
          </a:blip>
          <a:srcRect l="49795" t="4827" r="18845" b="10565"/>
          <a:stretch/>
        </p:blipFill>
        <p:spPr bwMode="auto">
          <a:xfrm rot="16200000">
            <a:off x="3914937" y="3503451"/>
            <a:ext cx="1653538" cy="344011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13650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CADD5-4A08-46B4-A005-A24CEE00EB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91CC285-90B2-4CEB-A80E-CF34534221AB}"/>
              </a:ext>
            </a:extLst>
          </p:cNvPr>
          <p:cNvSpPr>
            <a:spLocks noGrp="1"/>
          </p:cNvSpPr>
          <p:nvPr>
            <p:ph idx="1"/>
          </p:nvPr>
        </p:nvSpPr>
        <p:spPr/>
        <p:txBody>
          <a:bodyPr>
            <a:normAutofit fontScale="47500" lnSpcReduction="20000"/>
          </a:bodyPr>
          <a:lstStyle/>
          <a:p>
            <a:pPr marL="0" marR="0">
              <a:lnSpc>
                <a:spcPct val="115000"/>
              </a:lnSpc>
              <a:spcBef>
                <a:spcPts val="0"/>
              </a:spcBef>
              <a:spcAft>
                <a:spcPts val="0"/>
              </a:spcAft>
            </a:pPr>
            <a:r>
              <a:rPr lang="en-US" sz="2800" u="sng" dirty="0">
                <a:effectLst/>
                <a:latin typeface="Cambria" panose="02040503050406030204" pitchFamily="18" charset="0"/>
                <a:ea typeface="Calibri" panose="020F0502020204030204" pitchFamily="34" charset="0"/>
                <a:cs typeface="Times New Roman" panose="02020603050405020304" pitchFamily="18" charset="0"/>
              </a:rPr>
              <a:t>TOTAL HOURS ALLIED SAILORS SPENT ON NANTUCKET IN 1942 Sat 6 – Mon. 8 June, 1942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2800" dirty="0">
                <a:solidFill>
                  <a:srgbClr val="FF0000"/>
                </a:solidFill>
                <a:effectLst/>
                <a:highlight>
                  <a:srgbClr val="00FFFF"/>
                </a:highlight>
                <a:latin typeface="Cambria" panose="02040503050406030204" pitchFamily="18" charset="0"/>
                <a:ea typeface="Calibri" panose="020F0502020204030204" pitchFamily="34" charset="0"/>
                <a:cs typeface="Times New Roman" panose="02020603050405020304" pitchFamily="18" charset="0"/>
              </a:rPr>
              <a:t>10 men</a:t>
            </a:r>
            <a:r>
              <a:rPr lang="en-US" sz="2800" dirty="0">
                <a:effectLst/>
                <a:latin typeface="Cambria" panose="02040503050406030204" pitchFamily="18" charset="0"/>
                <a:ea typeface="Calibri" panose="020F0502020204030204" pitchFamily="34" charset="0"/>
                <a:cs typeface="Times New Roman" panose="02020603050405020304" pitchFamily="18" charset="0"/>
              </a:rPr>
              <a:t> mix 7 Polyphemus and 3 Norland </a:t>
            </a:r>
            <a:r>
              <a:rPr lang="en-US" sz="2800" dirty="0">
                <a:effectLst/>
                <a:highlight>
                  <a:srgbClr val="00FFFF"/>
                </a:highlight>
                <a:latin typeface="Cambria" panose="02040503050406030204" pitchFamily="18" charset="0"/>
                <a:ea typeface="Calibri" panose="020F0502020204030204" pitchFamily="34" charset="0"/>
                <a:cs typeface="Times New Roman" panose="02020603050405020304" pitchFamily="18" charset="0"/>
              </a:rPr>
              <a:t>spent 17 hours on the island</a:t>
            </a:r>
            <a:r>
              <a:rPr lang="en-US" sz="2800" dirty="0">
                <a:effectLst/>
                <a:latin typeface="Cambria" panose="020405030504060302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15000"/>
              </a:lnSpc>
              <a:spcBef>
                <a:spcPts val="0"/>
              </a:spcBef>
              <a:spcAft>
                <a:spcPts val="0"/>
              </a:spcAft>
            </a:pPr>
            <a:r>
              <a:rPr lang="en-US" sz="2800" dirty="0">
                <a:effectLst/>
                <a:latin typeface="Cambria" panose="02040503050406030204" pitchFamily="18" charset="0"/>
                <a:ea typeface="Calibri" panose="020F0502020204030204" pitchFamily="34" charset="0"/>
                <a:cs typeface="Times New Roman" panose="02020603050405020304" pitchFamily="18" charset="0"/>
              </a:rPr>
              <a:t>14 hours on Sat 6 June,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15000"/>
              </a:lnSpc>
              <a:spcBef>
                <a:spcPts val="0"/>
              </a:spcBef>
              <a:spcAft>
                <a:spcPts val="0"/>
              </a:spcAft>
            </a:pPr>
            <a:r>
              <a:rPr lang="en-US" sz="2800" dirty="0">
                <a:effectLst/>
                <a:latin typeface="Cambria" panose="02040503050406030204" pitchFamily="18" charset="0"/>
                <a:ea typeface="Calibri" panose="020F0502020204030204" pitchFamily="34" charset="0"/>
                <a:cs typeface="Times New Roman" panose="02020603050405020304" pitchFamily="18" charset="0"/>
              </a:rPr>
              <a:t>24 hours Sun 7 June,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15000"/>
              </a:lnSpc>
              <a:spcBef>
                <a:spcPts val="0"/>
              </a:spcBef>
              <a:spcAft>
                <a:spcPts val="0"/>
              </a:spcAft>
            </a:pPr>
            <a:r>
              <a:rPr lang="en-US" sz="2800" dirty="0">
                <a:effectLst/>
                <a:latin typeface="Cambria" panose="02040503050406030204" pitchFamily="18" charset="0"/>
                <a:ea typeface="Calibri" panose="020F0502020204030204" pitchFamily="34" charset="0"/>
                <a:cs typeface="Times New Roman" panose="02020603050405020304" pitchFamily="18" charset="0"/>
              </a:rPr>
              <a:t>5.5 hours (to 5.25 am) Mon 8 June =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2800" dirty="0">
                <a:effectLst/>
                <a:latin typeface="Cambria" panose="02040503050406030204" pitchFamily="18" charset="0"/>
                <a:ea typeface="Calibri" panose="020F0502020204030204" pitchFamily="34" charset="0"/>
                <a:cs typeface="Times New Roman" panose="02020603050405020304" pitchFamily="18" charset="0"/>
              </a:rPr>
              <a:t>	     53.5 hours or Sat, Sun, early Mon; ACTUAL: weekend, Sat Morning-Monday am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2800" dirty="0">
                <a:effectLst/>
                <a:latin typeface="Cambria" panose="02040503050406030204" pitchFamily="18" charset="0"/>
                <a:ea typeface="Calibri" panose="020F0502020204030204" pitchFamily="34" charset="0"/>
                <a:cs typeface="Times New Roman" panose="02020603050405020304" pitchFamily="18" charset="0"/>
              </a:rPr>
              <a:t>1 man, Leonard Doyle or </a:t>
            </a:r>
            <a:r>
              <a:rPr lang="en-US" sz="2800" dirty="0" err="1">
                <a:effectLst/>
                <a:latin typeface="Cambria" panose="02040503050406030204" pitchFamily="18" charset="0"/>
                <a:ea typeface="Calibri" panose="020F0502020204030204" pitchFamily="34" charset="0"/>
                <a:cs typeface="Times New Roman" panose="02020603050405020304" pitchFamily="18" charset="0"/>
              </a:rPr>
              <a:t>Woyle</a:t>
            </a:r>
            <a:r>
              <a:rPr lang="en-US" sz="2800" dirty="0">
                <a:effectLst/>
                <a:latin typeface="Cambria" panose="02040503050406030204" pitchFamily="18" charset="0"/>
                <a:ea typeface="Calibri" panose="020F0502020204030204" pitchFamily="34" charset="0"/>
                <a:cs typeface="Times New Roman" panose="02020603050405020304" pitchFamily="18" charset="0"/>
              </a:rPr>
              <a:t> of </a:t>
            </a:r>
            <a:r>
              <a:rPr lang="en-US" sz="2800" i="1" dirty="0" err="1">
                <a:effectLst/>
                <a:latin typeface="Cambria" panose="02040503050406030204" pitchFamily="18" charset="0"/>
                <a:ea typeface="Calibri" panose="020F0502020204030204" pitchFamily="34" charset="0"/>
                <a:cs typeface="Times New Roman" panose="02020603050405020304" pitchFamily="18" charset="0"/>
              </a:rPr>
              <a:t>Peisander</a:t>
            </a:r>
            <a:r>
              <a:rPr lang="en-US" sz="2800" dirty="0">
                <a:effectLst/>
                <a:latin typeface="Cambria" panose="02040503050406030204" pitchFamily="18" charset="0"/>
                <a:ea typeface="Calibri" panose="020F0502020204030204" pitchFamily="34" charset="0"/>
                <a:cs typeface="Times New Roman" panose="02020603050405020304" pitchFamily="18" charset="0"/>
              </a:rPr>
              <a:t> spent several days on ‘Tucket in hospital, teeth</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15000"/>
              </a:lnSpc>
              <a:spcBef>
                <a:spcPts val="0"/>
              </a:spcBef>
              <a:spcAft>
                <a:spcPts val="0"/>
              </a:spcAft>
            </a:pPr>
            <a:r>
              <a:rPr lang="en-US" sz="2800" dirty="0">
                <a:effectLst/>
                <a:latin typeface="Cambria" panose="02040503050406030204" pitchFamily="18" charset="0"/>
                <a:ea typeface="Calibri" panose="020F0502020204030204" pitchFamily="34" charset="0"/>
                <a:cs typeface="Times New Roman" panose="02020603050405020304" pitchFamily="18" charset="0"/>
              </a:rPr>
              <a:t>All others spent ZERO time ashore,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2800" dirty="0">
                <a:effectLst/>
                <a:latin typeface="Cambria" panose="02040503050406030204" pitchFamily="18" charset="0"/>
                <a:ea typeface="Calibri" panose="020F0502020204030204" pitchFamily="34" charset="0"/>
                <a:cs typeface="Times New Roman" panose="02020603050405020304" pitchFamily="18" charset="0"/>
              </a:rPr>
              <a:t>     except 43 </a:t>
            </a:r>
            <a:r>
              <a:rPr lang="en-US" sz="2800" i="1" dirty="0" err="1">
                <a:effectLst/>
                <a:latin typeface="Cambria" panose="02040503050406030204" pitchFamily="18" charset="0"/>
                <a:ea typeface="Calibri" panose="020F0502020204030204" pitchFamily="34" charset="0"/>
                <a:cs typeface="Times New Roman" panose="02020603050405020304" pitchFamily="18" charset="0"/>
              </a:rPr>
              <a:t>Peisander</a:t>
            </a:r>
            <a:r>
              <a:rPr lang="en-US" sz="2800" dirty="0">
                <a:effectLst/>
                <a:latin typeface="Cambria" panose="02040503050406030204" pitchFamily="18" charset="0"/>
                <a:ea typeface="Calibri" panose="020F0502020204030204" pitchFamily="34" charset="0"/>
                <a:cs typeface="Times New Roman" panose="02020603050405020304" pitchFamily="18" charset="0"/>
              </a:rPr>
              <a:t> men, who simply moved </a:t>
            </a:r>
            <a:r>
              <a:rPr lang="en-US" sz="2800" dirty="0" err="1">
                <a:effectLst/>
                <a:latin typeface="Cambria" panose="02040503050406030204" pitchFamily="18" charset="0"/>
                <a:ea typeface="Calibri" panose="020F0502020204030204" pitchFamily="34" charset="0"/>
                <a:cs typeface="Times New Roman" panose="02020603050405020304" pitchFamily="18" charset="0"/>
              </a:rPr>
              <a:t>fm</a:t>
            </a:r>
            <a:r>
              <a:rPr lang="en-US" sz="2800" dirty="0">
                <a:effectLst/>
                <a:latin typeface="Cambria" panose="02040503050406030204" pitchFamily="18" charset="0"/>
                <a:ea typeface="Calibri" panose="020F0502020204030204" pitchFamily="34" charset="0"/>
                <a:cs typeface="Times New Roman" panose="02020603050405020304" pitchFamily="18" charset="0"/>
              </a:rPr>
              <a:t> </a:t>
            </a:r>
            <a:r>
              <a:rPr lang="en-US" sz="2800" dirty="0" err="1">
                <a:effectLst/>
                <a:latin typeface="Cambria" panose="02040503050406030204" pitchFamily="18" charset="0"/>
                <a:ea typeface="Calibri" panose="020F0502020204030204" pitchFamily="34" charset="0"/>
                <a:cs typeface="Times New Roman" panose="02020603050405020304" pitchFamily="18" charset="0"/>
              </a:rPr>
              <a:t>Madaket</a:t>
            </a:r>
            <a:r>
              <a:rPr lang="en-US" sz="2800" dirty="0">
                <a:effectLst/>
                <a:latin typeface="Cambria" panose="02040503050406030204" pitchFamily="18" charset="0"/>
                <a:ea typeface="Calibri" panose="020F0502020204030204" pitchFamily="34" charset="0"/>
                <a:cs typeface="Times New Roman" panose="02020603050405020304" pitchFamily="18" charset="0"/>
              </a:rPr>
              <a:t>- ‘Tucket. 25 May (a few </a:t>
            </a:r>
            <a:r>
              <a:rPr lang="en-US" sz="2800" dirty="0" err="1">
                <a:effectLst/>
                <a:latin typeface="Cambria" panose="02040503050406030204" pitchFamily="18" charset="0"/>
                <a:ea typeface="Calibri" panose="020F0502020204030204" pitchFamily="34" charset="0"/>
                <a:cs typeface="Times New Roman" panose="02020603050405020304" pitchFamily="18" charset="0"/>
              </a:rPr>
              <a:t>hrs</a:t>
            </a:r>
            <a:r>
              <a:rPr lang="en-US" sz="2800" dirty="0">
                <a:effectLst/>
                <a:latin typeface="Cambria" panose="020405030504060302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2800" dirty="0">
                <a:effectLst/>
                <a:latin typeface="Cambria" panose="020405030504060302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2800" u="sng" dirty="0">
                <a:effectLst/>
                <a:latin typeface="Cambria" panose="02040503050406030204" pitchFamily="18" charset="0"/>
                <a:ea typeface="Calibri" panose="020F0502020204030204" pitchFamily="34" charset="0"/>
                <a:cs typeface="Times New Roman" panose="02020603050405020304" pitchFamily="18" charset="0"/>
              </a:rPr>
              <a:t>7 </a:t>
            </a:r>
            <a:r>
              <a:rPr lang="en-US" sz="2800" i="1" u="sng" dirty="0">
                <a:effectLst/>
                <a:latin typeface="Cambria" panose="02040503050406030204" pitchFamily="18" charset="0"/>
                <a:ea typeface="Calibri" panose="020F0502020204030204" pitchFamily="34" charset="0"/>
                <a:cs typeface="Times New Roman" panose="02020603050405020304" pitchFamily="18" charset="0"/>
              </a:rPr>
              <a:t>POLYPHEMUS</a:t>
            </a:r>
            <a:r>
              <a:rPr lang="en-US" sz="2800" u="sng" dirty="0">
                <a:effectLst/>
                <a:latin typeface="Cambria" panose="02040503050406030204" pitchFamily="18" charset="0"/>
                <a:ea typeface="Calibri" panose="020F0502020204030204" pitchFamily="34" charset="0"/>
                <a:cs typeface="Times New Roman" panose="02020603050405020304" pitchFamily="18" charset="0"/>
              </a:rPr>
              <a:t> &amp; 3 </a:t>
            </a:r>
            <a:r>
              <a:rPr lang="en-US" sz="2800" i="1" u="sng" dirty="0">
                <a:effectLst/>
                <a:latin typeface="Cambria" panose="02040503050406030204" pitchFamily="18" charset="0"/>
                <a:ea typeface="Calibri" panose="020F0502020204030204" pitchFamily="34" charset="0"/>
                <a:cs typeface="Times New Roman" panose="02020603050405020304" pitchFamily="18" charset="0"/>
              </a:rPr>
              <a:t>NORLAND</a:t>
            </a:r>
            <a:r>
              <a:rPr lang="en-US" sz="2800" u="sng" dirty="0">
                <a:effectLst/>
                <a:latin typeface="Cambria" panose="02040503050406030204" pitchFamily="18" charset="0"/>
                <a:ea typeface="Calibri" panose="020F0502020204030204" pitchFamily="34" charset="0"/>
                <a:cs typeface="Times New Roman" panose="02020603050405020304" pitchFamily="18" charset="0"/>
              </a:rPr>
              <a:t> SURVIVORS BY NAME</a:t>
            </a:r>
            <a:r>
              <a:rPr lang="en-US" sz="2800" b="1" u="sng" dirty="0">
                <a:effectLst/>
                <a:latin typeface="Cambria" panose="020405030504060302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2800" b="1" u="none" strike="noStrike" dirty="0">
                <a:effectLst/>
                <a:latin typeface="Cambria" panose="020405030504060302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8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Jan </a:t>
            </a:r>
            <a:r>
              <a:rPr lang="en-US" sz="2800" dirty="0" err="1">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Dykdrenth</a:t>
            </a:r>
            <a:r>
              <a:rPr lang="en-US" sz="28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 3</a:t>
            </a:r>
            <a:r>
              <a:rPr lang="en-US" sz="2800" baseline="300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rd</a:t>
            </a:r>
            <a:r>
              <a:rPr lang="en-US" sz="28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 Mate, Dutch Polyphemus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8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Carol P. </a:t>
            </a:r>
            <a:r>
              <a:rPr lang="en-US" sz="2800" dirty="0" err="1">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Molenaar</a:t>
            </a:r>
            <a:r>
              <a:rPr lang="en-US" sz="28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 4</a:t>
            </a:r>
            <a:r>
              <a:rPr lang="en-US" sz="2800" baseline="300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th</a:t>
            </a:r>
            <a:r>
              <a:rPr lang="en-US" sz="28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 Engineer, Dutch (spoke German w/ </a:t>
            </a:r>
            <a:r>
              <a:rPr lang="en-US" sz="2800" dirty="0" err="1">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Uboats</a:t>
            </a:r>
            <a:r>
              <a:rPr lang="en-US" sz="28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 Polyphemus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8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Johan Henrik Boom, 5</a:t>
            </a:r>
            <a:r>
              <a:rPr lang="en-US" sz="2800" baseline="300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th</a:t>
            </a:r>
            <a:r>
              <a:rPr lang="en-US" sz="2800" dirty="0">
                <a:effectLst/>
                <a:highlight>
                  <a:srgbClr val="00FF00"/>
                </a:highlight>
                <a:latin typeface="Cambria" panose="02040503050406030204" pitchFamily="18" charset="0"/>
                <a:ea typeface="Calibri" panose="020F0502020204030204" pitchFamily="34" charset="0"/>
                <a:cs typeface="Times New Roman" panose="02020603050405020304" pitchFamily="18" charset="0"/>
              </a:rPr>
              <a:t> Engineer, Dutch, Polyphemus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2800" dirty="0">
                <a:effectLst/>
                <a:latin typeface="Cambria" panose="02040503050406030204" pitchFamily="18" charset="0"/>
                <a:ea typeface="Calibri" panose="020F0502020204030204" pitchFamily="34" charset="0"/>
                <a:cs typeface="Times New Roman" panose="02020603050405020304" pitchFamily="18" charset="0"/>
              </a:rPr>
              <a:t>Leslie Charles Wilkins, 2</a:t>
            </a:r>
            <a:r>
              <a:rPr lang="en-US" sz="2800" baseline="30000" dirty="0">
                <a:effectLst/>
                <a:latin typeface="Cambria" panose="02040503050406030204" pitchFamily="18" charset="0"/>
                <a:ea typeface="Calibri" panose="020F0502020204030204" pitchFamily="34" charset="0"/>
                <a:cs typeface="Times New Roman" panose="02020603050405020304" pitchFamily="18" charset="0"/>
              </a:rPr>
              <a:t>nd</a:t>
            </a:r>
            <a:r>
              <a:rPr lang="en-US" sz="2800" dirty="0">
                <a:effectLst/>
                <a:latin typeface="Cambria" panose="02040503050406030204" pitchFamily="18" charset="0"/>
                <a:ea typeface="Calibri" panose="020F0502020204030204" pitchFamily="34" charset="0"/>
                <a:cs typeface="Times New Roman" panose="02020603050405020304" pitchFamily="18" charset="0"/>
              </a:rPr>
              <a:t> Wireless Operator, UK, Polyphemus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2800" dirty="0">
                <a:effectLst/>
                <a:highlight>
                  <a:srgbClr val="FF00FF"/>
                </a:highlight>
                <a:latin typeface="Cambria" panose="02040503050406030204" pitchFamily="18" charset="0"/>
                <a:ea typeface="Calibri" panose="020F0502020204030204" pitchFamily="34" charset="0"/>
                <a:cs typeface="Times New Roman" panose="02020603050405020304" pitchFamily="18" charset="0"/>
              </a:rPr>
              <a:t>Ho Moon, Seaman, Canton, Polyphemus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2800" dirty="0">
                <a:effectLst/>
                <a:highlight>
                  <a:srgbClr val="FF00FF"/>
                </a:highlight>
                <a:latin typeface="Cambria" panose="02040503050406030204" pitchFamily="18" charset="0"/>
                <a:ea typeface="Calibri" panose="020F0502020204030204" pitchFamily="34" charset="0"/>
                <a:cs typeface="Times New Roman" panose="02020603050405020304" pitchFamily="18" charset="0"/>
              </a:rPr>
              <a:t>Wong Chun, Seaman, Polyphemus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2800" dirty="0">
                <a:effectLst/>
                <a:highlight>
                  <a:srgbClr val="FF00FF"/>
                </a:highlight>
                <a:latin typeface="Cambria" panose="02040503050406030204" pitchFamily="18" charset="0"/>
                <a:ea typeface="Calibri" panose="020F0502020204030204" pitchFamily="34" charset="0"/>
                <a:cs typeface="Times New Roman" panose="02020603050405020304" pitchFamily="18" charset="0"/>
              </a:rPr>
              <a:t>How </a:t>
            </a:r>
            <a:r>
              <a:rPr lang="en-US" sz="2800" dirty="0" err="1">
                <a:effectLst/>
                <a:highlight>
                  <a:srgbClr val="FF00FF"/>
                </a:highlight>
                <a:latin typeface="Cambria" panose="02040503050406030204" pitchFamily="18" charset="0"/>
                <a:ea typeface="Calibri" panose="020F0502020204030204" pitchFamily="34" charset="0"/>
                <a:cs typeface="Times New Roman" panose="02020603050405020304" pitchFamily="18" charset="0"/>
              </a:rPr>
              <a:t>Siaow</a:t>
            </a:r>
            <a:r>
              <a:rPr lang="en-US" sz="2800" dirty="0">
                <a:effectLst/>
                <a:highlight>
                  <a:srgbClr val="FF00FF"/>
                </a:highlight>
                <a:latin typeface="Cambria" panose="02040503050406030204" pitchFamily="18" charset="0"/>
                <a:ea typeface="Calibri" panose="020F0502020204030204" pitchFamily="34" charset="0"/>
                <a:cs typeface="Times New Roman" panose="02020603050405020304" pitchFamily="18" charset="0"/>
              </a:rPr>
              <a:t> Mow, Shanghai, Polyphemus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800" dirty="0">
                <a:effectLst/>
                <a:highlight>
                  <a:srgbClr val="00FFFF"/>
                </a:highlight>
                <a:latin typeface="Cambria" panose="02040503050406030204" pitchFamily="18" charset="0"/>
                <a:ea typeface="Calibri" panose="020F0502020204030204" pitchFamily="34" charset="0"/>
                <a:cs typeface="Times New Roman" panose="02020603050405020304" pitchFamily="18" charset="0"/>
              </a:rPr>
              <a:t>William </a:t>
            </a:r>
            <a:r>
              <a:rPr lang="en-US" sz="2800" dirty="0" err="1">
                <a:effectLst/>
                <a:highlight>
                  <a:srgbClr val="00FFFF"/>
                </a:highlight>
                <a:latin typeface="Cambria" panose="02040503050406030204" pitchFamily="18" charset="0"/>
                <a:ea typeface="Calibri" panose="020F0502020204030204" pitchFamily="34" charset="0"/>
                <a:cs typeface="Times New Roman" panose="02020603050405020304" pitchFamily="18" charset="0"/>
              </a:rPr>
              <a:t>McAllan</a:t>
            </a:r>
            <a:r>
              <a:rPr lang="en-US" sz="2800" dirty="0">
                <a:effectLst/>
                <a:highlight>
                  <a:srgbClr val="00FFFF"/>
                </a:highlight>
                <a:latin typeface="Cambria" panose="02040503050406030204" pitchFamily="18" charset="0"/>
                <a:ea typeface="Calibri" panose="020F0502020204030204" pitchFamily="34" charset="0"/>
                <a:cs typeface="Times New Roman" panose="02020603050405020304" pitchFamily="18" charset="0"/>
              </a:rPr>
              <a:t>, 22 Ordinary Seaman, Scotland, Norland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800" dirty="0">
                <a:effectLst/>
                <a:highlight>
                  <a:srgbClr val="00FFFF"/>
                </a:highlight>
                <a:latin typeface="Cambria" panose="02040503050406030204" pitchFamily="18" charset="0"/>
                <a:ea typeface="Calibri" panose="020F0502020204030204" pitchFamily="34" charset="0"/>
                <a:cs typeface="Times New Roman" panose="02020603050405020304" pitchFamily="18" charset="0"/>
              </a:rPr>
              <a:t>Angus Campbell, 19, Ordinary Seaman, Scotland, Norland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800" dirty="0">
                <a:effectLst/>
                <a:highlight>
                  <a:srgbClr val="00FFFF"/>
                </a:highlight>
                <a:latin typeface="Cambria" panose="02040503050406030204" pitchFamily="18" charset="0"/>
                <a:ea typeface="Calibri" panose="020F0502020204030204" pitchFamily="34" charset="0"/>
                <a:cs typeface="Times New Roman" panose="02020603050405020304" pitchFamily="18" charset="0"/>
              </a:rPr>
              <a:t>Donald Campbell, 18, Ordinary Seaman, Scotland, Norland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48342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1433</Words>
  <Application>Microsoft Office PowerPoint</Application>
  <PresentationFormat>Widescreen</PresentationFormat>
  <Paragraphs>128</Paragraphs>
  <Slides>24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Calibri Light</vt:lpstr>
      <vt:lpstr>Cambria</vt:lpstr>
      <vt:lpstr>Courier New</vt:lpstr>
      <vt:lpstr>Franklin Gothic Medium</vt:lpstr>
      <vt:lpstr>Gill Sans MT</vt:lpstr>
      <vt:lpstr>Symbol</vt:lpstr>
      <vt:lpstr>Wingdings</vt:lpstr>
      <vt:lpstr>Office Theme</vt:lpstr>
      <vt:lpstr>PowerPoint Presentation</vt:lpstr>
      <vt:lpstr>Norland survivors, mixed in with Polyphemus survivors, in a boat about (they are almost home!) to be finally rescued following encounters with four U-boats….. c/o daughter of James Glover, the one with an “X” under his right arm in white shirt back of boat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makeup of the nationalities of the Peisander men were; 20 from China (or Hong Kong), 3 from Ireland, and the balance, or 38, from the UK. All were in the Merchant Navy, with 2 (Brown and Burden) DEMS, or Defensively Equipped Merchant Ships gunners), there were three Welshmen and 2 Scotsmen. as follows:</vt:lpstr>
      <vt:lpstr>PowerPoint Presentation</vt:lpstr>
      <vt:lpstr>PowerPoint Presentation</vt:lpstr>
      <vt:lpstr>  Key events in the rescue of both Allied and Axis sailors off Nantucket in WWII</vt:lpstr>
      <vt:lpstr>U-boat patrols through New England, by day and U-boat.  </vt:lpstr>
      <vt:lpstr>Allied U-boat victim SS Peisander: </vt:lpstr>
      <vt:lpstr>Original U-boat victim off Bermuda, SS Norland under attack: </vt:lpstr>
      <vt:lpstr>Norland survivors aboard ship, Chinese crew up front:  </vt:lpstr>
      <vt:lpstr>SS Mattawin, British, so named for a river in western Africa where the owners traded:</vt:lpstr>
      <vt:lpstr>SS Polyphemus, large passenger ship, participant in several rescues, U-boat encounters, and a sinking: </vt:lpstr>
      <vt:lpstr>Surrendered U-boats sunk off Provincetown after the war:</vt:lpstr>
      <vt:lpstr>U-boat U-578 under frigate-captain Ernst-August Rehwinkel returns to St. Nazaire France from 3rd patrol on 7 May, 1942. It was lost with all hands later that year, fate unknown. Note the snorting “Bull of Scapa Flow” emblem on conning tower, lower right: </vt:lpstr>
      <vt:lpstr>U-550 sunk SW of Nantucket, these men drowned, Pan-Pennsylvania later in war, on 16 April 1944. About 44 men were left alive in the water and this author tracked the remains of nearly a dozen of them and articles, from Staten Island, Long Island, a cemetery in Newport, and a burial at sea off the Cape en route to Canada. An Ivy-League patrol boat skipper based in Newport described finding a “malodorous cadaver.” </vt:lpstr>
      <vt:lpstr>Steamer Peisander, Capt. Shaw from 21 to 25 May 1942 Rescue off Nantucket, as reported to British authorities, as it was a UK-flagged ship. These docs, from the National Archives in UK, tend to be vastly more humanist and narrative than their counterparts from the US NARA….. note references to rum, dog, false teeth, adventure, etc.  Here are some samples of original materials: </vt:lpstr>
      <vt:lpstr>“General Greene aground on Spring Hill Beach at East Sandwich, Massachusetts, sometime between 4 and 8 March 1960. Bulldozers are creating a trough for use in refloating her at high tide.” (from Wikipedia)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 Wiberg</dc:creator>
  <cp:lastModifiedBy>Eric Wiberg</cp:lastModifiedBy>
  <cp:revision>4</cp:revision>
  <dcterms:created xsi:type="dcterms:W3CDTF">2021-04-25T17:19:52Z</dcterms:created>
  <dcterms:modified xsi:type="dcterms:W3CDTF">2021-04-25T17:35:18Z</dcterms:modified>
</cp:coreProperties>
</file>