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6" r:id="rId5"/>
    <p:sldId id="271" r:id="rId6"/>
    <p:sldId id="269" r:id="rId7"/>
    <p:sldId id="272" r:id="rId8"/>
    <p:sldId id="268" r:id="rId9"/>
    <p:sldId id="275" r:id="rId10"/>
    <p:sldId id="267" r:id="rId11"/>
    <p:sldId id="266" r:id="rId12"/>
    <p:sldId id="265" r:id="rId13"/>
    <p:sldId id="264" r:id="rId14"/>
    <p:sldId id="263" r:id="rId15"/>
    <p:sldId id="262" r:id="rId16"/>
    <p:sldId id="261" r:id="rId17"/>
    <p:sldId id="260" r:id="rId18"/>
    <p:sldId id="259" r:id="rId19"/>
    <p:sldId id="258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7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CE70-42FA-4BAA-AEC2-617065BFD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4DFAE6-253D-4D7D-A77A-5F6BC5CCD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8738-22EA-4B26-BE85-718B535D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F6F4B-3569-4835-B683-26C8C8045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87008-8879-4669-BA7C-B933D6B7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3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22E6-DEB1-4878-BC5B-26A6159E0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055FFA-D35C-4D43-BDE3-5417F62A7A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254FA-6F24-423D-B98B-70E2F7DD5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1F749-51CF-4F0B-8FA7-26FF0FFC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E7B75-6F84-4867-876C-CF588ED04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93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A21F47-959E-491C-B9DB-F4FDC3489F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0AEB3-085C-4F08-8F7C-4486C7021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AF2E9-D771-435C-A96B-4C53B1C75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0DBC1-CEAB-466D-A309-F943AB3D0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30BEA-4B43-47AE-8871-4D8528BC0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7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50F4D-21FB-4B52-B3C3-C0CD03FC8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3BD4B-EC47-4017-BFDC-FF83A40B7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5A543-D426-440D-8CE3-B60B557D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5D1B-4F3C-4566-AB25-239DD51B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83934-4D3C-4922-852D-EBE5D0AC9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94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FFC0E-472D-4FEA-961A-6C2BA223B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0C801-53AE-4B6B-9D5A-4CD67D9C2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256C1-0057-4708-BA82-B8E1A1F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51587-8C20-466C-BD35-E5DFD3579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28CD0-B288-48A1-B020-E7C8F184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1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6F0E7-4979-4EB8-8DBE-B8D470EF2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61DE1-252F-4096-A269-CB2A04D51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49006-9E1E-48FC-963F-65249573C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130FE-53C1-44D1-B0E3-9A1E420A7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ADCF9-E634-4042-B399-00B7CBBF1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2C3D7-A78C-440A-B00B-E10438B62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8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10DA-5476-44A1-B4B7-4C98A135D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CA75D-2AC3-409A-9494-A4377F619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6880D-25B0-4659-BAD7-9650689D2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4E4AF-4B2F-47C7-AAC6-901BA4C31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94EEFD-DF23-4EA1-BA30-3EDF8272B2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7F5DC2-C507-4F22-8961-9DF5C403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82AB73-560F-4ABB-9E86-A70491F77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C1429E-46F3-44BB-BD8A-81F7F359A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82C41-EA8C-47B8-A07B-39735DBA9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A74BC-4DF3-4442-BEDA-F282E7A25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5FE09C-A6E5-4785-942A-907FA6EBC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9601F-69BA-4E19-98B6-1068A0D1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4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CA286D-BBA8-4D35-A8D6-2D8D08903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A3FBF0-7FC8-4F43-9FC1-F06136B87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D14E9-1DAE-431F-A984-44E2EC145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6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ECC16-6E61-4D4E-8CAB-79DAD654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CEFD3-DEBD-43D0-A7A4-1677E3591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543AF6-4ACB-40F2-B3AF-39C2AA666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AB8EF0-EC1B-459B-B91B-FD18B50B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1CF5E-003D-4BF1-9D3A-A4AE0327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5A5D3E-B594-4867-A866-14B76ACD2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5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CDC6E-A3CD-418F-B216-4A632A1C0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2944B9-63E0-44EE-ACEE-8B2D2CB78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B92A9-80BD-4B48-9136-72571BB72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F85B4-3F5B-4DB2-8FC3-9DC1D4C85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2D286-1A44-4312-95FB-43F41FD20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5C8E9-026D-4E3F-A332-BFEE7931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0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960CF9-2D08-41F2-ADCE-F51C43528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3245E-1B13-452A-87D1-74E9CDD44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C2214-84D1-4031-A676-F5A04D581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0ABE6-845B-4A01-882C-8335C5DED51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13086-365C-482C-BA02-77B0F84E1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28430-5345-4CAC-8811-61EA05979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77376-BFA8-4B0E-84E2-6C6F84A68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2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D88CB-55A4-46AD-AF58-B10975069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02" t="26250" r="69252" b="54129"/>
          <a:stretch/>
        </p:blipFill>
        <p:spPr>
          <a:xfrm>
            <a:off x="1135627" y="441054"/>
            <a:ext cx="1283110" cy="1342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A381CD-2E25-482D-9847-68E73E77ED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68" t="13961" r="6129" b="13100"/>
          <a:stretch/>
        </p:blipFill>
        <p:spPr>
          <a:xfrm>
            <a:off x="3683852" y="1525836"/>
            <a:ext cx="5253520" cy="53321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FB1AD2-41B3-4416-A196-791C92F15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3389" y="441054"/>
            <a:ext cx="1329043" cy="13656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C64136-2606-4BA5-944D-B2D3E52CA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769" y="293570"/>
            <a:ext cx="3889585" cy="10425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1EB905-1C95-42F1-9151-838125ED5719}"/>
              </a:ext>
            </a:extLst>
          </p:cNvPr>
          <p:cNvSpPr txBox="1"/>
          <p:nvPr/>
        </p:nvSpPr>
        <p:spPr>
          <a:xfrm>
            <a:off x="9261987" y="2786593"/>
            <a:ext cx="2536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Capt. Eric Wiberg  </a:t>
            </a:r>
          </a:p>
          <a:p>
            <a:pPr algn="ctr"/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C2212-26FE-4B74-A8D0-8D970E08DE82}"/>
              </a:ext>
            </a:extLst>
          </p:cNvPr>
          <p:cNvSpPr txBox="1"/>
          <p:nvPr/>
        </p:nvSpPr>
        <p:spPr>
          <a:xfrm>
            <a:off x="526026" y="1846632"/>
            <a:ext cx="27906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Mailboats of the Bahamas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ctr"/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An Blue Highway on its Third Century, Since 1804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C935E4E-1C6E-4409-9798-61AA74C97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4337" y="3585485"/>
            <a:ext cx="1012022" cy="10120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CC55DC9-83E6-405C-B965-7089E1880161}"/>
              </a:ext>
            </a:extLst>
          </p:cNvPr>
          <p:cNvSpPr txBox="1"/>
          <p:nvPr/>
        </p:nvSpPr>
        <p:spPr>
          <a:xfrm>
            <a:off x="9523389" y="4822723"/>
            <a:ext cx="2142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Island Books</a:t>
            </a:r>
          </a:p>
        </p:txBody>
      </p:sp>
    </p:spTree>
    <p:extLst>
      <p:ext uri="{BB962C8B-B14F-4D97-AF65-F5344CB8AC3E}">
        <p14:creationId xmlns:p14="http://schemas.microsoft.com/office/powerpoint/2010/main" val="2750037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F871F3-BD10-4927-8782-168657F59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180" y="340107"/>
            <a:ext cx="4987345" cy="6130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61C0DB-07FB-448B-80E8-0917D3D635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0" t="28035" r="36638" b="11015"/>
          <a:stretch/>
        </p:blipFill>
        <p:spPr>
          <a:xfrm>
            <a:off x="6437740" y="340107"/>
            <a:ext cx="4974112" cy="61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17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29828E-318F-4181-81CB-4DCF1DF71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07" y="597749"/>
            <a:ext cx="6291912" cy="28036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7B837F-60B5-42EB-9DCB-99BC720D6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462" y="3656087"/>
            <a:ext cx="6380200" cy="260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4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CE291-EB39-4DBD-B5B0-33A1B813E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06" y="404735"/>
            <a:ext cx="11317573" cy="632585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marR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1999 WEEK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LY MAILBOAT SCHEDULE, From </a:t>
            </a:r>
            <a:r>
              <a:rPr lang="en-US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Dock Master’s office on Potter’s Cay</a:t>
            </a:r>
          </a:p>
          <a:p>
            <a:pPr marL="0" marR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Bahamas Daybreak III: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North Eleuthera, Spanish Wells, Harbour Island, Bluff, 5½ hours., Rock Sound, Davis Harbour, South Eleuthera, seven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Captain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Moxey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South Andros, Kemp’s Bay, Long Bay Cays, Bluff, 7½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Central Andros Express: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Fresh Creek,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Staniard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Creek, Blanket Sound, Bowne Sound, 3½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Sea Hauler: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Cat Island, Bluff, Smith’s Bay, 10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North Cat Island Special: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North Cat Island, Arthur’s Town, Bennet’s Harbour, 14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Maxine: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San Salvador, United Estates, Rum Cay, 18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Grand Master,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Seahauler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Lady Roslyn, Captain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Moxey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Exuma, George Town, Mt Thompson, 14h.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Abilin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Long Island, Clarence Town, 18 hours., 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Spanish Rose: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Spanish Wells, 5½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Champion II: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Abaco, Sandy Point, Bullock Harbour, Moore Island, 11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Lisa J II: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North Andros, Nichol’s Town, Mastic Point, Lowe Sound, five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Lady Francis: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Exuma Cays,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Staniel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Cay, Black Point, Farmer’s Cay,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Barraterre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Deborah K: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Abaco, Marsh Harbour, Hope Town, Treasure Cay, Green Turtle Cay, Coopers Town, 12h.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Mangrove Cay Express: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Mangrove Cay, Lisbon Creek, 5½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Lady Gloria: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Mangrove Cay, Behring Point, Cargill Creek, five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Current Pride: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Current Island, Upper and Lower Bogue, Eleuthera, five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Emmette and Cephas: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Ragged Island, 21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Nay Dean: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North Long Island, Salt Pond, Deadman’s Cay, Stella Maris, 14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Marcella III: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Grand Bahama, Freeport, High Rock, Eight Mile Rock, West End, 12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Windward Express: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Crooked Island,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Acklins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Mayaguana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Inagua.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Eleuthera Express: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Rock Sound, five hours. Spanish Wells, Harbour Island, five hours.</a:t>
            </a:r>
            <a:b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Challenger: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North Andros., 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Lady Margo: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North Andros., </a:t>
            </a:r>
            <a:r>
              <a:rPr lang="en-US" sz="2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Bimini Mack:</a:t>
            </a:r>
            <a:r>
              <a:rPr lang="en-US" sz="2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Bimini, Cat Cay, 12 hours.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70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90D1F-4DEE-4DB5-9130-375C55C15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1" y="424012"/>
            <a:ext cx="9554497" cy="1027011"/>
          </a:xfrm>
        </p:spPr>
        <p:txBody>
          <a:bodyPr/>
          <a:lstStyle/>
          <a:p>
            <a:pPr algn="ctr"/>
            <a:r>
              <a:rPr lang="en-US" b="1" i="1" dirty="0"/>
              <a:t>2007 Sample of Weekly Mailboat Schedule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A7368D-D91B-439E-8FFC-CA42B2944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79" t="20398" r="9455" b="7947"/>
          <a:stretch/>
        </p:blipFill>
        <p:spPr>
          <a:xfrm>
            <a:off x="1092817" y="1215049"/>
            <a:ext cx="10006363" cy="4972361"/>
          </a:xfrm>
        </p:spPr>
      </p:pic>
    </p:spTree>
    <p:extLst>
      <p:ext uri="{BB962C8B-B14F-4D97-AF65-F5344CB8AC3E}">
        <p14:creationId xmlns:p14="http://schemas.microsoft.com/office/powerpoint/2010/main" val="2644284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A1D781-FBE8-41DA-A582-9900A4A08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51" t="26943" r="36571" b="9325"/>
          <a:stretch/>
        </p:blipFill>
        <p:spPr>
          <a:xfrm>
            <a:off x="1019331" y="637699"/>
            <a:ext cx="4557010" cy="577429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DF142-BFB3-49A4-A478-4205AD8EB9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33" t="28623" r="36926" b="9278"/>
          <a:stretch/>
        </p:blipFill>
        <p:spPr>
          <a:xfrm>
            <a:off x="6765562" y="457817"/>
            <a:ext cx="4555033" cy="577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6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60D78E-BF66-43E9-8A08-66D870984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732" t="20743" r="36765" b="19315"/>
          <a:stretch/>
        </p:blipFill>
        <p:spPr>
          <a:xfrm>
            <a:off x="606858" y="421959"/>
            <a:ext cx="4916850" cy="602487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EAC705-63B4-422C-AB6F-BB66CB8663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56" t="30591" r="36681" b="12550"/>
          <a:stretch/>
        </p:blipFill>
        <p:spPr>
          <a:xfrm>
            <a:off x="6096000" y="421959"/>
            <a:ext cx="5304503" cy="612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80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54A1A3-0E91-46CF-9339-3D0AFBCBD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700" t="28322" r="36765" b="8980"/>
          <a:stretch/>
        </p:blipFill>
        <p:spPr>
          <a:xfrm>
            <a:off x="1409075" y="700790"/>
            <a:ext cx="4313235" cy="572999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B40D7B-2DF1-469F-A036-6C78AFAFA4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10" t="25780" r="37664" b="12769"/>
          <a:stretch/>
        </p:blipFill>
        <p:spPr>
          <a:xfrm>
            <a:off x="6820523" y="700790"/>
            <a:ext cx="4465723" cy="572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50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B7AEF5-A97B-461A-91B7-C2FD8E16D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925" t="27977" r="36959" b="8291"/>
          <a:stretch/>
        </p:blipFill>
        <p:spPr>
          <a:xfrm>
            <a:off x="6740013" y="358870"/>
            <a:ext cx="4945745" cy="61402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1C8AFB-B2BD-4D20-B97E-156DBDCF62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164" t="29936" r="36680" b="19767"/>
          <a:stretch/>
        </p:blipFill>
        <p:spPr>
          <a:xfrm>
            <a:off x="506242" y="358870"/>
            <a:ext cx="5865061" cy="62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17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1F2032-67DE-4AF2-B420-AE6858E9F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538" t="30043" r="36959" b="8292"/>
          <a:stretch/>
        </p:blipFill>
        <p:spPr>
          <a:xfrm>
            <a:off x="811838" y="410843"/>
            <a:ext cx="4851543" cy="611567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768F53-ABF9-4007-AD46-50FC50D445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33" t="22719" r="36803" b="13644"/>
          <a:stretch/>
        </p:blipFill>
        <p:spPr>
          <a:xfrm>
            <a:off x="6416853" y="410843"/>
            <a:ext cx="4747676" cy="614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6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61AA68-1984-4F7B-970D-D2146FE62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570" t="19708" r="37152" b="17249"/>
          <a:stretch/>
        </p:blipFill>
        <p:spPr>
          <a:xfrm>
            <a:off x="513050" y="449473"/>
            <a:ext cx="4824606" cy="578207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C356FA-D835-42B9-87BB-AAB09D1725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61" t="18230" r="32461" b="9488"/>
          <a:stretch/>
        </p:blipFill>
        <p:spPr>
          <a:xfrm>
            <a:off x="5786443" y="449473"/>
            <a:ext cx="5512151" cy="593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12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33FD77-F73C-4F09-8D11-7E9D6035D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5895" y="385118"/>
            <a:ext cx="7300210" cy="608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79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2F8A-5553-4AE7-803F-E8762273C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45" y="1"/>
            <a:ext cx="10808110" cy="739994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Precious cargo, whether for conch salad or racing around….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27511A-41BF-47ED-A1D5-D52AB201B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925" t="21087" r="37540" b="13803"/>
          <a:stretch/>
        </p:blipFill>
        <p:spPr>
          <a:xfrm>
            <a:off x="959692" y="739994"/>
            <a:ext cx="4128502" cy="569552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6AF940-C7AD-4C5A-A813-622B395783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23" t="28161" r="36613" b="9442"/>
          <a:stretch/>
        </p:blipFill>
        <p:spPr>
          <a:xfrm>
            <a:off x="6361471" y="544502"/>
            <a:ext cx="4615198" cy="576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87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BB83FC-CBCB-46A4-84A5-C3E88919F0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376" t="21432" r="36571" b="13459"/>
          <a:stretch/>
        </p:blipFill>
        <p:spPr>
          <a:xfrm>
            <a:off x="5411448" y="236993"/>
            <a:ext cx="5516382" cy="638401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596D4A-C1B0-4F2D-AFF0-7CA19FFA770E}"/>
              </a:ext>
            </a:extLst>
          </p:cNvPr>
          <p:cNvSpPr txBox="1"/>
          <p:nvPr/>
        </p:nvSpPr>
        <p:spPr>
          <a:xfrm>
            <a:off x="946878" y="688751"/>
            <a:ext cx="412229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Thank you, and enjoy your next mailboat voyage delivering essential goods to an archipelagic network!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3288F0-0039-4031-9102-BA5BA965202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964" y="5327874"/>
            <a:ext cx="1119744" cy="1012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7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6E914A-19F5-42F7-B96F-56A5A4A82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202" y="455449"/>
            <a:ext cx="5632798" cy="59471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D3CD3E-ECCE-4A0F-AE07-AA076FBBA1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10" t="50000" r="37049" b="8504"/>
          <a:stretch/>
        </p:blipFill>
        <p:spPr>
          <a:xfrm>
            <a:off x="6468691" y="1201087"/>
            <a:ext cx="5260107" cy="445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D5A34-10C7-4265-8391-B1C1FA40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02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Calisto MT" panose="02040603050505030304" pitchFamily="18" charset="0"/>
              </a:rPr>
              <a:t>Essential Points</a:t>
            </a:r>
            <a:r>
              <a:rPr lang="en-US" sz="3200" dirty="0">
                <a:latin typeface="Calisto MT" panose="02040603050505030304" pitchFamily="18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40C1-8917-42DD-A9CB-C8E9CE755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5406"/>
            <a:ext cx="10515600" cy="5637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latin typeface="Calisto MT" panose="02040603050505030304" pitchFamily="18" charset="0"/>
              </a:rPr>
              <a:t>Definition</a:t>
            </a:r>
            <a:r>
              <a:rPr lang="en-US" b="1" dirty="0">
                <a:latin typeface="Calisto MT" panose="02040603050505030304" pitchFamily="18" charset="0"/>
              </a:rPr>
              <a:t>:</a:t>
            </a:r>
            <a:r>
              <a:rPr lang="en-US" dirty="0">
                <a:latin typeface="Calisto MT" panose="02040603050505030304" pitchFamily="18" charset="0"/>
              </a:rPr>
              <a:t> Intra-island within Bahamas only, carrying government mail, often with fuel and other subsidies, even if on substitute basis</a:t>
            </a:r>
          </a:p>
          <a:p>
            <a:pPr marL="0" indent="0">
              <a:buNone/>
            </a:pPr>
            <a:r>
              <a:rPr lang="en-US" b="1" i="1" dirty="0">
                <a:latin typeface="Calisto MT" panose="02040603050505030304" pitchFamily="18" charset="0"/>
              </a:rPr>
              <a:t>Not mailboats</a:t>
            </a:r>
            <a:r>
              <a:rPr lang="en-US" dirty="0">
                <a:latin typeface="Calisto MT" panose="02040603050505030304" pitchFamily="18" charset="0"/>
              </a:rPr>
              <a:t>: no mail, no fixed schedule, or sailing internationally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217 years of service; must accommodate passengers affordably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15 to 20 boats cover 7,000+ nautical miles weekly (incl. substitutes)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340+ mailboats since 1804, sail, power, steam, wood, steel, etc.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15 primary islands, 60+ ports, cargo also at anchor, ramp to shore</a:t>
            </a:r>
          </a:p>
          <a:p>
            <a:pPr marL="0" indent="0">
              <a:buNone/>
            </a:pPr>
            <a:r>
              <a:rPr lang="en-US" b="1" i="1" dirty="0">
                <a:latin typeface="Calisto MT" panose="02040603050505030304" pitchFamily="18" charset="0"/>
              </a:rPr>
              <a:t>One hub</a:t>
            </a:r>
            <a:r>
              <a:rPr lang="en-US" dirty="0">
                <a:latin typeface="Calisto MT" panose="02040603050505030304" pitchFamily="18" charset="0"/>
              </a:rPr>
              <a:t>: Potter’ Cay, Nassau, NP, capital, 70% of population, 275k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90+ owners since 1804: ownership private, public, co-op, &amp; mixed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Economic advancement for non-white communities outside Nassau </a:t>
            </a:r>
          </a:p>
          <a:p>
            <a:pPr marL="0" indent="0">
              <a:buNone/>
            </a:pPr>
            <a:r>
              <a:rPr lang="en-US" dirty="0">
                <a:latin typeface="Calisto MT" panose="02040603050505030304" pitchFamily="18" charset="0"/>
              </a:rPr>
              <a:t>Mailboats are the commercial, community sinews of archipelago.</a:t>
            </a:r>
          </a:p>
          <a:p>
            <a:pPr marL="0" indent="0">
              <a:buNone/>
            </a:pPr>
            <a:endParaRPr lang="en-US" dirty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en-US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69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E1A2AB-3EEE-42C3-ADB7-BEA6B6E43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401" t="18188" r="35876" b="16957"/>
          <a:stretch/>
        </p:blipFill>
        <p:spPr>
          <a:xfrm>
            <a:off x="360719" y="308888"/>
            <a:ext cx="3990056" cy="595917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7617CA-6CED-48BC-BA49-54739547EF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07" t="24356" r="37413" b="12442"/>
          <a:stretch/>
        </p:blipFill>
        <p:spPr>
          <a:xfrm>
            <a:off x="4143281" y="308888"/>
            <a:ext cx="4227470" cy="5959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169CB1-D0BB-42B8-A822-56D62CFA04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36" t="25505" r="37242" b="10325"/>
          <a:stretch/>
        </p:blipFill>
        <p:spPr>
          <a:xfrm>
            <a:off x="8370751" y="308887"/>
            <a:ext cx="3460530" cy="595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61AA74-7717-4571-8DDD-8E2EB88C5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087" y="434686"/>
            <a:ext cx="5016708" cy="5988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4E44D3-0440-4BED-ABAE-50D3059D6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16456"/>
            <a:ext cx="5596381" cy="56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65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C32AFB-CED9-4687-BB19-36A5D2676E7C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8975" t="33295" r="30128" b="22235"/>
          <a:stretch/>
        </p:blipFill>
        <p:spPr bwMode="auto">
          <a:xfrm>
            <a:off x="596471" y="191513"/>
            <a:ext cx="7411903" cy="4026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B731FA-273F-4EFD-B3E0-2EC1A835E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519" y="4363653"/>
            <a:ext cx="6061482" cy="230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56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400E2C-51D7-4A4B-A6C6-1B9D14377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2825" y="474695"/>
            <a:ext cx="4863625" cy="5911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66F1FD-356C-4F05-967F-2EDB106B2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663" y="474696"/>
            <a:ext cx="4820191" cy="59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33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61DF28-1A8D-4BB1-99CB-B918E5DD1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345" t="31767" r="36377" b="14837"/>
          <a:stretch/>
        </p:blipFill>
        <p:spPr>
          <a:xfrm>
            <a:off x="2683237" y="127416"/>
            <a:ext cx="7081737" cy="6603168"/>
          </a:xfrm>
        </p:spPr>
      </p:pic>
    </p:spTree>
    <p:extLst>
      <p:ext uri="{BB962C8B-B14F-4D97-AF65-F5344CB8AC3E}">
        <p14:creationId xmlns:p14="http://schemas.microsoft.com/office/powerpoint/2010/main" val="2756354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616</Words>
  <Application>Microsoft Office PowerPoint</Application>
  <PresentationFormat>Widescreen</PresentationFormat>
  <Paragraphs>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Calisto MT</vt:lpstr>
      <vt:lpstr>Cambria</vt:lpstr>
      <vt:lpstr>Office Theme</vt:lpstr>
      <vt:lpstr>PowerPoint Presentation</vt:lpstr>
      <vt:lpstr>PowerPoint Presentation</vt:lpstr>
      <vt:lpstr>PowerPoint Presentation</vt:lpstr>
      <vt:lpstr>Essential Points: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2007 Sample of Weekly Mailboat Schedule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Precious cargo, whether for conch salad or racing around….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Wiberg</dc:creator>
  <cp:lastModifiedBy>Eric Wiberg</cp:lastModifiedBy>
  <cp:revision>45</cp:revision>
  <dcterms:created xsi:type="dcterms:W3CDTF">2021-06-22T13:21:56Z</dcterms:created>
  <dcterms:modified xsi:type="dcterms:W3CDTF">2021-06-22T23:48:52Z</dcterms:modified>
</cp:coreProperties>
</file>