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63" r:id="rId5"/>
    <p:sldId id="260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58" r:id="rId15"/>
    <p:sldId id="276" r:id="rId16"/>
    <p:sldId id="259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62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17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4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636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35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0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5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36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5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32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3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19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E9C45-2D68-418B-B4F0-537B2CDD7CBD}" type="datetimeFigureOut">
              <a:rPr lang="en-US" smtClean="0"/>
              <a:t>3/29/2011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4BA11-738F-4A2A-9023-5467BDFA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33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landbooks.biz/" TargetMode="External"/><Relationship Id="rId2" Type="http://schemas.openxmlformats.org/officeDocument/2006/relationships/hyperlink" Target="http://www.wrongseason.n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ricwiberg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696200" cy="38861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S/Y “STORNOWAY”’s Construction &amp; Trans-Pacific Voyage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IYRS / </a:t>
            </a:r>
            <a:r>
              <a:rPr lang="en-US" sz="3100" dirty="0" err="1" smtClean="0"/>
              <a:t>MoY</a:t>
            </a:r>
            <a:r>
              <a:rPr lang="en-US" sz="3100" dirty="0" smtClean="0"/>
              <a:t> Presentation</a:t>
            </a:r>
            <a:br>
              <a:rPr lang="en-US" sz="3100" dirty="0" smtClean="0"/>
            </a:br>
            <a:r>
              <a:rPr lang="en-US" sz="3100" dirty="0" smtClean="0"/>
              <a:t>Tues. 29</a:t>
            </a:r>
            <a:r>
              <a:rPr lang="en-US" sz="3100" baseline="30000" dirty="0" smtClean="0"/>
              <a:t>th</a:t>
            </a:r>
            <a:r>
              <a:rPr lang="en-US" sz="3100" dirty="0" smtClean="0"/>
              <a:t> March 2011</a:t>
            </a:r>
            <a:br>
              <a:rPr lang="en-US" sz="3100" dirty="0" smtClean="0"/>
            </a:br>
            <a:r>
              <a:rPr lang="en-US" sz="3100" dirty="0" smtClean="0"/>
              <a:t>Capt. Eric T. </a:t>
            </a:r>
            <a:r>
              <a:rPr lang="en-US" sz="3100" dirty="0" err="1" smtClean="0"/>
              <a:t>Wiberg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/>
          <a:p>
            <a:r>
              <a:rPr lang="en-US" dirty="0" smtClean="0"/>
              <a:t>From the book</a:t>
            </a:r>
          </a:p>
          <a:p>
            <a:r>
              <a:rPr lang="en-US" b="1" i="1" dirty="0" smtClean="0"/>
              <a:t>Round the World in the Wrong Season (Island Books, 2010)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404554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71596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>Underway </a:t>
            </a:r>
            <a:r>
              <a:rPr lang="en-US" sz="2700" dirty="0"/>
              <a:t>at last – New crew Trevor at the wheel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11020154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340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1" dirty="0" err="1"/>
              <a:t>Stornoway</a:t>
            </a:r>
            <a:r>
              <a:rPr lang="en-US" sz="2400" dirty="0"/>
              <a:t> where she belongs - at sea in trade winds.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Note barrels with diesel.</a:t>
            </a:r>
            <a:endParaRPr lang="en-US" sz="2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7010400" cy="494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8574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Tina at bow on arrival in </a:t>
            </a:r>
            <a:r>
              <a:rPr lang="en-US" sz="2400" dirty="0" err="1"/>
              <a:t>Taoihae</a:t>
            </a:r>
            <a:r>
              <a:rPr lang="en-US" sz="2400" dirty="0"/>
              <a:t> Bay </a:t>
            </a:r>
            <a:r>
              <a:rPr lang="en-US" sz="2400" dirty="0" smtClean="0"/>
              <a:t>Marquesas - </a:t>
            </a:r>
            <a:br>
              <a:rPr lang="en-US" sz="2400" dirty="0" smtClean="0"/>
            </a:br>
            <a:r>
              <a:rPr lang="en-US" sz="2400" dirty="0" smtClean="0"/>
              <a:t>Young whaler Herman Melville jumped ship in this same bay</a:t>
            </a:r>
            <a:endParaRPr lang="en-US" sz="2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6781800" cy="466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543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102076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>Chapel </a:t>
            </a:r>
            <a:r>
              <a:rPr lang="en-US" sz="2700" dirty="0"/>
              <a:t>in </a:t>
            </a:r>
            <a:r>
              <a:rPr lang="en-US" sz="2700" dirty="0" err="1"/>
              <a:t>Typee</a:t>
            </a:r>
            <a:r>
              <a:rPr lang="en-US" sz="2700" dirty="0"/>
              <a:t> Valley, </a:t>
            </a:r>
            <a:r>
              <a:rPr lang="en-US" sz="2700" dirty="0" err="1"/>
              <a:t>Nuku</a:t>
            </a:r>
            <a:r>
              <a:rPr lang="en-US" sz="2700" dirty="0"/>
              <a:t> </a:t>
            </a:r>
            <a:r>
              <a:rPr lang="en-US" sz="2700" dirty="0" err="1"/>
              <a:t>Hiva</a:t>
            </a:r>
            <a:r>
              <a:rPr lang="en-US" sz="2700" dirty="0"/>
              <a:t>, which was nearly deserted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95400"/>
            <a:ext cx="3657600" cy="5172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1795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792162"/>
          </a:xfrm>
        </p:spPr>
        <p:txBody>
          <a:bodyPr>
            <a:normAutofit fontScale="90000"/>
          </a:bodyPr>
          <a:lstStyle/>
          <a:p>
            <a:r>
              <a:rPr lang="en-US" sz="2400" i="1" dirty="0" err="1" smtClean="0"/>
              <a:t>Stornoway</a:t>
            </a:r>
            <a:r>
              <a:rPr lang="en-US" sz="2400" dirty="0" smtClean="0"/>
              <a:t> in </a:t>
            </a:r>
            <a:r>
              <a:rPr lang="en-US" sz="2400" dirty="0" err="1" smtClean="0"/>
              <a:t>Nuku</a:t>
            </a:r>
            <a:r>
              <a:rPr lang="en-US" sz="2400" dirty="0" smtClean="0"/>
              <a:t> </a:t>
            </a:r>
            <a:r>
              <a:rPr lang="en-US" sz="2400" dirty="0" err="1" smtClean="0"/>
              <a:t>Hiva</a:t>
            </a:r>
            <a:r>
              <a:rPr lang="en-US" sz="2400" dirty="0" smtClean="0"/>
              <a:t>, Marquesas Islands </a:t>
            </a:r>
            <a:br>
              <a:rPr lang="en-US" sz="2400" dirty="0" smtClean="0"/>
            </a:br>
            <a:r>
              <a:rPr lang="en-US" sz="2400" dirty="0" smtClean="0"/>
              <a:t>after covering 3,250 nautical miles in 17.5 days – note Tina on deck</a:t>
            </a:r>
            <a:endParaRPr lang="en-US" sz="24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143000"/>
            <a:ext cx="4062248" cy="5396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074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4456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Sailfish </a:t>
            </a:r>
            <a:r>
              <a:rPr lang="en-US" sz="2400" dirty="0"/>
              <a:t>landed </a:t>
            </a:r>
            <a:r>
              <a:rPr lang="en-US" sz="2400" dirty="0" smtClean="0"/>
              <a:t>off the Tuamotu or “Dangerous” islands. 21 steaks</a:t>
            </a:r>
            <a:endParaRPr lang="en-US" sz="24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838200"/>
            <a:ext cx="3895402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025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868362"/>
          </a:xfrm>
        </p:spPr>
        <p:txBody>
          <a:bodyPr>
            <a:normAutofit/>
          </a:bodyPr>
          <a:lstStyle/>
          <a:p>
            <a:r>
              <a:rPr lang="en-US" sz="2400" i="1" dirty="0" err="1" smtClean="0"/>
              <a:t>Stornoway</a:t>
            </a:r>
            <a:r>
              <a:rPr lang="en-US" sz="2400" i="1" dirty="0" smtClean="0"/>
              <a:t> </a:t>
            </a:r>
            <a:r>
              <a:rPr lang="en-US" sz="2400" dirty="0" smtClean="0"/>
              <a:t>in </a:t>
            </a:r>
            <a:r>
              <a:rPr lang="en-US" sz="2400" dirty="0" err="1" smtClean="0"/>
              <a:t>Papeete</a:t>
            </a:r>
            <a:r>
              <a:rPr lang="en-US" sz="2400" dirty="0" smtClean="0"/>
              <a:t> </a:t>
            </a:r>
            <a:r>
              <a:rPr lang="en-US" sz="2400" dirty="0" err="1" smtClean="0"/>
              <a:t>Harbour</a:t>
            </a:r>
            <a:r>
              <a:rPr lang="en-US" sz="2400" dirty="0" smtClean="0"/>
              <a:t>, Tahiti </a:t>
            </a:r>
            <a:br>
              <a:rPr lang="en-US" sz="2400" dirty="0" smtClean="0"/>
            </a:br>
            <a:r>
              <a:rPr lang="en-US" sz="2400" dirty="0" smtClean="0"/>
              <a:t>from the mast head looking down</a:t>
            </a:r>
            <a:endParaRPr lang="en-US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7239000" cy="5153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512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944562"/>
          </a:xfrm>
        </p:spPr>
        <p:txBody>
          <a:bodyPr>
            <a:noAutofit/>
          </a:bodyPr>
          <a:lstStyle/>
          <a:p>
            <a:r>
              <a:rPr lang="en-US" sz="2400" dirty="0" err="1"/>
              <a:t>Papeete</a:t>
            </a:r>
            <a:r>
              <a:rPr lang="en-US" sz="2400" dirty="0"/>
              <a:t> harbor with </a:t>
            </a:r>
            <a:r>
              <a:rPr lang="en-US" sz="2400" dirty="0" err="1"/>
              <a:t>Moorea</a:t>
            </a:r>
            <a:r>
              <a:rPr lang="en-US" sz="2400" dirty="0"/>
              <a:t> in background, as </a:t>
            </a:r>
            <a:r>
              <a:rPr lang="en-US" sz="2400" i="1" dirty="0"/>
              <a:t>Club Med</a:t>
            </a:r>
            <a:r>
              <a:rPr lang="en-US" sz="2400" dirty="0"/>
              <a:t> tall ship clears </a:t>
            </a:r>
            <a:r>
              <a:rPr lang="en-US" sz="2400" dirty="0" smtClean="0"/>
              <a:t>breakwater - our </a:t>
            </a:r>
            <a:r>
              <a:rPr lang="en-US" sz="2400" dirty="0"/>
              <a:t>view for four Friday evenings.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884" y="1295400"/>
            <a:ext cx="6781800" cy="527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289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View of Tahiti from ridge above </a:t>
            </a:r>
            <a:r>
              <a:rPr lang="en-US" sz="2400" dirty="0" err="1"/>
              <a:t>Moorea’s</a:t>
            </a:r>
            <a:r>
              <a:rPr lang="en-US" sz="2400" dirty="0"/>
              <a:t> ferry harbor </a:t>
            </a:r>
            <a:r>
              <a:rPr lang="en-US" sz="2400" dirty="0" smtClean="0"/>
              <a:t>on a </a:t>
            </a:r>
            <a:r>
              <a:rPr lang="en-US" sz="2400" dirty="0"/>
              <a:t>hike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95400"/>
            <a:ext cx="7233008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537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dirty="0"/>
              <a:t>Campsite, </a:t>
            </a:r>
            <a:r>
              <a:rPr lang="en-US" sz="2700" dirty="0" smtClean="0"/>
              <a:t>Tahiti-</a:t>
            </a:r>
            <a:r>
              <a:rPr lang="en-US" sz="2700" dirty="0" err="1" smtClean="0"/>
              <a:t>Iti</a:t>
            </a:r>
            <a:r>
              <a:rPr lang="en-US" sz="2700" dirty="0" smtClean="0"/>
              <a:t> / Presque </a:t>
            </a:r>
            <a:r>
              <a:rPr lang="en-US" sz="2700" dirty="0"/>
              <a:t>Isle – the view on waking </a:t>
            </a:r>
            <a:r>
              <a:rPr lang="en-US" sz="2700" dirty="0" smtClean="0"/>
              <a:t>up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19200"/>
            <a:ext cx="7696200" cy="509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1604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offer: Actual fax sent from “</a:t>
            </a:r>
            <a:r>
              <a:rPr lang="en-US" sz="2400" i="1" dirty="0" err="1" smtClean="0"/>
              <a:t>Stornoway</a:t>
            </a:r>
            <a:r>
              <a:rPr lang="en-US" sz="2400" dirty="0" smtClean="0"/>
              <a:t>”’s owners </a:t>
            </a:r>
            <a:br>
              <a:rPr lang="en-US" sz="2400" dirty="0" smtClean="0"/>
            </a:br>
            <a:r>
              <a:rPr lang="en-US" sz="2400" dirty="0" smtClean="0"/>
              <a:t>in Panama to me in Nassau, November 1993</a:t>
            </a:r>
            <a:endParaRPr 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19200"/>
            <a:ext cx="6781800" cy="5268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653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Final crew: Author, Chris, Tina, Trevor, Stefan in Tonga, </a:t>
            </a:r>
            <a:r>
              <a:rPr lang="en-US" sz="2400" dirty="0" smtClean="0"/>
              <a:t>May </a:t>
            </a:r>
            <a:br>
              <a:rPr lang="en-US" sz="2400" dirty="0" smtClean="0"/>
            </a:br>
            <a:r>
              <a:rPr lang="en-US" sz="2400" dirty="0" smtClean="0"/>
              <a:t>Passports: US, France, NZ, Australia, Italy, Canada, UK, Sweden...</a:t>
            </a:r>
            <a:endParaRPr lang="en-US" sz="24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783771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825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944562"/>
          </a:xfrm>
        </p:spPr>
        <p:txBody>
          <a:bodyPr>
            <a:normAutofit fontScale="90000"/>
          </a:bodyPr>
          <a:lstStyle/>
          <a:p>
            <a:r>
              <a:rPr lang="en-US" sz="2700" i="1" dirty="0" smtClean="0"/>
              <a:t/>
            </a:r>
            <a:br>
              <a:rPr lang="en-US" sz="2700" i="1" dirty="0" smtClean="0"/>
            </a:br>
            <a:r>
              <a:rPr lang="en-US" sz="2700" i="1" dirty="0" smtClean="0"/>
              <a:t/>
            </a:r>
            <a:br>
              <a:rPr lang="en-US" sz="2700" i="1" dirty="0" smtClean="0"/>
            </a:br>
            <a:r>
              <a:rPr lang="en-US" sz="2700" i="1" dirty="0" err="1" smtClean="0"/>
              <a:t>Stornoway</a:t>
            </a:r>
            <a:r>
              <a:rPr lang="en-US" sz="2700" dirty="0" smtClean="0"/>
              <a:t> </a:t>
            </a:r>
            <a:r>
              <a:rPr lang="en-US" sz="2700" dirty="0"/>
              <a:t>at her final berth in Viaduct Quay </a:t>
            </a:r>
            <a:r>
              <a:rPr lang="en-US" sz="2700" dirty="0" smtClean="0"/>
              <a:t>Auckland. </a:t>
            </a:r>
            <a:br>
              <a:rPr lang="en-US" sz="2700" dirty="0" smtClean="0"/>
            </a:br>
            <a:r>
              <a:rPr lang="en-US" sz="2700" dirty="0" smtClean="0"/>
              <a:t>Note strips of paint missing from starboard side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95400"/>
            <a:ext cx="7652502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3197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92162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Travels through New Zealand’s South Island </a:t>
            </a:r>
            <a:br>
              <a:rPr lang="en-US" sz="2400" dirty="0" smtClean="0"/>
            </a:br>
            <a:r>
              <a:rPr lang="en-US" sz="2400" dirty="0" smtClean="0"/>
              <a:t>&amp; writing on Stewart Island summer (their winter) 1994</a:t>
            </a:r>
            <a:endParaRPr lang="en-US" sz="2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90600"/>
            <a:ext cx="4572000" cy="5466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6852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End of the line: Andreas in remote Mason’s Bay, Stewart Island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7675136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73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944562"/>
          </a:xfrm>
        </p:spPr>
        <p:txBody>
          <a:bodyPr>
            <a:normAutofit/>
          </a:bodyPr>
          <a:lstStyle/>
          <a:p>
            <a:r>
              <a:rPr lang="en-US" sz="2400" dirty="0"/>
              <a:t>Andy shepherding, </a:t>
            </a:r>
            <a:r>
              <a:rPr lang="en-US" sz="2400" dirty="0" err="1"/>
              <a:t>Pohuenui</a:t>
            </a:r>
            <a:r>
              <a:rPr lang="en-US" sz="2400" dirty="0"/>
              <a:t> Island, Marlborough Sounds, NZ. Farmhouse, shearer’s lodging and export wharf far below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95400"/>
            <a:ext cx="7159658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573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15962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Return journey – NZ-Sydney–Thailand–Sweden–UK–US–Nassau: nowhere near as original as the outward voyage</a:t>
            </a:r>
            <a:endParaRPr lang="en-US" sz="2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84063" y="-383862"/>
            <a:ext cx="5257801" cy="815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6787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Broke in Bangkok, Thailand</a:t>
            </a:r>
            <a:endParaRPr lang="en-US" sz="24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19200"/>
            <a:ext cx="6150527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9578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Final slide: hospitalized in Stockholm, </a:t>
            </a:r>
            <a:br>
              <a:rPr lang="en-US" sz="2400" dirty="0" smtClean="0"/>
            </a:br>
            <a:r>
              <a:rPr lang="en-US" sz="2400" dirty="0" smtClean="0"/>
              <a:t>November 1994, 1 year after Panama</a:t>
            </a:r>
            <a:endParaRPr lang="en-US" sz="24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7543799" cy="4104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872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82000" cy="6049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Resources</a:t>
            </a:r>
            <a:r>
              <a:rPr lang="en-US" sz="3200" dirty="0" smtClean="0"/>
              <a:t>:</a:t>
            </a:r>
            <a:r>
              <a:rPr lang="en-US" sz="2400" dirty="0" smtClean="0"/>
              <a:t>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u="sng" dirty="0" smtClean="0">
                <a:solidFill>
                  <a:schemeClr val="tx2">
                    <a:lumMod val="40000"/>
                    <a:lumOff val="60000"/>
                  </a:schemeClr>
                </a:solidFill>
                <a:hlinkClick r:id="rId2"/>
              </a:rPr>
              <a:t>www.wrongseason.net</a:t>
            </a:r>
            <a:r>
              <a:rPr lang="en-US" sz="2400" u="sng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en-US" sz="2400" u="sng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en-US" sz="2400" u="sng" dirty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en-US" sz="2400" u="sng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en-US" sz="2400" u="sng" dirty="0" smtClean="0">
                <a:solidFill>
                  <a:schemeClr val="tx2">
                    <a:lumMod val="40000"/>
                    <a:lumOff val="60000"/>
                  </a:schemeClr>
                </a:solidFill>
                <a:hlinkClick r:id="rId3"/>
              </a:rPr>
              <a:t>www.islandbooks.biz</a:t>
            </a:r>
            <a:r>
              <a:rPr lang="en-US" sz="2400" u="sng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en-US" sz="2400" u="sng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en-US" sz="2400" u="sng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en-US" sz="2400" u="sng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en-US" sz="2400" u="sng" dirty="0" smtClean="0">
                <a:solidFill>
                  <a:schemeClr val="tx2">
                    <a:lumMod val="40000"/>
                    <a:lumOff val="60000"/>
                  </a:schemeClr>
                </a:solidFill>
                <a:hlinkClick r:id="rId4"/>
              </a:rPr>
              <a:t>www.ericwiberg.com</a:t>
            </a:r>
            <a:r>
              <a:rPr lang="en-US" sz="2400" u="sng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en-US" sz="2400" u="sng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en-US" sz="2400" u="sng" dirty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en-US" sz="2400" u="sng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en-US" sz="2400" dirty="0"/>
              <a:t>Armchair Sailor </a:t>
            </a:r>
            <a:r>
              <a:rPr lang="en-US" sz="2400" dirty="0" smtClean="0"/>
              <a:t>/ </a:t>
            </a:r>
            <a:r>
              <a:rPr lang="en-US" sz="2400" dirty="0" err="1" smtClean="0"/>
              <a:t>Bluewater</a:t>
            </a:r>
            <a:r>
              <a:rPr lang="en-US" sz="2400" dirty="0" smtClean="0"/>
              <a:t> Books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5715000"/>
            <a:ext cx="6629400" cy="411163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5339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467600" cy="533400"/>
          </a:xfrm>
        </p:spPr>
        <p:txBody>
          <a:bodyPr>
            <a:normAutofit fontScale="90000"/>
          </a:bodyPr>
          <a:lstStyle/>
          <a:p>
            <a:r>
              <a:rPr lang="en-US" sz="1800" i="1" dirty="0" err="1" smtClean="0"/>
              <a:t>Stornoway</a:t>
            </a:r>
            <a:r>
              <a:rPr lang="en-US" sz="1800" dirty="0" err="1" smtClean="0"/>
              <a:t>’s</a:t>
            </a:r>
            <a:r>
              <a:rPr lang="en-US" sz="1800" dirty="0" smtClean="0"/>
              <a:t> Trans-Pacific Voyage 1993-94: Panama – Galapagos – Marquesas – Tahiti – </a:t>
            </a:r>
            <a:r>
              <a:rPr lang="en-US" sz="1800" dirty="0" err="1" smtClean="0"/>
              <a:t>Rarotonga</a:t>
            </a:r>
            <a:r>
              <a:rPr lang="en-US" sz="1800" dirty="0" smtClean="0"/>
              <a:t> (Cook Islands) –  </a:t>
            </a:r>
            <a:r>
              <a:rPr lang="en-US" sz="1800" dirty="0" err="1" smtClean="0"/>
              <a:t>Nuku</a:t>
            </a:r>
            <a:r>
              <a:rPr lang="en-US" sz="1800" dirty="0" smtClean="0"/>
              <a:t> ‘</a:t>
            </a:r>
            <a:r>
              <a:rPr lang="en-US" sz="1800" dirty="0" err="1" smtClean="0"/>
              <a:t>Alofa</a:t>
            </a:r>
            <a:r>
              <a:rPr lang="en-US" sz="1800" dirty="0" smtClean="0"/>
              <a:t> (Tonga) – Auckland New Zealand </a:t>
            </a:r>
            <a:endParaRPr lang="en-US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88428" y="-464428"/>
            <a:ext cx="5243343" cy="8153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063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868362"/>
          </a:xfrm>
        </p:spPr>
        <p:txBody>
          <a:bodyPr>
            <a:normAutofit/>
          </a:bodyPr>
          <a:lstStyle/>
          <a:p>
            <a:r>
              <a:rPr lang="en-US" sz="2400" i="1" dirty="0" err="1" smtClean="0"/>
              <a:t>Stornoway</a:t>
            </a:r>
            <a:r>
              <a:rPr lang="en-US" sz="2400" dirty="0" smtClean="0"/>
              <a:t> crossing the equator</a:t>
            </a:r>
            <a:br>
              <a:rPr lang="en-US" sz="2400" dirty="0" smtClean="0"/>
            </a:br>
            <a:r>
              <a:rPr lang="en-US" sz="2400" dirty="0" smtClean="0"/>
              <a:t>Ceremony approaching Galapagos Christmas Eve 1993</a:t>
            </a:r>
            <a:endParaRPr lang="en-US" sz="2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47800"/>
            <a:ext cx="7025756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55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Author voyages summer to fall of 1994</a:t>
            </a:r>
            <a:br>
              <a:rPr lang="en-US" sz="2400" dirty="0" smtClean="0"/>
            </a:br>
            <a:r>
              <a:rPr lang="en-US" sz="2400" dirty="0" smtClean="0"/>
              <a:t>leading to meeting </a:t>
            </a:r>
            <a:r>
              <a:rPr lang="en-US" sz="2400" i="1" dirty="0" err="1" smtClean="0"/>
              <a:t>Stornoway</a:t>
            </a:r>
            <a:r>
              <a:rPr lang="en-US" sz="2400" dirty="0" smtClean="0"/>
              <a:t> in Nassau &amp; joining in Panama</a:t>
            </a:r>
            <a:endParaRPr lang="en-US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868" y="1600200"/>
            <a:ext cx="258626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868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2700" i="1" dirty="0" smtClean="0"/>
              <a:t/>
            </a:r>
            <a:br>
              <a:rPr lang="en-US" sz="2700" i="1" dirty="0" smtClean="0"/>
            </a:br>
            <a:r>
              <a:rPr lang="en-US" sz="2700" i="1" dirty="0"/>
              <a:t/>
            </a:r>
            <a:br>
              <a:rPr lang="en-US" sz="2700" i="1" dirty="0"/>
            </a:br>
            <a:r>
              <a:rPr lang="en-US" sz="2700" i="1" dirty="0" err="1" smtClean="0"/>
              <a:t>Stornoway</a:t>
            </a:r>
            <a:r>
              <a:rPr lang="en-US" sz="2700" dirty="0" smtClean="0"/>
              <a:t> </a:t>
            </a:r>
            <a:r>
              <a:rPr lang="en-US" sz="2700" dirty="0"/>
              <a:t>and </a:t>
            </a:r>
            <a:r>
              <a:rPr lang="en-US" sz="2700" i="1" dirty="0" err="1"/>
              <a:t>MaiTai</a:t>
            </a:r>
            <a:r>
              <a:rPr lang="en-US" sz="2700" i="1" dirty="0"/>
              <a:t> </a:t>
            </a:r>
            <a:r>
              <a:rPr lang="en-US" sz="2700" dirty="0"/>
              <a:t>anchored, Wreck Bay Galapagos Jan. 1994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914400"/>
            <a:ext cx="3810000" cy="5792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535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72400" cy="94456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Owner, Chris</a:t>
            </a:r>
            <a:r>
              <a:rPr lang="en-US" sz="2400" dirty="0"/>
              <a:t>, Author, Michel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aboard </a:t>
            </a:r>
            <a:r>
              <a:rPr lang="en-US" sz="2400" dirty="0"/>
              <a:t>Michel’s boat </a:t>
            </a:r>
            <a:r>
              <a:rPr lang="en-US" sz="2400" i="1" dirty="0"/>
              <a:t>Cow Over the Moon</a:t>
            </a:r>
            <a:endParaRPr lang="en-US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1371600"/>
            <a:ext cx="776630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7681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792162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Baby seal at rookery, Galapagos </a:t>
            </a:r>
            <a:br>
              <a:rPr lang="en-US" sz="2400" dirty="0" smtClean="0"/>
            </a:br>
            <a:r>
              <a:rPr lang="en-US" sz="2400" dirty="0" smtClean="0"/>
              <a:t>(note mother in distance serving as sentry)</a:t>
            </a:r>
            <a:endParaRPr lang="en-US" sz="2400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219200"/>
            <a:ext cx="11406291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334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94456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Learning celestial from a Chilean naval officer </a:t>
            </a:r>
            <a:br>
              <a:rPr lang="en-US" sz="2400" dirty="0" smtClean="0"/>
            </a:br>
            <a:r>
              <a:rPr lang="en-US" sz="2400" dirty="0" smtClean="0"/>
              <a:t>at Post Office Bay, Galapagos</a:t>
            </a:r>
            <a:endParaRPr lang="en-US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543800" cy="4791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084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263</Words>
  <Application>Microsoft Office PowerPoint</Application>
  <PresentationFormat>On-screen Show (4:3)</PresentationFormat>
  <Paragraphs>31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 S/Y “STORNOWAY”’s Construction &amp; Trans-Pacific Voyage  IYRS / MoY Presentation Tues. 29th March 2011 Capt. Eric T. Wiberg</vt:lpstr>
      <vt:lpstr>The offer: Actual fax sent from “Stornoway”’s owners  in Panama to me in Nassau, November 1993</vt:lpstr>
      <vt:lpstr>Stornoway’s Trans-Pacific Voyage 1993-94: Panama – Galapagos – Marquesas – Tahiti – Rarotonga (Cook Islands) –  Nuku ‘Alofa (Tonga) – Auckland New Zealand </vt:lpstr>
      <vt:lpstr>Stornoway crossing the equator Ceremony approaching Galapagos Christmas Eve 1993</vt:lpstr>
      <vt:lpstr>Author voyages summer to fall of 1994 leading to meeting Stornoway in Nassau &amp; joining in Panama</vt:lpstr>
      <vt:lpstr>  Stornoway and MaiTai anchored, Wreck Bay Galapagos Jan. 1994 </vt:lpstr>
      <vt:lpstr>Owner, Chris, Author, Michel  aboard Michel’s boat Cow Over the Moon</vt:lpstr>
      <vt:lpstr>Baby seal at rookery, Galapagos  (note mother in distance serving as sentry)</vt:lpstr>
      <vt:lpstr>Learning celestial from a Chilean naval officer  at Post Office Bay, Galapagos</vt:lpstr>
      <vt:lpstr>  Underway at last – New crew Trevor at the wheel </vt:lpstr>
      <vt:lpstr>Stornoway where she belongs - at sea in trade winds.  Note barrels with diesel.</vt:lpstr>
      <vt:lpstr>Tina at bow on arrival in Taoihae Bay Marquesas -  Young whaler Herman Melville jumped ship in this same bay</vt:lpstr>
      <vt:lpstr>  Chapel in Typee Valley, Nuku Hiva, which was nearly deserted </vt:lpstr>
      <vt:lpstr>Stornoway in Nuku Hiva, Marquesas Islands  after covering 3,250 nautical miles in 17.5 days – note Tina on deck</vt:lpstr>
      <vt:lpstr>Sailfish landed off the Tuamotu or “Dangerous” islands. 21 steaks</vt:lpstr>
      <vt:lpstr>Stornoway in Papeete Harbour, Tahiti  from the mast head looking down</vt:lpstr>
      <vt:lpstr>Papeete harbor with Moorea in background, as Club Med tall ship clears breakwater - our view for four Friday evenings.</vt:lpstr>
      <vt:lpstr>View of Tahiti from ridge above Moorea’s ferry harbor on a hike</vt:lpstr>
      <vt:lpstr>Campsite, Tahiti-Iti / Presque Isle – the view on waking up</vt:lpstr>
      <vt:lpstr>Final crew: Author, Chris, Tina, Trevor, Stefan in Tonga, May  Passports: US, France, NZ, Australia, Italy, Canada, UK, Sweden...</vt:lpstr>
      <vt:lpstr>  Stornoway at her final berth in Viaduct Quay Auckland.  Note strips of paint missing from starboard side </vt:lpstr>
      <vt:lpstr>Travels through New Zealand’s South Island  &amp; writing on Stewart Island summer (their winter) 1994</vt:lpstr>
      <vt:lpstr>End of the line: Andreas in remote Mason’s Bay, Stewart Island</vt:lpstr>
      <vt:lpstr>Andy shepherding, Pohuenui Island, Marlborough Sounds, NZ. Farmhouse, shearer’s lodging and export wharf far below</vt:lpstr>
      <vt:lpstr>Return journey – NZ-Sydney–Thailand–Sweden–UK–US–Nassau: nowhere near as original as the outward voyage</vt:lpstr>
      <vt:lpstr>Broke in Bangkok, Thailand</vt:lpstr>
      <vt:lpstr>Final slide: hospitalized in Stockholm,  November 1994, 1 year after Panama</vt:lpstr>
      <vt:lpstr>Resources:   www.wrongseason.net  www.islandbooks.biz  www.ericwiberg.com  Armchair Sailor / Bluewater Books  Questions?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S/Y “STORNOWAY”’s Construction &amp; Trans-Pacific Voyage  IYRS / MoY Presentation Tues. 29th March 2011 Capt. Eric T. Wiberg</dc:title>
  <dc:creator>Eric</dc:creator>
  <cp:lastModifiedBy>Eric</cp:lastModifiedBy>
  <cp:revision>26</cp:revision>
  <dcterms:created xsi:type="dcterms:W3CDTF">2011-03-28T09:39:17Z</dcterms:created>
  <dcterms:modified xsi:type="dcterms:W3CDTF">2011-03-29T07:16:22Z</dcterms:modified>
</cp:coreProperties>
</file>