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2" r:id="rId3"/>
    <p:sldId id="273" r:id="rId4"/>
    <p:sldId id="304" r:id="rId5"/>
    <p:sldId id="299" r:id="rId6"/>
    <p:sldId id="295" r:id="rId7"/>
    <p:sldId id="296" r:id="rId8"/>
    <p:sldId id="297" r:id="rId9"/>
    <p:sldId id="300" r:id="rId10"/>
    <p:sldId id="291" r:id="rId11"/>
    <p:sldId id="298" r:id="rId12"/>
    <p:sldId id="294" r:id="rId13"/>
    <p:sldId id="293" r:id="rId14"/>
    <p:sldId id="301" r:id="rId15"/>
    <p:sldId id="302" r:id="rId16"/>
    <p:sldId id="292" r:id="rId17"/>
    <p:sldId id="303" r:id="rId18"/>
    <p:sldId id="270" r:id="rId19"/>
    <p:sldId id="287" r:id="rId20"/>
    <p:sldId id="26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504" autoAdjust="0"/>
    <p:restoredTop sz="94660"/>
  </p:normalViewPr>
  <p:slideViewPr>
    <p:cSldViewPr snapToGrid="0">
      <p:cViewPr varScale="1">
        <p:scale>
          <a:sx n="55" d="100"/>
          <a:sy n="55" d="100"/>
        </p:scale>
        <p:origin x="43" y="2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1ACBC-8CAB-43DA-B7E5-19AC451DD3C1}" type="datetimeFigureOut">
              <a:rPr lang="en-US" smtClean="0"/>
              <a:t>6/19/2024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F1C03-BFFF-43D0-9DD8-46EA48669370}" type="slidenum">
              <a:rPr lang="en-US" smtClean="0"/>
              <a:t>‹#›</a:t>
            </a:fld>
            <a:endParaRPr lang="en-US"/>
          </a:p>
        </p:txBody>
      </p:sp>
    </p:spTree>
    <p:extLst>
      <p:ext uri="{BB962C8B-B14F-4D97-AF65-F5344CB8AC3E}">
        <p14:creationId xmlns:p14="http://schemas.microsoft.com/office/powerpoint/2010/main" val="225380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D30D47-699B-4F84-85F2-05F4645324FD}" type="datetime1">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04933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506013-CB12-404A-9BE6-D042E873245F}" type="datetime1">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94908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351272-A9A3-4516-8874-0C69E7BA20C0}" type="datetime1">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3118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352EAD-DD7E-4D46-A0A4-6E8E23453EB1}" type="datetime1">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684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952E51-9A44-4169-88DE-D3AEF2501459}" type="datetime1">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57145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BBBEB6-636F-4CF8-AD48-0B5053B18C90}" type="datetime1">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43826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CF6AD-4303-4823-BACE-B032AB53F183}" type="datetime1">
              <a:rPr lang="en-US" smtClean="0"/>
              <a:t>6/19/2024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2331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FB031D-69CB-4AAC-997F-1FB87AAC588E}" type="datetime1">
              <a:rPr lang="en-US" smtClean="0"/>
              <a:t>6/19/2024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0379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9467-9AC4-4822-97AC-2FE3337B9813}" type="datetime1">
              <a:rPr lang="en-US" smtClean="0"/>
              <a:t>6/19/2024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82061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86A846-7AC1-48DB-9E8E-11E3FE155790}" type="datetime1">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40967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E0913-C840-4A88-A90E-EC64FC8C260C}" type="datetime1">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88636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B6D1-C690-4107-AA15-75CB29291848}" type="datetime1">
              <a:rPr lang="en-US" smtClean="0"/>
              <a:t>6/19/2024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F20E7-344A-4215-952B-C78526E47CCC}" type="slidenum">
              <a:rPr lang="en-US" smtClean="0"/>
              <a:t>‹#›</a:t>
            </a:fld>
            <a:endParaRPr lang="en-US"/>
          </a:p>
        </p:txBody>
      </p:sp>
    </p:spTree>
    <p:extLst>
      <p:ext uri="{BB962C8B-B14F-4D97-AF65-F5344CB8AC3E}">
        <p14:creationId xmlns:p14="http://schemas.microsoft.com/office/powerpoint/2010/main" val="107369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3449" y="575376"/>
            <a:ext cx="8575589" cy="2353176"/>
          </a:xfrm>
        </p:spPr>
        <p:txBody>
          <a:bodyPr>
            <a:normAutofit fontScale="90000"/>
          </a:bodyPr>
          <a:lstStyle/>
          <a:p>
            <a:pPr fontAlgn="t"/>
            <a:br>
              <a:rPr lang="en-US" dirty="0"/>
            </a:br>
            <a:br>
              <a:rPr lang="en-US" dirty="0"/>
            </a:br>
            <a:br>
              <a:rPr lang="en-US" dirty="0"/>
            </a:br>
            <a:br>
              <a:rPr lang="en-US" dirty="0"/>
            </a:br>
            <a:br>
              <a:rPr lang="en-US" dirty="0"/>
            </a:br>
            <a:br>
              <a:rPr lang="en-US" b="0" i="0" dirty="0">
                <a:solidFill>
                  <a:srgbClr val="565656"/>
                </a:solidFill>
                <a:effectLst/>
                <a:highlight>
                  <a:srgbClr val="FFFFFF"/>
                </a:highlight>
                <a:latin typeface="raleway"/>
              </a:rPr>
            </a:br>
            <a:br>
              <a:rPr lang="en-US" b="0" i="0" dirty="0">
                <a:solidFill>
                  <a:srgbClr val="141827"/>
                </a:solidFill>
                <a:effectLst/>
                <a:highlight>
                  <a:srgbClr val="FFFFFF"/>
                </a:highlight>
                <a:latin typeface="raleway"/>
              </a:rPr>
            </a:br>
            <a:r>
              <a:rPr lang="en-US" sz="6700" b="1" i="1" dirty="0">
                <a:solidFill>
                  <a:srgbClr val="000000"/>
                </a:solidFill>
                <a:effectLst/>
                <a:highlight>
                  <a:srgbClr val="FFFFFF"/>
                </a:highlight>
                <a:latin typeface="Perpetua Titling MT" panose="02020502060505020804" pitchFamily="18" charset="0"/>
              </a:rPr>
              <a:t>Military Aircraft Wrecks, Cape Cod</a:t>
            </a:r>
            <a:endParaRPr lang="en-US" sz="6700" dirty="0">
              <a:latin typeface="Perpetua Titling MT" panose="02020502060505020804" pitchFamily="18" charset="0"/>
            </a:endParaRPr>
          </a:p>
        </p:txBody>
      </p:sp>
      <p:sp>
        <p:nvSpPr>
          <p:cNvPr id="3" name="Subtitle 2"/>
          <p:cNvSpPr>
            <a:spLocks noGrp="1"/>
          </p:cNvSpPr>
          <p:nvPr>
            <p:ph type="subTitle" idx="1"/>
          </p:nvPr>
        </p:nvSpPr>
        <p:spPr>
          <a:xfrm>
            <a:off x="1523999" y="5085318"/>
            <a:ext cx="9284044" cy="1290767"/>
          </a:xfrm>
        </p:spPr>
        <p:txBody>
          <a:bodyPr>
            <a:normAutofit/>
          </a:bodyPr>
          <a:lstStyle/>
          <a:p>
            <a:r>
              <a:rPr lang="en-US" sz="3100" b="1" dirty="0">
                <a:latin typeface="Cambria" panose="02040503050406030204" pitchFamily="18" charset="0"/>
                <a:ea typeface="Cambria" panose="02040503050406030204" pitchFamily="18" charset="0"/>
              </a:rPr>
              <a:t>by Capt. Eric Wiberg, Esq.</a:t>
            </a:r>
          </a:p>
          <a:p>
            <a:r>
              <a:rPr lang="en-US" sz="3100" b="1" dirty="0">
                <a:latin typeface="Cambria" panose="02040503050406030204" pitchFamily="18" charset="0"/>
                <a:ea typeface="Cambria" panose="02040503050406030204" pitchFamily="18" charset="0"/>
              </a:rPr>
              <a:t>East Boston</a:t>
            </a:r>
            <a:endParaRPr lang="en-US" dirty="0">
              <a:latin typeface="Cambria" panose="02040503050406030204" pitchFamily="18" charset="0"/>
              <a:ea typeface="Cambria" panose="02040503050406030204" pitchFamily="18" charset="0"/>
            </a:endParaRPr>
          </a:p>
        </p:txBody>
      </p:sp>
      <p:sp>
        <p:nvSpPr>
          <p:cNvPr id="5" name="Slide Number Placeholder 4"/>
          <p:cNvSpPr>
            <a:spLocks noGrp="1"/>
          </p:cNvSpPr>
          <p:nvPr>
            <p:ph type="sldNum" sz="quarter" idx="12"/>
          </p:nvPr>
        </p:nvSpPr>
        <p:spPr/>
        <p:txBody>
          <a:bodyPr/>
          <a:lstStyle/>
          <a:p>
            <a:fld id="{45EF20E7-344A-4215-952B-C78526E47CCC}" type="slidenum">
              <a:rPr lang="en-US" smtClean="0"/>
              <a:t>1</a:t>
            </a:fld>
            <a:endParaRPr lang="en-US"/>
          </a:p>
        </p:txBody>
      </p:sp>
      <p:sp>
        <p:nvSpPr>
          <p:cNvPr id="6" name="TextBox 5">
            <a:extLst>
              <a:ext uri="{FF2B5EF4-FFF2-40B4-BE49-F238E27FC236}">
                <a16:creationId xmlns:a16="http://schemas.microsoft.com/office/drawing/2014/main" id="{168E33F9-EBB7-66B2-3AD1-A018BBD30A97}"/>
              </a:ext>
            </a:extLst>
          </p:cNvPr>
          <p:cNvSpPr txBox="1"/>
          <p:nvPr/>
        </p:nvSpPr>
        <p:spPr>
          <a:xfrm>
            <a:off x="1032163" y="3744782"/>
            <a:ext cx="9186875" cy="923330"/>
          </a:xfrm>
          <a:prstGeom prst="rect">
            <a:avLst/>
          </a:prstGeom>
          <a:noFill/>
        </p:spPr>
        <p:txBody>
          <a:bodyPr wrap="square" rtlCol="0">
            <a:spAutoFit/>
          </a:bodyPr>
          <a:lstStyle/>
          <a:p>
            <a:pPr algn="ctr"/>
            <a:r>
              <a:rPr lang="en-US" dirty="0"/>
              <a:t>Museums on the Green</a:t>
            </a:r>
          </a:p>
          <a:p>
            <a:pPr algn="ctr"/>
            <a:r>
              <a:rPr lang="en-US" dirty="0"/>
              <a:t>55-65 Palmer Avenue</a:t>
            </a:r>
          </a:p>
          <a:p>
            <a:pPr algn="ctr"/>
            <a:r>
              <a:rPr lang="en-US" dirty="0"/>
              <a:t>Falmouth, MA</a:t>
            </a:r>
          </a:p>
        </p:txBody>
      </p:sp>
    </p:spTree>
    <p:extLst>
      <p:ext uri="{BB962C8B-B14F-4D97-AF65-F5344CB8AC3E}">
        <p14:creationId xmlns:p14="http://schemas.microsoft.com/office/powerpoint/2010/main" val="165048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F9256-9A0E-4B99-A1BA-8F2FE01515EE}"/>
              </a:ext>
            </a:extLst>
          </p:cNvPr>
          <p:cNvSpPr>
            <a:spLocks noGrp="1"/>
          </p:cNvSpPr>
          <p:nvPr>
            <p:ph type="title"/>
          </p:nvPr>
        </p:nvSpPr>
        <p:spPr>
          <a:xfrm>
            <a:off x="4094018" y="136525"/>
            <a:ext cx="8097982" cy="1782097"/>
          </a:xfrm>
        </p:spPr>
        <p:txBody>
          <a:bodyPr>
            <a:normAutofit/>
          </a:bodyPr>
          <a:lstStyle/>
          <a:p>
            <a:pPr algn="ctr"/>
            <a:r>
              <a:rPr lang="en-US" dirty="0"/>
              <a:t>Johns Pond Mashpee Otis AFB, Fall 2023</a:t>
            </a:r>
          </a:p>
        </p:txBody>
      </p:sp>
      <p:sp>
        <p:nvSpPr>
          <p:cNvPr id="4" name="Slide Number Placeholder 3">
            <a:extLst>
              <a:ext uri="{FF2B5EF4-FFF2-40B4-BE49-F238E27FC236}">
                <a16:creationId xmlns:a16="http://schemas.microsoft.com/office/drawing/2014/main" id="{5A9A57B1-857A-48B0-A063-13245817F158}"/>
              </a:ext>
            </a:extLst>
          </p:cNvPr>
          <p:cNvSpPr>
            <a:spLocks noGrp="1"/>
          </p:cNvSpPr>
          <p:nvPr>
            <p:ph type="sldNum" sz="quarter" idx="12"/>
          </p:nvPr>
        </p:nvSpPr>
        <p:spPr/>
        <p:txBody>
          <a:bodyPr/>
          <a:lstStyle/>
          <a:p>
            <a:fld id="{45EF20E7-344A-4215-952B-C78526E47CCC}" type="slidenum">
              <a:rPr lang="en-US" smtClean="0"/>
              <a:t>10</a:t>
            </a:fld>
            <a:endParaRPr lang="en-US"/>
          </a:p>
        </p:txBody>
      </p:sp>
      <p:pic>
        <p:nvPicPr>
          <p:cNvPr id="3" name="Picture 2">
            <a:extLst>
              <a:ext uri="{FF2B5EF4-FFF2-40B4-BE49-F238E27FC236}">
                <a16:creationId xmlns:a16="http://schemas.microsoft.com/office/drawing/2014/main" id="{0A5F4A6E-160B-1915-03E4-24BC24083F7D}"/>
              </a:ext>
            </a:extLst>
          </p:cNvPr>
          <p:cNvPicPr>
            <a:picLocks noChangeAspect="1"/>
          </p:cNvPicPr>
          <p:nvPr/>
        </p:nvPicPr>
        <p:blipFill>
          <a:blip r:embed="rId2"/>
          <a:stretch>
            <a:fillRect/>
          </a:stretch>
        </p:blipFill>
        <p:spPr>
          <a:xfrm>
            <a:off x="-1" y="136525"/>
            <a:ext cx="4167455" cy="2688681"/>
          </a:xfrm>
          <a:prstGeom prst="rect">
            <a:avLst/>
          </a:prstGeom>
        </p:spPr>
      </p:pic>
      <p:pic>
        <p:nvPicPr>
          <p:cNvPr id="6" name="Picture 5">
            <a:extLst>
              <a:ext uri="{FF2B5EF4-FFF2-40B4-BE49-F238E27FC236}">
                <a16:creationId xmlns:a16="http://schemas.microsoft.com/office/drawing/2014/main" id="{EA5D70FC-CDA5-237C-9C0E-2E72C622BAAE}"/>
              </a:ext>
            </a:extLst>
          </p:cNvPr>
          <p:cNvPicPr>
            <a:picLocks noChangeAspect="1"/>
          </p:cNvPicPr>
          <p:nvPr/>
        </p:nvPicPr>
        <p:blipFill>
          <a:blip r:embed="rId3"/>
          <a:stretch>
            <a:fillRect/>
          </a:stretch>
        </p:blipFill>
        <p:spPr>
          <a:xfrm>
            <a:off x="689808" y="2825206"/>
            <a:ext cx="10812384" cy="3896269"/>
          </a:xfrm>
          <a:prstGeom prst="rect">
            <a:avLst/>
          </a:prstGeom>
        </p:spPr>
      </p:pic>
    </p:spTree>
    <p:extLst>
      <p:ext uri="{BB962C8B-B14F-4D97-AF65-F5344CB8AC3E}">
        <p14:creationId xmlns:p14="http://schemas.microsoft.com/office/powerpoint/2010/main" val="1331280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AA2C7EE-D39E-1409-1B85-9C6FC8940411}"/>
              </a:ext>
            </a:extLst>
          </p:cNvPr>
          <p:cNvPicPr>
            <a:picLocks noGrp="1" noChangeAspect="1"/>
          </p:cNvPicPr>
          <p:nvPr>
            <p:ph idx="1"/>
          </p:nvPr>
        </p:nvPicPr>
        <p:blipFill>
          <a:blip r:embed="rId2"/>
          <a:stretch>
            <a:fillRect/>
          </a:stretch>
        </p:blipFill>
        <p:spPr>
          <a:xfrm>
            <a:off x="2511408" y="136525"/>
            <a:ext cx="6684996" cy="6040438"/>
          </a:xfrm>
        </p:spPr>
      </p:pic>
      <p:sp>
        <p:nvSpPr>
          <p:cNvPr id="4" name="Slide Number Placeholder 3">
            <a:extLst>
              <a:ext uri="{FF2B5EF4-FFF2-40B4-BE49-F238E27FC236}">
                <a16:creationId xmlns:a16="http://schemas.microsoft.com/office/drawing/2014/main" id="{36D9162C-16D0-8C32-C39D-484F511AEBB2}"/>
              </a:ext>
            </a:extLst>
          </p:cNvPr>
          <p:cNvSpPr>
            <a:spLocks noGrp="1"/>
          </p:cNvSpPr>
          <p:nvPr>
            <p:ph type="sldNum" sz="quarter" idx="12"/>
          </p:nvPr>
        </p:nvSpPr>
        <p:spPr/>
        <p:txBody>
          <a:bodyPr/>
          <a:lstStyle/>
          <a:p>
            <a:fld id="{45EF20E7-344A-4215-952B-C78526E47CCC}" type="slidenum">
              <a:rPr lang="en-US" smtClean="0"/>
              <a:t>11</a:t>
            </a:fld>
            <a:endParaRPr lang="en-US"/>
          </a:p>
        </p:txBody>
      </p:sp>
    </p:spTree>
    <p:extLst>
      <p:ext uri="{BB962C8B-B14F-4D97-AF65-F5344CB8AC3E}">
        <p14:creationId xmlns:p14="http://schemas.microsoft.com/office/powerpoint/2010/main" val="3006641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BF13C-1DC7-E8E2-1DD9-464EAC25A108}"/>
              </a:ext>
            </a:extLst>
          </p:cNvPr>
          <p:cNvSpPr>
            <a:spLocks noGrp="1"/>
          </p:cNvSpPr>
          <p:nvPr>
            <p:ph type="title"/>
          </p:nvPr>
        </p:nvSpPr>
        <p:spPr/>
        <p:txBody>
          <a:bodyPr>
            <a:normAutofit fontScale="90000"/>
          </a:bodyPr>
          <a:lstStyle/>
          <a:p>
            <a:r>
              <a:rPr lang="en-US" dirty="0"/>
              <a:t>A New England Air Express passenger craft which crashed in the Bahamas, October, 1948. </a:t>
            </a:r>
          </a:p>
        </p:txBody>
      </p:sp>
      <p:sp>
        <p:nvSpPr>
          <p:cNvPr id="4" name="Slide Number Placeholder 3">
            <a:extLst>
              <a:ext uri="{FF2B5EF4-FFF2-40B4-BE49-F238E27FC236}">
                <a16:creationId xmlns:a16="http://schemas.microsoft.com/office/drawing/2014/main" id="{173C5DCE-DEE1-2C54-6892-BAF62DE7B75D}"/>
              </a:ext>
            </a:extLst>
          </p:cNvPr>
          <p:cNvSpPr>
            <a:spLocks noGrp="1"/>
          </p:cNvSpPr>
          <p:nvPr>
            <p:ph type="sldNum" sz="quarter" idx="12"/>
          </p:nvPr>
        </p:nvSpPr>
        <p:spPr/>
        <p:txBody>
          <a:bodyPr/>
          <a:lstStyle/>
          <a:p>
            <a:fld id="{45EF20E7-344A-4215-952B-C78526E47CCC}" type="slidenum">
              <a:rPr lang="en-US" smtClean="0"/>
              <a:t>12</a:t>
            </a:fld>
            <a:endParaRPr lang="en-US"/>
          </a:p>
        </p:txBody>
      </p:sp>
      <p:pic>
        <p:nvPicPr>
          <p:cNvPr id="5" name="Picture 4">
            <a:extLst>
              <a:ext uri="{FF2B5EF4-FFF2-40B4-BE49-F238E27FC236}">
                <a16:creationId xmlns:a16="http://schemas.microsoft.com/office/drawing/2014/main" id="{54F70265-C691-595D-B92C-83B3AB06E1C3}"/>
              </a:ext>
            </a:extLst>
          </p:cNvPr>
          <p:cNvPicPr>
            <a:picLocks noChangeAspect="1"/>
          </p:cNvPicPr>
          <p:nvPr/>
        </p:nvPicPr>
        <p:blipFill>
          <a:blip r:embed="rId2"/>
          <a:stretch>
            <a:fillRect/>
          </a:stretch>
        </p:blipFill>
        <p:spPr>
          <a:xfrm>
            <a:off x="3449783" y="1523043"/>
            <a:ext cx="6648816" cy="4788858"/>
          </a:xfrm>
          <a:prstGeom prst="rect">
            <a:avLst/>
          </a:prstGeom>
        </p:spPr>
      </p:pic>
    </p:spTree>
    <p:extLst>
      <p:ext uri="{BB962C8B-B14F-4D97-AF65-F5344CB8AC3E}">
        <p14:creationId xmlns:p14="http://schemas.microsoft.com/office/powerpoint/2010/main" val="2923809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9F270-7E66-8A59-BEA2-F149AB49B01A}"/>
              </a:ext>
            </a:extLst>
          </p:cNvPr>
          <p:cNvSpPr>
            <a:spLocks noGrp="1"/>
          </p:cNvSpPr>
          <p:nvPr>
            <p:ph type="title"/>
          </p:nvPr>
        </p:nvSpPr>
        <p:spPr/>
        <p:txBody>
          <a:bodyPr>
            <a:normAutofit fontScale="90000"/>
          </a:bodyPr>
          <a:lstStyle/>
          <a:p>
            <a:r>
              <a:rPr lang="en-US" dirty="0"/>
              <a:t>A military aircraft crashed in Canton on approach to Logan, out of fuel, November, 1952. </a:t>
            </a:r>
            <a:br>
              <a:rPr lang="en-US" dirty="0"/>
            </a:br>
            <a:endParaRPr lang="en-US" dirty="0"/>
          </a:p>
        </p:txBody>
      </p:sp>
      <p:sp>
        <p:nvSpPr>
          <p:cNvPr id="3" name="Content Placeholder 2">
            <a:extLst>
              <a:ext uri="{FF2B5EF4-FFF2-40B4-BE49-F238E27FC236}">
                <a16:creationId xmlns:a16="http://schemas.microsoft.com/office/drawing/2014/main" id="{341A5D03-9EE9-98B7-3940-02CE59B77991}"/>
              </a:ext>
            </a:extLst>
          </p:cNvPr>
          <p:cNvSpPr>
            <a:spLocks noGrp="1"/>
          </p:cNvSpPr>
          <p:nvPr>
            <p:ph idx="1"/>
          </p:nvPr>
        </p:nvSpPr>
        <p:spPr/>
        <p:txBody>
          <a:bodyPr/>
          <a:lstStyle/>
          <a:p>
            <a:r>
              <a:rPr lang="en-US" dirty="0"/>
              <a:t> </a:t>
            </a:r>
          </a:p>
          <a:p>
            <a:endParaRPr lang="en-US" dirty="0"/>
          </a:p>
        </p:txBody>
      </p:sp>
      <p:sp>
        <p:nvSpPr>
          <p:cNvPr id="4" name="Slide Number Placeholder 3">
            <a:extLst>
              <a:ext uri="{FF2B5EF4-FFF2-40B4-BE49-F238E27FC236}">
                <a16:creationId xmlns:a16="http://schemas.microsoft.com/office/drawing/2014/main" id="{E1777816-0A25-C1B2-E65A-1217AC8EE395}"/>
              </a:ext>
            </a:extLst>
          </p:cNvPr>
          <p:cNvSpPr>
            <a:spLocks noGrp="1"/>
          </p:cNvSpPr>
          <p:nvPr>
            <p:ph type="sldNum" sz="quarter" idx="12"/>
          </p:nvPr>
        </p:nvSpPr>
        <p:spPr/>
        <p:txBody>
          <a:bodyPr/>
          <a:lstStyle/>
          <a:p>
            <a:fld id="{45EF20E7-344A-4215-952B-C78526E47CCC}" type="slidenum">
              <a:rPr lang="en-US" smtClean="0"/>
              <a:t>13</a:t>
            </a:fld>
            <a:endParaRPr lang="en-US"/>
          </a:p>
        </p:txBody>
      </p:sp>
      <p:pic>
        <p:nvPicPr>
          <p:cNvPr id="5" name="Picture 4">
            <a:extLst>
              <a:ext uri="{FF2B5EF4-FFF2-40B4-BE49-F238E27FC236}">
                <a16:creationId xmlns:a16="http://schemas.microsoft.com/office/drawing/2014/main" id="{D2297F01-4731-253B-9390-4769F705200A}"/>
              </a:ext>
            </a:extLst>
          </p:cNvPr>
          <p:cNvPicPr>
            <a:picLocks noChangeAspect="1"/>
          </p:cNvPicPr>
          <p:nvPr/>
        </p:nvPicPr>
        <p:blipFill>
          <a:blip r:embed="rId2"/>
          <a:stretch>
            <a:fillRect/>
          </a:stretch>
        </p:blipFill>
        <p:spPr>
          <a:xfrm>
            <a:off x="2826327" y="1242523"/>
            <a:ext cx="6691746" cy="5132937"/>
          </a:xfrm>
          <a:prstGeom prst="rect">
            <a:avLst/>
          </a:prstGeom>
        </p:spPr>
      </p:pic>
    </p:spTree>
    <p:extLst>
      <p:ext uri="{BB962C8B-B14F-4D97-AF65-F5344CB8AC3E}">
        <p14:creationId xmlns:p14="http://schemas.microsoft.com/office/powerpoint/2010/main" val="1935372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CF177-2C31-5988-F59B-9121D24CE98B}"/>
              </a:ext>
            </a:extLst>
          </p:cNvPr>
          <p:cNvSpPr>
            <a:spLocks noGrp="1"/>
          </p:cNvSpPr>
          <p:nvPr>
            <p:ph type="title"/>
          </p:nvPr>
        </p:nvSpPr>
        <p:spPr>
          <a:xfrm>
            <a:off x="166255" y="136526"/>
            <a:ext cx="11533909" cy="902566"/>
          </a:xfrm>
        </p:spPr>
        <p:txBody>
          <a:bodyPr/>
          <a:lstStyle/>
          <a:p>
            <a:r>
              <a:rPr lang="en-US" dirty="0"/>
              <a:t>Marion MA Tragic Bomber Wreck, Tabor, Towers</a:t>
            </a:r>
          </a:p>
        </p:txBody>
      </p:sp>
      <p:pic>
        <p:nvPicPr>
          <p:cNvPr id="6" name="Content Placeholder 5">
            <a:extLst>
              <a:ext uri="{FF2B5EF4-FFF2-40B4-BE49-F238E27FC236}">
                <a16:creationId xmlns:a16="http://schemas.microsoft.com/office/drawing/2014/main" id="{52A09D3A-3717-BD00-6DCF-01D1322F725A}"/>
              </a:ext>
            </a:extLst>
          </p:cNvPr>
          <p:cNvPicPr>
            <a:picLocks noGrp="1" noChangeAspect="1"/>
          </p:cNvPicPr>
          <p:nvPr>
            <p:ph idx="1"/>
          </p:nvPr>
        </p:nvPicPr>
        <p:blipFill>
          <a:blip r:embed="rId2"/>
          <a:stretch>
            <a:fillRect/>
          </a:stretch>
        </p:blipFill>
        <p:spPr>
          <a:xfrm>
            <a:off x="1444337" y="878218"/>
            <a:ext cx="8977744" cy="5639006"/>
          </a:xfrm>
        </p:spPr>
      </p:pic>
      <p:sp>
        <p:nvSpPr>
          <p:cNvPr id="4" name="Slide Number Placeholder 3">
            <a:extLst>
              <a:ext uri="{FF2B5EF4-FFF2-40B4-BE49-F238E27FC236}">
                <a16:creationId xmlns:a16="http://schemas.microsoft.com/office/drawing/2014/main" id="{7ED9F18A-DE12-4EEF-907B-085E7F735659}"/>
              </a:ext>
            </a:extLst>
          </p:cNvPr>
          <p:cNvSpPr>
            <a:spLocks noGrp="1"/>
          </p:cNvSpPr>
          <p:nvPr>
            <p:ph type="sldNum" sz="quarter" idx="12"/>
          </p:nvPr>
        </p:nvSpPr>
        <p:spPr/>
        <p:txBody>
          <a:bodyPr/>
          <a:lstStyle/>
          <a:p>
            <a:fld id="{45EF20E7-344A-4215-952B-C78526E47CCC}" type="slidenum">
              <a:rPr lang="en-US" smtClean="0"/>
              <a:t>14</a:t>
            </a:fld>
            <a:endParaRPr lang="en-US"/>
          </a:p>
        </p:txBody>
      </p:sp>
    </p:spTree>
    <p:extLst>
      <p:ext uri="{BB962C8B-B14F-4D97-AF65-F5344CB8AC3E}">
        <p14:creationId xmlns:p14="http://schemas.microsoft.com/office/powerpoint/2010/main" val="2595338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AB9573A-1E03-53B7-4883-0A324A3A6040}"/>
              </a:ext>
            </a:extLst>
          </p:cNvPr>
          <p:cNvPicPr>
            <a:picLocks noGrp="1" noChangeAspect="1"/>
          </p:cNvPicPr>
          <p:nvPr>
            <p:ph idx="1"/>
          </p:nvPr>
        </p:nvPicPr>
        <p:blipFill>
          <a:blip r:embed="rId2"/>
          <a:stretch>
            <a:fillRect/>
          </a:stretch>
        </p:blipFill>
        <p:spPr>
          <a:xfrm>
            <a:off x="4322619" y="4623067"/>
            <a:ext cx="6456218" cy="2350726"/>
          </a:xfrm>
        </p:spPr>
      </p:pic>
      <p:sp>
        <p:nvSpPr>
          <p:cNvPr id="4" name="Slide Number Placeholder 3">
            <a:extLst>
              <a:ext uri="{FF2B5EF4-FFF2-40B4-BE49-F238E27FC236}">
                <a16:creationId xmlns:a16="http://schemas.microsoft.com/office/drawing/2014/main" id="{B878A050-E536-D695-F430-A4542AE452BB}"/>
              </a:ext>
            </a:extLst>
          </p:cNvPr>
          <p:cNvSpPr>
            <a:spLocks noGrp="1"/>
          </p:cNvSpPr>
          <p:nvPr>
            <p:ph type="sldNum" sz="quarter" idx="12"/>
          </p:nvPr>
        </p:nvSpPr>
        <p:spPr/>
        <p:txBody>
          <a:bodyPr/>
          <a:lstStyle/>
          <a:p>
            <a:fld id="{45EF20E7-344A-4215-952B-C78526E47CCC}" type="slidenum">
              <a:rPr lang="en-US" smtClean="0"/>
              <a:t>15</a:t>
            </a:fld>
            <a:endParaRPr lang="en-US"/>
          </a:p>
        </p:txBody>
      </p:sp>
      <p:sp>
        <p:nvSpPr>
          <p:cNvPr id="8" name="TextBox 7">
            <a:extLst>
              <a:ext uri="{FF2B5EF4-FFF2-40B4-BE49-F238E27FC236}">
                <a16:creationId xmlns:a16="http://schemas.microsoft.com/office/drawing/2014/main" id="{56DFE802-471A-FC79-3252-347B701322BC}"/>
              </a:ext>
            </a:extLst>
          </p:cNvPr>
          <p:cNvSpPr txBox="1"/>
          <p:nvPr/>
        </p:nvSpPr>
        <p:spPr>
          <a:xfrm>
            <a:off x="277092" y="136525"/>
            <a:ext cx="8872102" cy="4801314"/>
          </a:xfrm>
          <a:prstGeom prst="rect">
            <a:avLst/>
          </a:prstGeom>
          <a:noFill/>
        </p:spPr>
        <p:txBody>
          <a:bodyPr wrap="square">
            <a:spAutoFit/>
          </a:bodyPr>
          <a:lstStyle/>
          <a:p>
            <a:r>
              <a:rPr lang="en-US" dirty="0"/>
              <a:t>#	WHEN	WHERE	DETAILS</a:t>
            </a:r>
          </a:p>
          <a:p>
            <a:r>
              <a:rPr lang="en-US" dirty="0"/>
              <a:t>1	5/9/64	North </a:t>
            </a:r>
            <a:r>
              <a:rPr lang="en-US" dirty="0" err="1"/>
              <a:t>Parsonfield</a:t>
            </a:r>
            <a:r>
              <a:rPr lang="en-US" dirty="0"/>
              <a:t> Maine, York </a:t>
            </a:r>
            <a:r>
              <a:rPr lang="en-US" dirty="0" err="1"/>
              <a:t>Cty</a:t>
            </a:r>
            <a:r>
              <a:rPr lang="en-US" dirty="0"/>
              <a:t>	skull, bones, shallow grave, dirt road, prob. Not an aviator</a:t>
            </a:r>
          </a:p>
          <a:p>
            <a:r>
              <a:rPr lang="en-US" dirty="0"/>
              <a:t>2	5/22/75	Burlington, MA, by Merrimack River	skeletal in army fatigues, sweater, </a:t>
            </a:r>
            <a:r>
              <a:rPr lang="en-US" dirty="0" err="1"/>
              <a:t>garison</a:t>
            </a:r>
            <a:r>
              <a:rPr lang="en-US" dirty="0"/>
              <a:t> belt, Levi Jeans, not likely a flier, metal necklace w/ Thespian logo, sneakers</a:t>
            </a:r>
          </a:p>
          <a:p>
            <a:r>
              <a:rPr lang="en-US" dirty="0"/>
              <a:t>3	3/10/77	Atlantic Ocean, Point Judith RI 30 miles off	body w bullet in left hip</a:t>
            </a:r>
          </a:p>
          <a:p>
            <a:r>
              <a:rPr lang="en-US" dirty="0"/>
              <a:t>4	12/23/80	Narragansett, Whale Rock to Narragansett Pier, RI	same body parts found 8/18/77 same area</a:t>
            </a:r>
          </a:p>
          <a:p>
            <a:r>
              <a:rPr lang="en-US" dirty="0"/>
              <a:t>5	9/16/81	Scarborough ME, beach near </a:t>
            </a:r>
            <a:r>
              <a:rPr lang="en-US" dirty="0" err="1"/>
              <a:t>Rosebrier</a:t>
            </a:r>
            <a:r>
              <a:rPr lang="en-US" dirty="0"/>
              <a:t> Motel	partial skeletal of right radius (hand?) near hotel Cumberland </a:t>
            </a:r>
            <a:r>
              <a:rPr lang="en-US" dirty="0" err="1"/>
              <a:t>Cty</a:t>
            </a:r>
            <a:r>
              <a:rPr lang="en-US" dirty="0"/>
              <a:t> Maine, on beach at Scarborough ME</a:t>
            </a:r>
          </a:p>
          <a:p>
            <a:r>
              <a:rPr lang="en-US" dirty="0"/>
              <a:t>6	7/11/82	Brewster, MA, Cape Cod central	bones parts, believed male adult died 1978-1980</a:t>
            </a:r>
          </a:p>
          <a:p>
            <a:r>
              <a:rPr lang="en-US" dirty="0"/>
              <a:t>7	2/5/83	Pine Point Beach, Scarborough, Cumberland </a:t>
            </a:r>
            <a:r>
              <a:rPr lang="en-US" dirty="0" err="1"/>
              <a:t>Cty</a:t>
            </a:r>
            <a:r>
              <a:rPr lang="en-US" dirty="0"/>
              <a:t>,  Maine	skeletal lower jaw tangled in beach debris at Pine Point Beach, Scarborough ME</a:t>
            </a:r>
          </a:p>
          <a:p>
            <a:r>
              <a:rPr lang="en-US" dirty="0"/>
              <a:t>8	11/21/83	Potter's Cove, Jamestown RI	single specimen found </a:t>
            </a:r>
            <a:r>
              <a:rPr lang="en-US" dirty="0" err="1"/>
              <a:t>fishermens</a:t>
            </a:r>
            <a:r>
              <a:rPr lang="en-US" dirty="0"/>
              <a:t> net</a:t>
            </a:r>
          </a:p>
          <a:p>
            <a:r>
              <a:rPr lang="en-US" dirty="0"/>
              <a:t>9	8/30/84	Taunton, MA, SW of Boston	partial skeletal parts found construction area</a:t>
            </a:r>
          </a:p>
        </p:txBody>
      </p:sp>
    </p:spTree>
    <p:extLst>
      <p:ext uri="{BB962C8B-B14F-4D97-AF65-F5344CB8AC3E}">
        <p14:creationId xmlns:p14="http://schemas.microsoft.com/office/powerpoint/2010/main" val="375178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1BCC2-1638-3238-F1C7-3FE4C92154AF}"/>
              </a:ext>
            </a:extLst>
          </p:cNvPr>
          <p:cNvSpPr>
            <a:spLocks noGrp="1"/>
          </p:cNvSpPr>
          <p:nvPr>
            <p:ph type="title"/>
          </p:nvPr>
        </p:nvSpPr>
        <p:spPr/>
        <p:txBody>
          <a:bodyPr/>
          <a:lstStyle/>
          <a:p>
            <a:r>
              <a:rPr lang="en-US" dirty="0"/>
              <a:t>Bucolic barn in Cummington, the author found remnants from a crashed fighter plane. </a:t>
            </a:r>
          </a:p>
        </p:txBody>
      </p:sp>
      <p:pic>
        <p:nvPicPr>
          <p:cNvPr id="5" name="Content Placeholder 4">
            <a:extLst>
              <a:ext uri="{FF2B5EF4-FFF2-40B4-BE49-F238E27FC236}">
                <a16:creationId xmlns:a16="http://schemas.microsoft.com/office/drawing/2014/main" id="{F37503B9-8C33-45D4-8F32-FA97257B46C9}"/>
              </a:ext>
            </a:extLst>
          </p:cNvPr>
          <p:cNvPicPr>
            <a:picLocks noGrp="1" noChangeAspect="1"/>
          </p:cNvPicPr>
          <p:nvPr>
            <p:ph idx="1"/>
          </p:nvPr>
        </p:nvPicPr>
        <p:blipFill>
          <a:blip r:embed="rId2"/>
          <a:stretch>
            <a:fillRect/>
          </a:stretch>
        </p:blipFill>
        <p:spPr>
          <a:xfrm>
            <a:off x="1194668" y="2890326"/>
            <a:ext cx="3401863" cy="2554445"/>
          </a:xfrm>
          <a:prstGeom prst="rect">
            <a:avLst/>
          </a:prstGeom>
        </p:spPr>
      </p:pic>
      <p:sp>
        <p:nvSpPr>
          <p:cNvPr id="4" name="Slide Number Placeholder 3">
            <a:extLst>
              <a:ext uri="{FF2B5EF4-FFF2-40B4-BE49-F238E27FC236}">
                <a16:creationId xmlns:a16="http://schemas.microsoft.com/office/drawing/2014/main" id="{36BB1CE7-8930-C283-4AA3-969FFB1A1B7D}"/>
              </a:ext>
            </a:extLst>
          </p:cNvPr>
          <p:cNvSpPr>
            <a:spLocks noGrp="1"/>
          </p:cNvSpPr>
          <p:nvPr>
            <p:ph type="sldNum" sz="quarter" idx="12"/>
          </p:nvPr>
        </p:nvSpPr>
        <p:spPr/>
        <p:txBody>
          <a:bodyPr/>
          <a:lstStyle/>
          <a:p>
            <a:fld id="{45EF20E7-344A-4215-952B-C78526E47CCC}" type="slidenum">
              <a:rPr lang="en-US" smtClean="0"/>
              <a:t>16</a:t>
            </a:fld>
            <a:endParaRPr lang="en-US"/>
          </a:p>
        </p:txBody>
      </p:sp>
      <p:pic>
        <p:nvPicPr>
          <p:cNvPr id="7" name="Picture 6">
            <a:extLst>
              <a:ext uri="{FF2B5EF4-FFF2-40B4-BE49-F238E27FC236}">
                <a16:creationId xmlns:a16="http://schemas.microsoft.com/office/drawing/2014/main" id="{2F67D4BA-636E-39FC-513B-7B1C112F2A65}"/>
              </a:ext>
            </a:extLst>
          </p:cNvPr>
          <p:cNvPicPr>
            <a:picLocks noChangeAspect="1"/>
          </p:cNvPicPr>
          <p:nvPr/>
        </p:nvPicPr>
        <p:blipFill>
          <a:blip r:embed="rId3"/>
          <a:stretch>
            <a:fillRect/>
          </a:stretch>
        </p:blipFill>
        <p:spPr>
          <a:xfrm>
            <a:off x="7564987" y="2737151"/>
            <a:ext cx="3432345" cy="2572735"/>
          </a:xfrm>
          <a:prstGeom prst="rect">
            <a:avLst/>
          </a:prstGeom>
        </p:spPr>
      </p:pic>
    </p:spTree>
    <p:extLst>
      <p:ext uri="{BB962C8B-B14F-4D97-AF65-F5344CB8AC3E}">
        <p14:creationId xmlns:p14="http://schemas.microsoft.com/office/powerpoint/2010/main" val="2633580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22966-9D50-BC24-A5FA-F603804747F0}"/>
              </a:ext>
            </a:extLst>
          </p:cNvPr>
          <p:cNvSpPr>
            <a:spLocks noGrp="1"/>
          </p:cNvSpPr>
          <p:nvPr>
            <p:ph type="title"/>
          </p:nvPr>
        </p:nvSpPr>
        <p:spPr>
          <a:xfrm>
            <a:off x="304800" y="365125"/>
            <a:ext cx="11049000" cy="493857"/>
          </a:xfrm>
        </p:spPr>
        <p:txBody>
          <a:bodyPr>
            <a:normAutofit fontScale="90000"/>
          </a:bodyPr>
          <a:lstStyle/>
          <a:p>
            <a:pPr algn="ctr"/>
            <a:r>
              <a:rPr lang="en-US" dirty="0"/>
              <a:t>Process, Template: News, Intel, Maps, Photos</a:t>
            </a:r>
          </a:p>
        </p:txBody>
      </p:sp>
      <p:pic>
        <p:nvPicPr>
          <p:cNvPr id="6" name="Content Placeholder 5">
            <a:extLst>
              <a:ext uri="{FF2B5EF4-FFF2-40B4-BE49-F238E27FC236}">
                <a16:creationId xmlns:a16="http://schemas.microsoft.com/office/drawing/2014/main" id="{DCFF2071-81D5-A6A8-010D-3D3ACA71E898}"/>
              </a:ext>
            </a:extLst>
          </p:cNvPr>
          <p:cNvPicPr>
            <a:picLocks noGrp="1" noChangeAspect="1"/>
          </p:cNvPicPr>
          <p:nvPr>
            <p:ph idx="1"/>
          </p:nvPr>
        </p:nvPicPr>
        <p:blipFill>
          <a:blip r:embed="rId2"/>
          <a:stretch>
            <a:fillRect/>
          </a:stretch>
        </p:blipFill>
        <p:spPr>
          <a:xfrm>
            <a:off x="556269" y="955674"/>
            <a:ext cx="10908389" cy="5400675"/>
          </a:xfrm>
        </p:spPr>
      </p:pic>
      <p:sp>
        <p:nvSpPr>
          <p:cNvPr id="4" name="Slide Number Placeholder 3">
            <a:extLst>
              <a:ext uri="{FF2B5EF4-FFF2-40B4-BE49-F238E27FC236}">
                <a16:creationId xmlns:a16="http://schemas.microsoft.com/office/drawing/2014/main" id="{A8FF7581-CE6C-28E6-2B55-4BE827F14101}"/>
              </a:ext>
            </a:extLst>
          </p:cNvPr>
          <p:cNvSpPr>
            <a:spLocks noGrp="1"/>
          </p:cNvSpPr>
          <p:nvPr>
            <p:ph type="sldNum" sz="quarter" idx="12"/>
          </p:nvPr>
        </p:nvSpPr>
        <p:spPr/>
        <p:txBody>
          <a:bodyPr/>
          <a:lstStyle/>
          <a:p>
            <a:fld id="{45EF20E7-344A-4215-952B-C78526E47CCC}" type="slidenum">
              <a:rPr lang="en-US" smtClean="0"/>
              <a:t>17</a:t>
            </a:fld>
            <a:endParaRPr lang="en-US"/>
          </a:p>
        </p:txBody>
      </p:sp>
    </p:spTree>
    <p:extLst>
      <p:ext uri="{BB962C8B-B14F-4D97-AF65-F5344CB8AC3E}">
        <p14:creationId xmlns:p14="http://schemas.microsoft.com/office/powerpoint/2010/main" val="564450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0713" y="178113"/>
            <a:ext cx="10370574" cy="634052"/>
          </a:xfrm>
        </p:spPr>
        <p:txBody>
          <a:bodyPr>
            <a:normAutofit fontScale="90000"/>
          </a:bodyPr>
          <a:lstStyle/>
          <a:p>
            <a:pPr algn="ctr"/>
            <a:r>
              <a:rPr lang="en-US" dirty="0"/>
              <a:t>Six U-Boats sunk off Cape Cod MA 1946-1947</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4777" t="8040" r="15899"/>
          <a:stretch/>
        </p:blipFill>
        <p:spPr>
          <a:xfrm>
            <a:off x="307258" y="999177"/>
            <a:ext cx="6653981" cy="5630742"/>
          </a:xfrm>
        </p:spPr>
      </p:pic>
      <p:sp>
        <p:nvSpPr>
          <p:cNvPr id="3" name="Slide Number Placeholder 2"/>
          <p:cNvSpPr>
            <a:spLocks noGrp="1"/>
          </p:cNvSpPr>
          <p:nvPr>
            <p:ph type="sldNum" sz="quarter" idx="12"/>
          </p:nvPr>
        </p:nvSpPr>
        <p:spPr/>
        <p:txBody>
          <a:bodyPr/>
          <a:lstStyle/>
          <a:p>
            <a:fld id="{45EF20E7-344A-4215-952B-C78526E47CCC}" type="slidenum">
              <a:rPr lang="en-US" smtClean="0"/>
              <a:t>18</a:t>
            </a:fld>
            <a:endParaRPr lang="en-US"/>
          </a:p>
        </p:txBody>
      </p:sp>
      <p:sp>
        <p:nvSpPr>
          <p:cNvPr id="5" name="TextBox 4">
            <a:extLst>
              <a:ext uri="{FF2B5EF4-FFF2-40B4-BE49-F238E27FC236}">
                <a16:creationId xmlns:a16="http://schemas.microsoft.com/office/drawing/2014/main" id="{AC3BDE5D-FE04-4743-A9CF-0B4C51BFBEB5}"/>
              </a:ext>
            </a:extLst>
          </p:cNvPr>
          <p:cNvSpPr txBox="1"/>
          <p:nvPr/>
        </p:nvSpPr>
        <p:spPr>
          <a:xfrm>
            <a:off x="6961239" y="922737"/>
            <a:ext cx="5247968" cy="5632311"/>
          </a:xfrm>
          <a:prstGeom prst="rect">
            <a:avLst/>
          </a:prstGeom>
          <a:noFill/>
        </p:spPr>
        <p:txBody>
          <a:bodyPr wrap="square" rtlCol="0">
            <a:spAutoFit/>
          </a:bodyPr>
          <a:lstStyle/>
          <a:p>
            <a:r>
              <a:rPr lang="en-US" sz="2400" dirty="0"/>
              <a:t>These 7 subs were sunk in  very deep water, relatively far from shore precisely to deter recreational divers and souvenir hunters from accessing them. A NOAA contact described their location as “recreationally and economically </a:t>
            </a:r>
            <a:r>
              <a:rPr lang="en-US" sz="2400" dirty="0" err="1"/>
              <a:t>inacessable</a:t>
            </a:r>
            <a:r>
              <a:rPr lang="en-US" sz="2400" dirty="0"/>
              <a:t>.” Interesting that when poachers took human remains from U-873 in Newport, immediately the US Navy and their </a:t>
            </a:r>
          </a:p>
          <a:p>
            <a:r>
              <a:rPr lang="en-US" sz="2400" dirty="0"/>
              <a:t>Erstwhile enemies, the Germans, allied with churches to prevent desecrations and bury them with honors. U-boat and merchant mariners perished at higher per-capita rates than any other service.</a:t>
            </a:r>
          </a:p>
        </p:txBody>
      </p:sp>
    </p:spTree>
    <p:extLst>
      <p:ext uri="{BB962C8B-B14F-4D97-AF65-F5344CB8AC3E}">
        <p14:creationId xmlns:p14="http://schemas.microsoft.com/office/powerpoint/2010/main" val="4101087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0691" y="413203"/>
            <a:ext cx="8436697" cy="6052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45EF20E7-344A-4215-952B-C78526E47CCC}" type="slidenum">
              <a:rPr lang="en-US" smtClean="0"/>
              <a:t>19</a:t>
            </a:fld>
            <a:endParaRPr lang="en-US"/>
          </a:p>
        </p:txBody>
      </p:sp>
    </p:spTree>
    <p:extLst>
      <p:ext uri="{BB962C8B-B14F-4D97-AF65-F5344CB8AC3E}">
        <p14:creationId xmlns:p14="http://schemas.microsoft.com/office/powerpoint/2010/main" val="1303577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450421"/>
          </a:xfrm>
        </p:spPr>
        <p:txBody>
          <a:bodyPr>
            <a:normAutofit fontScale="90000"/>
          </a:bodyPr>
          <a:lstStyle/>
          <a:p>
            <a:pPr algn="ctr"/>
            <a:r>
              <a:rPr lang="en-US" dirty="0"/>
              <a:t>Overview:</a:t>
            </a:r>
          </a:p>
        </p:txBody>
      </p:sp>
      <p:sp>
        <p:nvSpPr>
          <p:cNvPr id="3" name="Content Placeholder 2"/>
          <p:cNvSpPr>
            <a:spLocks noGrp="1"/>
          </p:cNvSpPr>
          <p:nvPr>
            <p:ph idx="1"/>
          </p:nvPr>
        </p:nvSpPr>
        <p:spPr>
          <a:xfrm>
            <a:off x="605481" y="939114"/>
            <a:ext cx="10911016" cy="5237849"/>
          </a:xfrm>
        </p:spPr>
        <p:txBody>
          <a:bodyPr>
            <a:normAutofit fontScale="92500" lnSpcReduction="10000"/>
          </a:bodyPr>
          <a:lstStyle/>
          <a:p>
            <a:r>
              <a:rPr lang="en-US" dirty="0"/>
              <a:t>Did you realize that in New England there are so many aircraft wrecks, both military and civilian, that on average there is one every 35 miles of land? That is because historians like Jim </a:t>
            </a:r>
            <a:r>
              <a:rPr lang="en-US" dirty="0" err="1"/>
              <a:t>Ignasher</a:t>
            </a:r>
            <a:r>
              <a:rPr lang="en-US" dirty="0"/>
              <a:t> of New England Aviation History and Larry Webster in Rhode Island have identified close to 2,000 air accidents, from losing a wheel to total destruction or missing in the oceans. In Massachusetts there are at least 375 military and 301 civilian airplane mishaps, with over 150 occurring on Cape Cod or surrounding seas and islands. Falmouth alone has five, Mashpee 2 (one of them recently found by the speaker), and over 40 in Otis Air Force Base or Camp Edwards. This talk will focus on trying to find evidence of the many air wrecks in and near Falmouth, and the need to learn, preserve and share the back-stories of the men and women who fell to earth while flying to keep us safe. Last year Eric spent many months finding a dozen and documenting nearly 200 other WWII aircraft in Bahamas. Now he shares his focus on women pilots, Cold War warriors, and lone fighter pilots who ditched in the cold Atlantic, or into ponds and marshes and road near us.</a:t>
            </a:r>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2</a:t>
            </a:fld>
            <a:endParaRPr lang="en-US"/>
          </a:p>
        </p:txBody>
      </p:sp>
    </p:spTree>
    <p:extLst>
      <p:ext uri="{BB962C8B-B14F-4D97-AF65-F5344CB8AC3E}">
        <p14:creationId xmlns:p14="http://schemas.microsoft.com/office/powerpoint/2010/main" val="2807306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333" y="136525"/>
            <a:ext cx="10515600" cy="1325563"/>
          </a:xfrm>
        </p:spPr>
        <p:txBody>
          <a:bodyPr/>
          <a:lstStyle/>
          <a:p>
            <a:r>
              <a:rPr lang="en-US" dirty="0"/>
              <a:t>U-977 being sunk by US Navy, Cape Cod 1947</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7333" y="1207243"/>
            <a:ext cx="4074469" cy="306943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725" y="1777895"/>
            <a:ext cx="6521942" cy="4761017"/>
          </a:xfrm>
          <a:prstGeom prst="rect">
            <a:avLst/>
          </a:prstGeom>
        </p:spPr>
      </p:pic>
      <p:sp>
        <p:nvSpPr>
          <p:cNvPr id="6" name="TextBox 5"/>
          <p:cNvSpPr txBox="1"/>
          <p:nvPr/>
        </p:nvSpPr>
        <p:spPr>
          <a:xfrm>
            <a:off x="732005" y="4546446"/>
            <a:ext cx="3115433" cy="830997"/>
          </a:xfrm>
          <a:prstGeom prst="rect">
            <a:avLst/>
          </a:prstGeom>
          <a:noFill/>
        </p:spPr>
        <p:txBody>
          <a:bodyPr wrap="square" rtlCol="0">
            <a:spAutoFit/>
          </a:bodyPr>
          <a:lstStyle/>
          <a:p>
            <a:r>
              <a:rPr lang="en-US" sz="2400" dirty="0"/>
              <a:t>U-1228 being sunk off Cape Cod 1947</a:t>
            </a:r>
          </a:p>
        </p:txBody>
      </p:sp>
      <p:sp>
        <p:nvSpPr>
          <p:cNvPr id="3" name="Slide Number Placeholder 2"/>
          <p:cNvSpPr>
            <a:spLocks noGrp="1"/>
          </p:cNvSpPr>
          <p:nvPr>
            <p:ph type="sldNum" sz="quarter" idx="12"/>
          </p:nvPr>
        </p:nvSpPr>
        <p:spPr/>
        <p:txBody>
          <a:bodyPr/>
          <a:lstStyle/>
          <a:p>
            <a:fld id="{45EF20E7-344A-4215-952B-C78526E47CCC}" type="slidenum">
              <a:rPr lang="en-US" smtClean="0"/>
              <a:t>20</a:t>
            </a:fld>
            <a:endParaRPr lang="en-US"/>
          </a:p>
        </p:txBody>
      </p:sp>
    </p:spTree>
    <p:extLst>
      <p:ext uri="{BB962C8B-B14F-4D97-AF65-F5344CB8AC3E}">
        <p14:creationId xmlns:p14="http://schemas.microsoft.com/office/powerpoint/2010/main" val="1276013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611059"/>
          </a:xfrm>
        </p:spPr>
        <p:txBody>
          <a:bodyPr>
            <a:noAutofit/>
          </a:bodyPr>
          <a:lstStyle/>
          <a:p>
            <a:pPr algn="ctr"/>
            <a:r>
              <a:rPr lang="en-US" dirty="0"/>
              <a:t>Cape Cod Military Air Accidents, All Dates</a:t>
            </a:r>
          </a:p>
        </p:txBody>
      </p:sp>
      <p:sp>
        <p:nvSpPr>
          <p:cNvPr id="3" name="Content Placeholder 2"/>
          <p:cNvSpPr>
            <a:spLocks noGrp="1"/>
          </p:cNvSpPr>
          <p:nvPr>
            <p:ph idx="1"/>
          </p:nvPr>
        </p:nvSpPr>
        <p:spPr>
          <a:xfrm>
            <a:off x="524845" y="1152880"/>
            <a:ext cx="11667155" cy="5123229"/>
          </a:xfrm>
        </p:spPr>
        <p:txBody>
          <a:bodyPr>
            <a:normAutofit/>
          </a:bodyPr>
          <a:lstStyle/>
          <a:p>
            <a:pPr algn="ctr"/>
            <a:r>
              <a:rPr lang="en-US" sz="3600" dirty="0"/>
              <a:t>Aquinnah - Vineyard – 2			</a:t>
            </a:r>
          </a:p>
          <a:p>
            <a:pPr algn="ctr"/>
            <a:r>
              <a:rPr lang="en-US" sz="3600" dirty="0"/>
              <a:t>Atlantic Ocean MA - 35</a:t>
            </a:r>
          </a:p>
          <a:p>
            <a:pPr algn="ctr"/>
            <a:r>
              <a:rPr lang="en-US" sz="3600" dirty="0"/>
              <a:t>Barnstable, MA. – June 23, 1945</a:t>
            </a:r>
          </a:p>
          <a:p>
            <a:pPr algn="ctr"/>
            <a:r>
              <a:rPr lang="en-US" sz="3600" dirty="0" err="1"/>
              <a:t>Bourne</a:t>
            </a:r>
            <a:r>
              <a:rPr lang="en-US" sz="3600" dirty="0"/>
              <a:t>, MA. – October 9, 1942</a:t>
            </a:r>
          </a:p>
          <a:p>
            <a:pPr algn="ctr"/>
            <a:r>
              <a:rPr lang="en-US" sz="3600" dirty="0"/>
              <a:t>Buzzard's Bay - 2</a:t>
            </a:r>
          </a:p>
          <a:p>
            <a:pPr algn="ctr"/>
            <a:r>
              <a:rPr lang="en-US" sz="3600" dirty="0"/>
              <a:t>Camp Edwards – December 22, 1942</a:t>
            </a:r>
          </a:p>
          <a:p>
            <a:pPr algn="ctr"/>
            <a:r>
              <a:rPr lang="en-US" sz="3600" dirty="0"/>
              <a:t>Camp Edwards – September 2, 1943</a:t>
            </a:r>
          </a:p>
          <a:p>
            <a:pPr algn="ctr"/>
            <a:r>
              <a:rPr lang="en-US" sz="3600" dirty="0"/>
              <a:t>Cape Cod Bay, Off Cape Cod  – 10+</a:t>
            </a:r>
          </a:p>
          <a:p>
            <a:endParaRPr lang="en-US" dirty="0"/>
          </a:p>
        </p:txBody>
      </p:sp>
    </p:spTree>
    <p:extLst>
      <p:ext uri="{BB962C8B-B14F-4D97-AF65-F5344CB8AC3E}">
        <p14:creationId xmlns:p14="http://schemas.microsoft.com/office/powerpoint/2010/main" val="4277770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3182-C3CE-EC66-A3AB-B19D424DE8C5}"/>
              </a:ext>
            </a:extLst>
          </p:cNvPr>
          <p:cNvSpPr>
            <a:spLocks noGrp="1"/>
          </p:cNvSpPr>
          <p:nvPr>
            <p:ph type="title"/>
          </p:nvPr>
        </p:nvSpPr>
        <p:spPr>
          <a:xfrm>
            <a:off x="374073" y="-124691"/>
            <a:ext cx="11305309" cy="969819"/>
          </a:xfrm>
        </p:spPr>
        <p:txBody>
          <a:bodyPr>
            <a:normAutofit fontScale="90000"/>
          </a:bodyPr>
          <a:lstStyle/>
          <a:p>
            <a:pPr algn="ctr"/>
            <a:r>
              <a:rPr lang="en-US" dirty="0"/>
              <a:t>Thanks to Jim </a:t>
            </a:r>
            <a:r>
              <a:rPr lang="en-US" dirty="0" err="1"/>
              <a:t>Nasher</a:t>
            </a:r>
            <a:r>
              <a:rPr lang="en-US" dirty="0"/>
              <a:t>, New England Aviation History</a:t>
            </a:r>
          </a:p>
        </p:txBody>
      </p:sp>
      <p:pic>
        <p:nvPicPr>
          <p:cNvPr id="6" name="Content Placeholder 5">
            <a:extLst>
              <a:ext uri="{FF2B5EF4-FFF2-40B4-BE49-F238E27FC236}">
                <a16:creationId xmlns:a16="http://schemas.microsoft.com/office/drawing/2014/main" id="{99EC6EF9-3A53-B3E6-B993-15ED3CF5F4C4}"/>
              </a:ext>
            </a:extLst>
          </p:cNvPr>
          <p:cNvPicPr>
            <a:picLocks noGrp="1" noChangeAspect="1"/>
          </p:cNvPicPr>
          <p:nvPr>
            <p:ph idx="1"/>
          </p:nvPr>
        </p:nvPicPr>
        <p:blipFill>
          <a:blip r:embed="rId2"/>
          <a:stretch>
            <a:fillRect/>
          </a:stretch>
        </p:blipFill>
        <p:spPr>
          <a:xfrm>
            <a:off x="512618" y="636427"/>
            <a:ext cx="10988143" cy="3666128"/>
          </a:xfrm>
        </p:spPr>
      </p:pic>
      <p:sp>
        <p:nvSpPr>
          <p:cNvPr id="4" name="Slide Number Placeholder 3">
            <a:extLst>
              <a:ext uri="{FF2B5EF4-FFF2-40B4-BE49-F238E27FC236}">
                <a16:creationId xmlns:a16="http://schemas.microsoft.com/office/drawing/2014/main" id="{0F75676E-2BCC-BCF9-C874-2A97723BB6D6}"/>
              </a:ext>
            </a:extLst>
          </p:cNvPr>
          <p:cNvSpPr>
            <a:spLocks noGrp="1"/>
          </p:cNvSpPr>
          <p:nvPr>
            <p:ph type="sldNum" sz="quarter" idx="12"/>
          </p:nvPr>
        </p:nvSpPr>
        <p:spPr/>
        <p:txBody>
          <a:bodyPr/>
          <a:lstStyle/>
          <a:p>
            <a:fld id="{45EF20E7-344A-4215-952B-C78526E47CCC}" type="slidenum">
              <a:rPr lang="en-US" smtClean="0"/>
              <a:t>4</a:t>
            </a:fld>
            <a:endParaRPr lang="en-US"/>
          </a:p>
        </p:txBody>
      </p:sp>
      <p:pic>
        <p:nvPicPr>
          <p:cNvPr id="8" name="Picture 7">
            <a:extLst>
              <a:ext uri="{FF2B5EF4-FFF2-40B4-BE49-F238E27FC236}">
                <a16:creationId xmlns:a16="http://schemas.microsoft.com/office/drawing/2014/main" id="{E2D634A8-02BA-1128-3042-6EBA74D2BBC0}"/>
              </a:ext>
            </a:extLst>
          </p:cNvPr>
          <p:cNvPicPr>
            <a:picLocks noChangeAspect="1"/>
          </p:cNvPicPr>
          <p:nvPr/>
        </p:nvPicPr>
        <p:blipFill>
          <a:blip r:embed="rId3"/>
          <a:stretch>
            <a:fillRect/>
          </a:stretch>
        </p:blipFill>
        <p:spPr>
          <a:xfrm>
            <a:off x="603416" y="4003244"/>
            <a:ext cx="10806545" cy="2854756"/>
          </a:xfrm>
          <a:prstGeom prst="rect">
            <a:avLst/>
          </a:prstGeom>
        </p:spPr>
      </p:pic>
    </p:spTree>
    <p:extLst>
      <p:ext uri="{BB962C8B-B14F-4D97-AF65-F5344CB8AC3E}">
        <p14:creationId xmlns:p14="http://schemas.microsoft.com/office/powerpoint/2010/main" val="2664907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147-2E89-6FF2-0913-6E341495014D}"/>
              </a:ext>
            </a:extLst>
          </p:cNvPr>
          <p:cNvSpPr>
            <a:spLocks noGrp="1"/>
          </p:cNvSpPr>
          <p:nvPr>
            <p:ph type="title"/>
          </p:nvPr>
        </p:nvSpPr>
        <p:spPr>
          <a:xfrm>
            <a:off x="838200" y="365125"/>
            <a:ext cx="10515600" cy="590839"/>
          </a:xfrm>
        </p:spPr>
        <p:txBody>
          <a:bodyPr>
            <a:normAutofit fontScale="90000"/>
          </a:bodyPr>
          <a:lstStyle/>
          <a:p>
            <a:pPr algn="ctr"/>
            <a:r>
              <a:rPr lang="en-US" dirty="0"/>
              <a:t>Who Were The Missing?</a:t>
            </a:r>
          </a:p>
        </p:txBody>
      </p:sp>
      <p:pic>
        <p:nvPicPr>
          <p:cNvPr id="6" name="Content Placeholder 5">
            <a:extLst>
              <a:ext uri="{FF2B5EF4-FFF2-40B4-BE49-F238E27FC236}">
                <a16:creationId xmlns:a16="http://schemas.microsoft.com/office/drawing/2014/main" id="{C9F7E467-AA2D-2D98-565B-CD8B7D959129}"/>
              </a:ext>
            </a:extLst>
          </p:cNvPr>
          <p:cNvPicPr>
            <a:picLocks noGrp="1" noChangeAspect="1"/>
          </p:cNvPicPr>
          <p:nvPr>
            <p:ph idx="1"/>
          </p:nvPr>
        </p:nvPicPr>
        <p:blipFill>
          <a:blip r:embed="rId2"/>
          <a:stretch>
            <a:fillRect/>
          </a:stretch>
        </p:blipFill>
        <p:spPr>
          <a:xfrm>
            <a:off x="301755" y="1226127"/>
            <a:ext cx="11473684" cy="5495348"/>
          </a:xfrm>
        </p:spPr>
      </p:pic>
      <p:sp>
        <p:nvSpPr>
          <p:cNvPr id="4" name="Slide Number Placeholder 3">
            <a:extLst>
              <a:ext uri="{FF2B5EF4-FFF2-40B4-BE49-F238E27FC236}">
                <a16:creationId xmlns:a16="http://schemas.microsoft.com/office/drawing/2014/main" id="{784A8F2E-D1E8-02CA-220D-CE7437EF14DC}"/>
              </a:ext>
            </a:extLst>
          </p:cNvPr>
          <p:cNvSpPr>
            <a:spLocks noGrp="1"/>
          </p:cNvSpPr>
          <p:nvPr>
            <p:ph type="sldNum" sz="quarter" idx="12"/>
          </p:nvPr>
        </p:nvSpPr>
        <p:spPr/>
        <p:txBody>
          <a:bodyPr/>
          <a:lstStyle/>
          <a:p>
            <a:fld id="{45EF20E7-344A-4215-952B-C78526E47CCC}" type="slidenum">
              <a:rPr lang="en-US" smtClean="0"/>
              <a:t>5</a:t>
            </a:fld>
            <a:endParaRPr lang="en-US"/>
          </a:p>
        </p:txBody>
      </p:sp>
    </p:spTree>
    <p:extLst>
      <p:ext uri="{BB962C8B-B14F-4D97-AF65-F5344CB8AC3E}">
        <p14:creationId xmlns:p14="http://schemas.microsoft.com/office/powerpoint/2010/main" val="2297815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52DEE9-AD49-9645-A94D-DA1CAE7D1662}"/>
              </a:ext>
            </a:extLst>
          </p:cNvPr>
          <p:cNvSpPr>
            <a:spLocks noGrp="1"/>
          </p:cNvSpPr>
          <p:nvPr>
            <p:ph idx="1"/>
          </p:nvPr>
        </p:nvSpPr>
        <p:spPr>
          <a:xfrm>
            <a:off x="623455" y="290945"/>
            <a:ext cx="10730345" cy="5886018"/>
          </a:xfrm>
        </p:spPr>
        <p:txBody>
          <a:bodyPr>
            <a:normAutofit fontScale="92500" lnSpcReduction="10000"/>
          </a:bodyPr>
          <a:lstStyle/>
          <a:p>
            <a:pPr algn="ctr"/>
            <a:r>
              <a:rPr lang="en-US" sz="4400" dirty="0"/>
              <a:t>Cape Cod Beach – May 8, 1942</a:t>
            </a:r>
          </a:p>
          <a:p>
            <a:pPr algn="ctr"/>
            <a:r>
              <a:rPr lang="en-US" sz="4400" dirty="0"/>
              <a:t>Cape Cod Canal – October 9, 1942</a:t>
            </a:r>
          </a:p>
          <a:p>
            <a:pPr algn="ctr"/>
            <a:r>
              <a:rPr lang="en-US" sz="4400" dirty="0"/>
              <a:t>Chatham - MA 3, 1918-1943</a:t>
            </a:r>
          </a:p>
          <a:p>
            <a:pPr algn="ctr"/>
            <a:r>
              <a:rPr lang="en-US" sz="4400" dirty="0"/>
              <a:t>Falmouth, MA. – August 17, 1945</a:t>
            </a:r>
          </a:p>
          <a:p>
            <a:pPr algn="ctr"/>
            <a:r>
              <a:rPr lang="en-US" sz="4400" dirty="0"/>
              <a:t>Falmouth, MA. – January 8, 1962</a:t>
            </a:r>
          </a:p>
          <a:p>
            <a:pPr algn="ctr"/>
            <a:r>
              <a:rPr lang="en-US" sz="4400" dirty="0"/>
              <a:t>Falmouth, MA. – May 31, 1949</a:t>
            </a:r>
          </a:p>
          <a:p>
            <a:pPr algn="ctr"/>
            <a:r>
              <a:rPr lang="en-US" sz="4400" dirty="0"/>
              <a:t>Falmouth, MA. – October 9, 1951</a:t>
            </a:r>
          </a:p>
          <a:p>
            <a:pPr algn="ctr"/>
            <a:r>
              <a:rPr lang="en-US" sz="4400" dirty="0" err="1"/>
              <a:t>Gosnold</a:t>
            </a:r>
            <a:r>
              <a:rPr lang="en-US" sz="4400" dirty="0"/>
              <a:t>, MA. – November 18, 1944</a:t>
            </a:r>
          </a:p>
          <a:p>
            <a:pPr algn="ctr"/>
            <a:r>
              <a:rPr lang="en-US" sz="4400" dirty="0"/>
              <a:t>Harwich, MA. – November 24, 1944 </a:t>
            </a:r>
          </a:p>
          <a:p>
            <a:endParaRPr lang="en-US" dirty="0"/>
          </a:p>
        </p:txBody>
      </p:sp>
      <p:sp>
        <p:nvSpPr>
          <p:cNvPr id="4" name="Slide Number Placeholder 3">
            <a:extLst>
              <a:ext uri="{FF2B5EF4-FFF2-40B4-BE49-F238E27FC236}">
                <a16:creationId xmlns:a16="http://schemas.microsoft.com/office/drawing/2014/main" id="{DBC3E45E-D8D9-4EEB-8E82-031AE0707CAE}"/>
              </a:ext>
            </a:extLst>
          </p:cNvPr>
          <p:cNvSpPr>
            <a:spLocks noGrp="1"/>
          </p:cNvSpPr>
          <p:nvPr>
            <p:ph type="sldNum" sz="quarter" idx="12"/>
          </p:nvPr>
        </p:nvSpPr>
        <p:spPr/>
        <p:txBody>
          <a:bodyPr/>
          <a:lstStyle/>
          <a:p>
            <a:fld id="{45EF20E7-344A-4215-952B-C78526E47CCC}" type="slidenum">
              <a:rPr lang="en-US" smtClean="0"/>
              <a:t>6</a:t>
            </a:fld>
            <a:endParaRPr lang="en-US"/>
          </a:p>
        </p:txBody>
      </p:sp>
    </p:spTree>
    <p:extLst>
      <p:ext uri="{BB962C8B-B14F-4D97-AF65-F5344CB8AC3E}">
        <p14:creationId xmlns:p14="http://schemas.microsoft.com/office/powerpoint/2010/main" val="3354357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231DB3-38A4-A99D-BCE6-BC42B963F0F0}"/>
              </a:ext>
            </a:extLst>
          </p:cNvPr>
          <p:cNvSpPr>
            <a:spLocks noGrp="1"/>
          </p:cNvSpPr>
          <p:nvPr>
            <p:ph idx="1"/>
          </p:nvPr>
        </p:nvSpPr>
        <p:spPr>
          <a:xfrm>
            <a:off x="768927" y="353291"/>
            <a:ext cx="10584873" cy="5823672"/>
          </a:xfrm>
        </p:spPr>
        <p:txBody>
          <a:bodyPr>
            <a:noAutofit/>
          </a:bodyPr>
          <a:lstStyle/>
          <a:p>
            <a:pPr algn="ctr"/>
            <a:r>
              <a:rPr lang="en-US" sz="4400" dirty="0"/>
              <a:t>Hyannis - 8</a:t>
            </a:r>
          </a:p>
          <a:p>
            <a:pPr algn="ctr"/>
            <a:r>
              <a:rPr lang="en-US" sz="4400" dirty="0"/>
              <a:t>Martha's Vineyard - 15</a:t>
            </a:r>
          </a:p>
          <a:p>
            <a:pPr algn="ctr"/>
            <a:r>
              <a:rPr lang="en-US" sz="4400" dirty="0"/>
              <a:t>Mashpee, MA. – March 20, 1949</a:t>
            </a:r>
          </a:p>
          <a:p>
            <a:pPr algn="ctr"/>
            <a:r>
              <a:rPr lang="en-US" sz="4400" dirty="0"/>
              <a:t>Mashpee, MA. – October 9, 1951</a:t>
            </a:r>
          </a:p>
          <a:p>
            <a:pPr algn="ctr"/>
            <a:r>
              <a:rPr lang="en-US" sz="4400" dirty="0"/>
              <a:t>Nantucket - 10</a:t>
            </a:r>
          </a:p>
          <a:p>
            <a:pPr algn="ctr"/>
            <a:r>
              <a:rPr lang="en-US" sz="4400" dirty="0" err="1"/>
              <a:t>Nashawena</a:t>
            </a:r>
            <a:r>
              <a:rPr lang="en-US" sz="4400" dirty="0"/>
              <a:t> Island, MA. – August 27, 1943</a:t>
            </a:r>
          </a:p>
          <a:p>
            <a:pPr algn="ctr"/>
            <a:r>
              <a:rPr lang="en-US" sz="4400" dirty="0"/>
              <a:t>No Mans Land Island – September 2, 1949</a:t>
            </a:r>
          </a:p>
          <a:p>
            <a:pPr algn="ctr"/>
            <a:r>
              <a:rPr lang="en-US" sz="4400" dirty="0"/>
              <a:t>Off Falmouth, MA. – October 27, 1953</a:t>
            </a:r>
          </a:p>
          <a:p>
            <a:pPr algn="ctr"/>
            <a:r>
              <a:rPr lang="en-US" sz="4400" dirty="0"/>
              <a:t>Off Harwich, MA. – May 19, 1946</a:t>
            </a:r>
          </a:p>
        </p:txBody>
      </p:sp>
      <p:sp>
        <p:nvSpPr>
          <p:cNvPr id="4" name="Slide Number Placeholder 3">
            <a:extLst>
              <a:ext uri="{FF2B5EF4-FFF2-40B4-BE49-F238E27FC236}">
                <a16:creationId xmlns:a16="http://schemas.microsoft.com/office/drawing/2014/main" id="{245E01A6-7DA5-A00A-571D-2BC669E2B22E}"/>
              </a:ext>
            </a:extLst>
          </p:cNvPr>
          <p:cNvSpPr>
            <a:spLocks noGrp="1"/>
          </p:cNvSpPr>
          <p:nvPr>
            <p:ph type="sldNum" sz="quarter" idx="12"/>
          </p:nvPr>
        </p:nvSpPr>
        <p:spPr/>
        <p:txBody>
          <a:bodyPr/>
          <a:lstStyle/>
          <a:p>
            <a:fld id="{45EF20E7-344A-4215-952B-C78526E47CCC}" type="slidenum">
              <a:rPr lang="en-US" smtClean="0"/>
              <a:t>7</a:t>
            </a:fld>
            <a:endParaRPr lang="en-US"/>
          </a:p>
        </p:txBody>
      </p:sp>
    </p:spTree>
    <p:extLst>
      <p:ext uri="{BB962C8B-B14F-4D97-AF65-F5344CB8AC3E}">
        <p14:creationId xmlns:p14="http://schemas.microsoft.com/office/powerpoint/2010/main" val="96664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A17B99-373D-37BE-8CA1-48CCAFE61A89}"/>
              </a:ext>
            </a:extLst>
          </p:cNvPr>
          <p:cNvSpPr>
            <a:spLocks noGrp="1"/>
          </p:cNvSpPr>
          <p:nvPr>
            <p:ph idx="1"/>
          </p:nvPr>
        </p:nvSpPr>
        <p:spPr>
          <a:xfrm>
            <a:off x="540327" y="332509"/>
            <a:ext cx="11263746" cy="5844454"/>
          </a:xfrm>
        </p:spPr>
        <p:txBody>
          <a:bodyPr>
            <a:normAutofit/>
          </a:bodyPr>
          <a:lstStyle/>
          <a:p>
            <a:pPr algn="ctr"/>
            <a:r>
              <a:rPr lang="en-US" sz="4400" dirty="0"/>
              <a:t>Otis Air Field - 40+</a:t>
            </a:r>
          </a:p>
          <a:p>
            <a:pPr algn="ctr"/>
            <a:r>
              <a:rPr lang="en-US" sz="4400" dirty="0"/>
              <a:t>Provincetown, MA. 2</a:t>
            </a:r>
          </a:p>
          <a:p>
            <a:pPr algn="ctr"/>
            <a:r>
              <a:rPr lang="en-US" sz="4400" dirty="0"/>
              <a:t>Truro - 2</a:t>
            </a:r>
          </a:p>
          <a:p>
            <a:pPr algn="ctr"/>
            <a:r>
              <a:rPr lang="en-US" sz="4400" dirty="0"/>
              <a:t>Vineyard Haven, MA. – July 31, 1926</a:t>
            </a:r>
          </a:p>
          <a:p>
            <a:pPr algn="ctr"/>
            <a:r>
              <a:rPr lang="en-US" sz="4400" dirty="0"/>
              <a:t>Wellfleet, MA. – August 7, 1959</a:t>
            </a:r>
          </a:p>
          <a:p>
            <a:pPr algn="ctr"/>
            <a:r>
              <a:rPr lang="en-US" sz="4400" dirty="0"/>
              <a:t>Wellfleet, MA. – July 18, 1943</a:t>
            </a:r>
          </a:p>
          <a:p>
            <a:pPr algn="ctr"/>
            <a:r>
              <a:rPr lang="en-US" sz="4400" dirty="0"/>
              <a:t>Woods Hole Harbor – March 3, 1944</a:t>
            </a:r>
          </a:p>
          <a:p>
            <a:pPr algn="ctr"/>
            <a:r>
              <a:rPr lang="en-US" sz="4400" dirty="0"/>
              <a:t>Yarmouth, MA. – June 17, 1989</a:t>
            </a:r>
          </a:p>
        </p:txBody>
      </p:sp>
      <p:sp>
        <p:nvSpPr>
          <p:cNvPr id="4" name="Slide Number Placeholder 3">
            <a:extLst>
              <a:ext uri="{FF2B5EF4-FFF2-40B4-BE49-F238E27FC236}">
                <a16:creationId xmlns:a16="http://schemas.microsoft.com/office/drawing/2014/main" id="{71868424-FC0B-62C9-8F4D-BB58113EC5AB}"/>
              </a:ext>
            </a:extLst>
          </p:cNvPr>
          <p:cNvSpPr>
            <a:spLocks noGrp="1"/>
          </p:cNvSpPr>
          <p:nvPr>
            <p:ph type="sldNum" sz="quarter" idx="12"/>
          </p:nvPr>
        </p:nvSpPr>
        <p:spPr/>
        <p:txBody>
          <a:bodyPr/>
          <a:lstStyle/>
          <a:p>
            <a:fld id="{45EF20E7-344A-4215-952B-C78526E47CCC}" type="slidenum">
              <a:rPr lang="en-US" smtClean="0"/>
              <a:t>8</a:t>
            </a:fld>
            <a:endParaRPr lang="en-US"/>
          </a:p>
        </p:txBody>
      </p:sp>
    </p:spTree>
    <p:extLst>
      <p:ext uri="{BB962C8B-B14F-4D97-AF65-F5344CB8AC3E}">
        <p14:creationId xmlns:p14="http://schemas.microsoft.com/office/powerpoint/2010/main" val="1704369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DEC6-087A-C1D5-4A96-0D920CBAFF9D}"/>
              </a:ext>
            </a:extLst>
          </p:cNvPr>
          <p:cNvSpPr>
            <a:spLocks noGrp="1"/>
          </p:cNvSpPr>
          <p:nvPr>
            <p:ph type="title"/>
          </p:nvPr>
        </p:nvSpPr>
        <p:spPr>
          <a:xfrm>
            <a:off x="768928" y="136526"/>
            <a:ext cx="10584872" cy="486930"/>
          </a:xfrm>
        </p:spPr>
        <p:txBody>
          <a:bodyPr>
            <a:normAutofit fontScale="90000"/>
          </a:bodyPr>
          <a:lstStyle/>
          <a:p>
            <a:pPr algn="ctr"/>
            <a:r>
              <a:rPr lang="en-US" dirty="0"/>
              <a:t>Where and How to Look for Them? Notes:</a:t>
            </a:r>
          </a:p>
        </p:txBody>
      </p:sp>
      <p:pic>
        <p:nvPicPr>
          <p:cNvPr id="5" name="Content Placeholder 4">
            <a:extLst>
              <a:ext uri="{FF2B5EF4-FFF2-40B4-BE49-F238E27FC236}">
                <a16:creationId xmlns:a16="http://schemas.microsoft.com/office/drawing/2014/main" id="{AC9B3599-22D3-95DD-359C-A342FF4B4363}"/>
              </a:ext>
            </a:extLst>
          </p:cNvPr>
          <p:cNvPicPr>
            <a:picLocks noGrp="1" noChangeAspect="1"/>
          </p:cNvPicPr>
          <p:nvPr>
            <p:ph idx="1"/>
          </p:nvPr>
        </p:nvPicPr>
        <p:blipFill>
          <a:blip r:embed="rId2"/>
          <a:stretch>
            <a:fillRect/>
          </a:stretch>
        </p:blipFill>
        <p:spPr>
          <a:xfrm>
            <a:off x="443486" y="1018310"/>
            <a:ext cx="2673735" cy="2569901"/>
          </a:xfrm>
          <a:prstGeom prst="rect">
            <a:avLst/>
          </a:prstGeom>
        </p:spPr>
      </p:pic>
      <p:sp>
        <p:nvSpPr>
          <p:cNvPr id="4" name="Slide Number Placeholder 3">
            <a:extLst>
              <a:ext uri="{FF2B5EF4-FFF2-40B4-BE49-F238E27FC236}">
                <a16:creationId xmlns:a16="http://schemas.microsoft.com/office/drawing/2014/main" id="{8C345F41-1DD4-96EC-1BA7-147B98858C98}"/>
              </a:ext>
            </a:extLst>
          </p:cNvPr>
          <p:cNvSpPr>
            <a:spLocks noGrp="1"/>
          </p:cNvSpPr>
          <p:nvPr>
            <p:ph type="sldNum" sz="quarter" idx="12"/>
          </p:nvPr>
        </p:nvSpPr>
        <p:spPr/>
        <p:txBody>
          <a:bodyPr/>
          <a:lstStyle/>
          <a:p>
            <a:fld id="{45EF20E7-344A-4215-952B-C78526E47CCC}" type="slidenum">
              <a:rPr lang="en-US" smtClean="0"/>
              <a:t>9</a:t>
            </a:fld>
            <a:endParaRPr lang="en-US"/>
          </a:p>
        </p:txBody>
      </p:sp>
      <p:pic>
        <p:nvPicPr>
          <p:cNvPr id="6" name="Picture 5">
            <a:extLst>
              <a:ext uri="{FF2B5EF4-FFF2-40B4-BE49-F238E27FC236}">
                <a16:creationId xmlns:a16="http://schemas.microsoft.com/office/drawing/2014/main" id="{6E49CF1A-A32B-169A-0D9A-A91EDB9B098E}"/>
              </a:ext>
            </a:extLst>
          </p:cNvPr>
          <p:cNvPicPr>
            <a:picLocks noChangeAspect="1"/>
          </p:cNvPicPr>
          <p:nvPr/>
        </p:nvPicPr>
        <p:blipFill>
          <a:blip r:embed="rId3"/>
          <a:stretch>
            <a:fillRect/>
          </a:stretch>
        </p:blipFill>
        <p:spPr>
          <a:xfrm>
            <a:off x="7377382" y="1018310"/>
            <a:ext cx="3998680" cy="2410690"/>
          </a:xfrm>
          <a:prstGeom prst="rect">
            <a:avLst/>
          </a:prstGeom>
        </p:spPr>
      </p:pic>
      <p:pic>
        <p:nvPicPr>
          <p:cNvPr id="7" name="Picture 6">
            <a:extLst>
              <a:ext uri="{FF2B5EF4-FFF2-40B4-BE49-F238E27FC236}">
                <a16:creationId xmlns:a16="http://schemas.microsoft.com/office/drawing/2014/main" id="{6B9C18FB-AD25-A9CD-493A-65183E9563E5}"/>
              </a:ext>
            </a:extLst>
          </p:cNvPr>
          <p:cNvPicPr>
            <a:picLocks noChangeAspect="1"/>
          </p:cNvPicPr>
          <p:nvPr/>
        </p:nvPicPr>
        <p:blipFill>
          <a:blip r:embed="rId4"/>
          <a:stretch>
            <a:fillRect/>
          </a:stretch>
        </p:blipFill>
        <p:spPr>
          <a:xfrm>
            <a:off x="3629913" y="655743"/>
            <a:ext cx="3151649" cy="2705471"/>
          </a:xfrm>
          <a:prstGeom prst="rect">
            <a:avLst/>
          </a:prstGeom>
        </p:spPr>
      </p:pic>
      <p:pic>
        <p:nvPicPr>
          <p:cNvPr id="8" name="Picture 7">
            <a:extLst>
              <a:ext uri="{FF2B5EF4-FFF2-40B4-BE49-F238E27FC236}">
                <a16:creationId xmlns:a16="http://schemas.microsoft.com/office/drawing/2014/main" id="{3D40BD94-C475-7B10-A762-A2B7D9D4005E}"/>
              </a:ext>
            </a:extLst>
          </p:cNvPr>
          <p:cNvPicPr>
            <a:picLocks noChangeAspect="1"/>
          </p:cNvPicPr>
          <p:nvPr/>
        </p:nvPicPr>
        <p:blipFill>
          <a:blip r:embed="rId5"/>
          <a:stretch>
            <a:fillRect/>
          </a:stretch>
        </p:blipFill>
        <p:spPr>
          <a:xfrm>
            <a:off x="4041955" y="3496787"/>
            <a:ext cx="2327563" cy="3103418"/>
          </a:xfrm>
          <a:prstGeom prst="rect">
            <a:avLst/>
          </a:prstGeom>
        </p:spPr>
      </p:pic>
    </p:spTree>
    <p:extLst>
      <p:ext uri="{BB962C8B-B14F-4D97-AF65-F5344CB8AC3E}">
        <p14:creationId xmlns:p14="http://schemas.microsoft.com/office/powerpoint/2010/main" val="23633830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1278</TotalTime>
  <Words>992</Words>
  <Application>Microsoft Office PowerPoint</Application>
  <PresentationFormat>Widescreen</PresentationFormat>
  <Paragraphs>87</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raleway</vt:lpstr>
      <vt:lpstr>Arial</vt:lpstr>
      <vt:lpstr>Calibri</vt:lpstr>
      <vt:lpstr>Calibri Light</vt:lpstr>
      <vt:lpstr>Cambria</vt:lpstr>
      <vt:lpstr>Perpetua Titling MT</vt:lpstr>
      <vt:lpstr>Office Theme</vt:lpstr>
      <vt:lpstr>       Military Aircraft Wrecks, Cape Cod</vt:lpstr>
      <vt:lpstr>Overview:</vt:lpstr>
      <vt:lpstr>Cape Cod Military Air Accidents, All Dates</vt:lpstr>
      <vt:lpstr>Thanks to Jim Nasher, New England Aviation History</vt:lpstr>
      <vt:lpstr>Who Were The Missing?</vt:lpstr>
      <vt:lpstr>PowerPoint Presentation</vt:lpstr>
      <vt:lpstr>PowerPoint Presentation</vt:lpstr>
      <vt:lpstr>PowerPoint Presentation</vt:lpstr>
      <vt:lpstr>Where and How to Look for Them? Notes:</vt:lpstr>
      <vt:lpstr>Johns Pond Mashpee Otis AFB, Fall 2023</vt:lpstr>
      <vt:lpstr>PowerPoint Presentation</vt:lpstr>
      <vt:lpstr>A New England Air Express passenger craft which crashed in the Bahamas, October, 1948. </vt:lpstr>
      <vt:lpstr>A military aircraft crashed in Canton on approach to Logan, out of fuel, November, 1952.  </vt:lpstr>
      <vt:lpstr>Marion MA Tragic Bomber Wreck, Tabor, Towers</vt:lpstr>
      <vt:lpstr>PowerPoint Presentation</vt:lpstr>
      <vt:lpstr>Bucolic barn in Cummington, the author found remnants from a crashed fighter plane. </vt:lpstr>
      <vt:lpstr>Process, Template: News, Intel, Maps, Photos</vt:lpstr>
      <vt:lpstr>Six U-Boats sunk off Cape Cod MA 1946-1947</vt:lpstr>
      <vt:lpstr>PowerPoint Presentation</vt:lpstr>
      <vt:lpstr>U-977 being sunk by US Navy, Cape Cod 1947</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U-BOATS IN NEW ENGLAND</dc:title>
  <dc:creator>Eric Wiberg</dc:creator>
  <cp:lastModifiedBy>Eric Wiberg</cp:lastModifiedBy>
  <cp:revision>101</cp:revision>
  <dcterms:created xsi:type="dcterms:W3CDTF">2015-11-07T14:28:18Z</dcterms:created>
  <dcterms:modified xsi:type="dcterms:W3CDTF">2024-06-20T01:35:52Z</dcterms:modified>
</cp:coreProperties>
</file>