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0" r:id="rId3"/>
    <p:sldId id="259" r:id="rId4"/>
    <p:sldId id="258" r:id="rId5"/>
    <p:sldId id="257" r:id="rId6"/>
    <p:sldId id="260" r:id="rId7"/>
    <p:sldId id="261" r:id="rId8"/>
    <p:sldId id="262" r:id="rId9"/>
    <p:sldId id="264" r:id="rId10"/>
    <p:sldId id="265" r:id="rId11"/>
    <p:sldId id="266" r:id="rId12"/>
    <p:sldId id="267" r:id="rId13"/>
    <p:sldId id="282" r:id="rId14"/>
    <p:sldId id="283" r:id="rId15"/>
    <p:sldId id="268" r:id="rId16"/>
    <p:sldId id="269" r:id="rId17"/>
    <p:sldId id="279" r:id="rId18"/>
    <p:sldId id="271" r:id="rId19"/>
    <p:sldId id="273" r:id="rId20"/>
    <p:sldId id="275" r:id="rId21"/>
    <p:sldId id="276" r:id="rId22"/>
    <p:sldId id="284" r:id="rId23"/>
    <p:sldId id="285" r:id="rId24"/>
    <p:sldId id="286" r:id="rId25"/>
    <p:sldId id="277" r:id="rId2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1963"/>
          </a:xfrm>
          <a:prstGeom prst="rect">
            <a:avLst/>
          </a:prstGeom>
        </p:spPr>
        <p:txBody>
          <a:bodyPr vert="horz" lIns="91440" tIns="45720" rIns="91440" bIns="45720" rtlCol="0"/>
          <a:lstStyle>
            <a:lvl1pPr algn="r">
              <a:defRPr sz="1200"/>
            </a:lvl1pPr>
          </a:lstStyle>
          <a:p>
            <a:fld id="{7CAA62F9-9280-448A-A6D9-C177F369E791}" type="datetimeFigureOut">
              <a:rPr lang="en-US" smtClean="0"/>
              <a:t>4/19/2016</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lIns="91440" tIns="45720" rIns="91440" bIns="45720" rtlCol="0" anchor="b"/>
          <a:lstStyle>
            <a:lvl1pPr algn="r">
              <a:defRPr sz="1200"/>
            </a:lvl1pPr>
          </a:lstStyle>
          <a:p>
            <a:fld id="{09855DF7-C5DA-44A6-B79A-CA5915C74685}" type="slidenum">
              <a:rPr lang="en-US" smtClean="0"/>
              <a:t>‹#›</a:t>
            </a:fld>
            <a:endParaRPr lang="en-US"/>
          </a:p>
        </p:txBody>
      </p:sp>
    </p:spTree>
    <p:extLst>
      <p:ext uri="{BB962C8B-B14F-4D97-AF65-F5344CB8AC3E}">
        <p14:creationId xmlns:p14="http://schemas.microsoft.com/office/powerpoint/2010/main" val="321837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A7470F-592C-44D4-A7CC-B8F853595AED}" type="datetime1">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65507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6234D5-E110-42AB-BF1A-F30288A1F021}" type="datetime1">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2006002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336DA-1F41-4968-A227-44420C560A8F}" type="datetime1">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212458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37770E-B9D7-4D53-8374-884A86074B9A}" type="datetime1">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95179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2A11D1-BA87-43EA-9F20-E0F7E0050A7B}" type="datetime1">
              <a:rPr lang="en-US" smtClean="0"/>
              <a:t>4/19/2016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5805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6869D0-F35E-4D82-88FA-3C2B574EE65B}" type="datetime1">
              <a:rPr lang="en-US" smtClean="0"/>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924002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CCD6D4-DB0A-4F84-A5B6-0ADBE5D3DFA9}" type="datetime1">
              <a:rPr lang="en-US" smtClean="0"/>
              <a:t>4/19/2016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1504500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6546A4-CB68-4916-BC1A-7562115ED66D}" type="datetime1">
              <a:rPr lang="en-US" smtClean="0"/>
              <a:t>4/19/2016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763513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0CB44-B672-46A3-BA83-9D1CFF4762E8}" type="datetime1">
              <a:rPr lang="en-US" smtClean="0"/>
              <a:t>4/19/2016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522768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D91652-AE35-4D38-B238-2D03B0D8093B}" type="datetime1">
              <a:rPr lang="en-US" smtClean="0"/>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212266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6D71E3-DAB6-4448-AB53-B29D4C3FB9B4}" type="datetime1">
              <a:rPr lang="en-US" smtClean="0"/>
              <a:t>4/19/2016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CFF119-FCED-46D8-96C7-9296159C961D}" type="slidenum">
              <a:rPr lang="en-US" smtClean="0"/>
              <a:t>‹#›</a:t>
            </a:fld>
            <a:endParaRPr lang="en-US"/>
          </a:p>
        </p:txBody>
      </p:sp>
    </p:spTree>
    <p:extLst>
      <p:ext uri="{BB962C8B-B14F-4D97-AF65-F5344CB8AC3E}">
        <p14:creationId xmlns:p14="http://schemas.microsoft.com/office/powerpoint/2010/main" val="3314826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F8EA7-BCAD-462B-810B-1E6B9521EEC0}" type="datetime1">
              <a:rPr lang="en-US" smtClean="0"/>
              <a:t>4/19/2016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CFF119-FCED-46D8-96C7-9296159C961D}" type="slidenum">
              <a:rPr lang="en-US" smtClean="0"/>
              <a:t>‹#›</a:t>
            </a:fld>
            <a:endParaRPr lang="en-US"/>
          </a:p>
        </p:txBody>
      </p:sp>
    </p:spTree>
    <p:extLst>
      <p:ext uri="{BB962C8B-B14F-4D97-AF65-F5344CB8AC3E}">
        <p14:creationId xmlns:p14="http://schemas.microsoft.com/office/powerpoint/2010/main" val="1913510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467600" cy="1066800"/>
          </a:xfrm>
        </p:spPr>
        <p:txBody>
          <a:bodyPr>
            <a:normAutofit fontScale="90000"/>
          </a:bodyPr>
          <a:lstStyle/>
          <a:p>
            <a:r>
              <a:rPr lang="en-US" sz="2800" b="1" dirty="0" smtClean="0">
                <a:latin typeface="Castellar" panose="020A0402060406010301" pitchFamily="18" charset="0"/>
              </a:rPr>
              <a:t/>
            </a:r>
            <a:br>
              <a:rPr lang="en-US" sz="2800" b="1" dirty="0" smtClean="0">
                <a:latin typeface="Castellar" panose="020A0402060406010301" pitchFamily="18" charset="0"/>
              </a:rPr>
            </a:br>
            <a:r>
              <a:rPr lang="en-US" sz="2800" b="1" dirty="0" smtClean="0">
                <a:latin typeface="Castellar" panose="020A0402060406010301" pitchFamily="18" charset="0"/>
              </a:rPr>
              <a:t>Early </a:t>
            </a:r>
            <a:r>
              <a:rPr lang="en-US" sz="2800" b="1" dirty="0" smtClean="0">
                <a:latin typeface="Castellar" panose="020A0402060406010301" pitchFamily="18" charset="0"/>
              </a:rPr>
              <a:t>Years at Sea - 100 </a:t>
            </a:r>
            <a:r>
              <a:rPr lang="en-US" sz="2800" b="1" dirty="0" smtClean="0">
                <a:latin typeface="Castellar" panose="020A0402060406010301" pitchFamily="18" charset="0"/>
              </a:rPr>
              <a:t>BOATs</a:t>
            </a:r>
            <a:r>
              <a:rPr lang="en-US" sz="2800" b="1" dirty="0">
                <a:latin typeface="Castellar" panose="020A0402060406010301" pitchFamily="18" charset="0"/>
              </a:rPr>
              <a:t/>
            </a:r>
            <a:br>
              <a:rPr lang="en-US" sz="2800" b="1" dirty="0">
                <a:latin typeface="Castellar" panose="020A0402060406010301" pitchFamily="18" charset="0"/>
              </a:rPr>
            </a:br>
            <a:r>
              <a:rPr lang="en-US" sz="2800" b="1" dirty="0" smtClean="0">
                <a:latin typeface="Castellar" panose="020A0402060406010301" pitchFamily="18" charset="0"/>
              </a:rPr>
              <a:t>AROUND THE WORLD FOUR TIMES!</a:t>
            </a:r>
            <a:r>
              <a:rPr lang="en-US" sz="2800" b="1" dirty="0" smtClean="0">
                <a:latin typeface="Castellar" panose="020A0402060406010301" pitchFamily="18" charset="0"/>
              </a:rPr>
              <a:t/>
            </a:r>
            <a:br>
              <a:rPr lang="en-US" sz="2800" b="1" dirty="0" smtClean="0">
                <a:latin typeface="Castellar" panose="020A0402060406010301" pitchFamily="18" charset="0"/>
              </a:rPr>
            </a:br>
            <a:endParaRPr lang="en-US" sz="2800" b="1" dirty="0">
              <a:latin typeface="Castellar" panose="020A0402060406010301" pitchFamily="18" charset="0"/>
            </a:endParaRPr>
          </a:p>
        </p:txBody>
      </p:sp>
      <p:sp>
        <p:nvSpPr>
          <p:cNvPr id="3" name="Subtitle 2"/>
          <p:cNvSpPr>
            <a:spLocks noGrp="1"/>
          </p:cNvSpPr>
          <p:nvPr>
            <p:ph type="subTitle" idx="1"/>
          </p:nvPr>
        </p:nvSpPr>
        <p:spPr>
          <a:xfrm>
            <a:off x="1295400" y="5486400"/>
            <a:ext cx="6477000" cy="1219200"/>
          </a:xfrm>
        </p:spPr>
        <p:txBody>
          <a:bodyPr>
            <a:normAutofit/>
          </a:bodyPr>
          <a:lstStyle/>
          <a:p>
            <a:r>
              <a:rPr lang="en-US" sz="1800" b="1" dirty="0">
                <a:solidFill>
                  <a:schemeClr val="tx1"/>
                </a:solidFill>
              </a:rPr>
              <a:t>By: </a:t>
            </a:r>
            <a:r>
              <a:rPr lang="en-US" sz="1800" b="1" dirty="0" smtClean="0">
                <a:solidFill>
                  <a:schemeClr val="tx1"/>
                </a:solidFill>
              </a:rPr>
              <a:t>Eric Wiberg – Felix’s Dad!</a:t>
            </a:r>
            <a:endParaRPr lang="en-US" sz="1800" b="1" dirty="0">
              <a:solidFill>
                <a:schemeClr val="tx1"/>
              </a:solidFill>
            </a:endParaRPr>
          </a:p>
          <a:p>
            <a:r>
              <a:rPr lang="en-US" sz="1800" b="1" dirty="0">
                <a:solidFill>
                  <a:schemeClr val="tx1"/>
                </a:solidFill>
              </a:rPr>
              <a:t>For: </a:t>
            </a:r>
            <a:r>
              <a:rPr lang="en-US" sz="1800" b="1" dirty="0" smtClean="0">
                <a:solidFill>
                  <a:schemeClr val="tx1"/>
                </a:solidFill>
              </a:rPr>
              <a:t>Children of McAllister team-mates</a:t>
            </a:r>
            <a:endParaRPr lang="en-US" sz="1800" b="1" dirty="0">
              <a:solidFill>
                <a:schemeClr val="tx1"/>
              </a:solidFill>
            </a:endParaRPr>
          </a:p>
          <a:p>
            <a:r>
              <a:rPr lang="en-US" sz="1800" b="1" dirty="0" smtClean="0">
                <a:solidFill>
                  <a:schemeClr val="tx1"/>
                </a:solidFill>
              </a:rPr>
              <a:t>Thur</a:t>
            </a:r>
            <a:r>
              <a:rPr lang="en-US" sz="1800" b="1" dirty="0" smtClean="0">
                <a:solidFill>
                  <a:schemeClr val="tx1"/>
                </a:solidFill>
              </a:rPr>
              <a:t>sday </a:t>
            </a:r>
            <a:r>
              <a:rPr lang="en-US" sz="1800" b="1" dirty="0">
                <a:solidFill>
                  <a:schemeClr val="tx1"/>
                </a:solidFill>
              </a:rPr>
              <a:t>April </a:t>
            </a:r>
            <a:r>
              <a:rPr lang="en-US" sz="1800" b="1" dirty="0" smtClean="0">
                <a:solidFill>
                  <a:schemeClr val="tx1"/>
                </a:solidFill>
              </a:rPr>
              <a:t>28, 2016</a:t>
            </a:r>
            <a:endParaRPr lang="en-US" sz="1800" b="1" dirty="0">
              <a:solidFill>
                <a:schemeClr val="tx1"/>
              </a:solidFill>
            </a:endParaRPr>
          </a:p>
        </p:txBody>
      </p:sp>
      <p:sp>
        <p:nvSpPr>
          <p:cNvPr id="4" name="Slide Number Placeholder 3"/>
          <p:cNvSpPr>
            <a:spLocks noGrp="1"/>
          </p:cNvSpPr>
          <p:nvPr>
            <p:ph type="sldNum" sz="quarter" idx="12"/>
          </p:nvPr>
        </p:nvSpPr>
        <p:spPr/>
        <p:txBody>
          <a:bodyPr/>
          <a:lstStyle/>
          <a:p>
            <a:fld id="{30CFF119-FCED-46D8-96C7-9296159C961D}" type="slidenum">
              <a:rPr lang="en-US" smtClean="0"/>
              <a:t>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571218"/>
            <a:ext cx="3810000" cy="3504765"/>
          </a:xfrm>
          <a:prstGeom prst="rect">
            <a:avLst/>
          </a:prstGeom>
        </p:spPr>
      </p:pic>
    </p:spTree>
    <p:extLst>
      <p:ext uri="{BB962C8B-B14F-4D97-AF65-F5344CB8AC3E}">
        <p14:creationId xmlns:p14="http://schemas.microsoft.com/office/powerpoint/2010/main" val="3571737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990600"/>
            <a:ext cx="3981688" cy="25908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657600"/>
            <a:ext cx="4033744" cy="2685288"/>
          </a:xfrm>
          <a:prstGeom prst="rect">
            <a:avLst/>
          </a:prstGeom>
        </p:spPr>
      </p:pic>
      <p:sp>
        <p:nvSpPr>
          <p:cNvPr id="10" name="Slide Number Placeholder 9"/>
          <p:cNvSpPr>
            <a:spLocks noGrp="1"/>
          </p:cNvSpPr>
          <p:nvPr>
            <p:ph type="sldNum" sz="quarter" idx="12"/>
          </p:nvPr>
        </p:nvSpPr>
        <p:spPr/>
        <p:txBody>
          <a:bodyPr/>
          <a:lstStyle/>
          <a:p>
            <a:fld id="{30CFF119-FCED-46D8-96C7-9296159C961D}" type="slidenum">
              <a:rPr lang="en-US" smtClean="0"/>
              <a:t>10</a:t>
            </a:fld>
            <a:endParaRPr lang="en-US"/>
          </a:p>
        </p:txBody>
      </p:sp>
      <p:sp>
        <p:nvSpPr>
          <p:cNvPr id="6" name="TextBox 5"/>
          <p:cNvSpPr txBox="1"/>
          <p:nvPr/>
        </p:nvSpPr>
        <p:spPr>
          <a:xfrm>
            <a:off x="5562600" y="1308931"/>
            <a:ext cx="3179748" cy="1200329"/>
          </a:xfrm>
          <a:prstGeom prst="rect">
            <a:avLst/>
          </a:prstGeom>
          <a:noFill/>
        </p:spPr>
        <p:txBody>
          <a:bodyPr wrap="square" rtlCol="0">
            <a:spAutoFit/>
          </a:bodyPr>
          <a:lstStyle/>
          <a:p>
            <a:r>
              <a:rPr lang="en-US" dirty="0" smtClean="0"/>
              <a:t>Sometimes there is bad weather, but if you have a good boat and good crew, you can even enjoy it!</a:t>
            </a:r>
            <a:endParaRPr lang="en-US" dirty="0"/>
          </a:p>
        </p:txBody>
      </p:sp>
      <p:sp>
        <p:nvSpPr>
          <p:cNvPr id="8" name="Right Arrow 7"/>
          <p:cNvSpPr/>
          <p:nvPr/>
        </p:nvSpPr>
        <p:spPr>
          <a:xfrm rot="10800000">
            <a:off x="4452444" y="1905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6553200" y="254130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26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1992" y="381000"/>
            <a:ext cx="3610246" cy="3330338"/>
          </a:xfrm>
        </p:spPr>
      </p:pic>
      <p:sp>
        <p:nvSpPr>
          <p:cNvPr id="9" name="TextBox 8"/>
          <p:cNvSpPr txBox="1"/>
          <p:nvPr/>
        </p:nvSpPr>
        <p:spPr>
          <a:xfrm>
            <a:off x="609600" y="5017008"/>
            <a:ext cx="8229600" cy="923330"/>
          </a:xfrm>
          <a:prstGeom prst="rect">
            <a:avLst/>
          </a:prstGeom>
          <a:noFill/>
        </p:spPr>
        <p:txBody>
          <a:bodyPr wrap="square" rtlCol="0">
            <a:spAutoFit/>
          </a:bodyPr>
          <a:lstStyle/>
          <a:p>
            <a:r>
              <a:rPr lang="en-US" dirty="0" smtClean="0"/>
              <a:t>One of the crew on this yacht had his birthday. Soon after this photo was taken we baked them a cake (they didn’t have an oven and we did). Then we simple threw clumps of cake at them, and they ate it off the deck! It was fun.</a:t>
            </a:r>
            <a:endParaRPr lang="en-US" dirty="0"/>
          </a:p>
        </p:txBody>
      </p:sp>
      <p:sp>
        <p:nvSpPr>
          <p:cNvPr id="10" name="Slide Number Placeholder 9"/>
          <p:cNvSpPr>
            <a:spLocks noGrp="1"/>
          </p:cNvSpPr>
          <p:nvPr>
            <p:ph type="sldNum" sz="quarter" idx="12"/>
          </p:nvPr>
        </p:nvSpPr>
        <p:spPr/>
        <p:txBody>
          <a:bodyPr/>
          <a:lstStyle/>
          <a:p>
            <a:fld id="{30CFF119-FCED-46D8-96C7-9296159C961D}" type="slidenum">
              <a:rPr lang="en-US" smtClean="0"/>
              <a:t>11</a:t>
            </a:fld>
            <a:endParaRPr lang="en-US"/>
          </a:p>
        </p:txBody>
      </p:sp>
      <p:sp>
        <p:nvSpPr>
          <p:cNvPr id="5" name="Down Arrow 4"/>
          <p:cNvSpPr/>
          <p:nvPr/>
        </p:nvSpPr>
        <p:spPr>
          <a:xfrm rot="10800000">
            <a:off x="4114800" y="38862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304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50521" y="3352800"/>
            <a:ext cx="4495800" cy="3135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33400"/>
            <a:ext cx="3810000" cy="541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724400" y="304800"/>
            <a:ext cx="3900443" cy="2590800"/>
          </a:xfrm>
          <a:prstGeom prst="rect">
            <a:avLst/>
          </a:prstGeom>
          <a:noFill/>
        </p:spPr>
        <p:txBody>
          <a:bodyPr wrap="square" rtlCol="0">
            <a:spAutoFit/>
          </a:bodyPr>
          <a:lstStyle/>
          <a:p>
            <a:r>
              <a:rPr lang="en-US" dirty="0" smtClean="0"/>
              <a:t>On this voyage the young captain and crew went long distances: acros</a:t>
            </a:r>
            <a:r>
              <a:rPr lang="en-US" dirty="0" smtClean="0"/>
              <a:t>s the largest ocean in the world, the Pacific! It was a big strong, boat, and the owner was on board to make sure everything went OK. And we had a great chef as a cook. It took almost half a year to get on New Zealand from Panama, but we had a great time. </a:t>
            </a:r>
            <a:endParaRPr lang="en-US" dirty="0"/>
          </a:p>
        </p:txBody>
      </p:sp>
      <p:sp>
        <p:nvSpPr>
          <p:cNvPr id="5" name="Slide Number Placeholder 4"/>
          <p:cNvSpPr>
            <a:spLocks noGrp="1"/>
          </p:cNvSpPr>
          <p:nvPr>
            <p:ph type="sldNum" sz="quarter" idx="12"/>
          </p:nvPr>
        </p:nvSpPr>
        <p:spPr/>
        <p:txBody>
          <a:bodyPr/>
          <a:lstStyle/>
          <a:p>
            <a:fld id="{30CFF119-FCED-46D8-96C7-9296159C961D}" type="slidenum">
              <a:rPr lang="en-US" smtClean="0"/>
              <a:t>12</a:t>
            </a:fld>
            <a:endParaRPr lang="en-US"/>
          </a:p>
        </p:txBody>
      </p:sp>
      <p:sp>
        <p:nvSpPr>
          <p:cNvPr id="6" name="Right Arrow 5"/>
          <p:cNvSpPr/>
          <p:nvPr/>
        </p:nvSpPr>
        <p:spPr>
          <a:xfrm rot="10800000">
            <a:off x="4114800" y="1548384"/>
            <a:ext cx="489204" cy="4084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7156483" y="2577488"/>
            <a:ext cx="394716" cy="673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2099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191" y="3681964"/>
            <a:ext cx="3954009" cy="2620963"/>
          </a:xfrm>
        </p:spPr>
      </p:pic>
      <p:sp>
        <p:nvSpPr>
          <p:cNvPr id="4" name="Slide Number Placeholder 3"/>
          <p:cNvSpPr>
            <a:spLocks noGrp="1"/>
          </p:cNvSpPr>
          <p:nvPr>
            <p:ph type="sldNum" sz="quarter" idx="12"/>
          </p:nvPr>
        </p:nvSpPr>
        <p:spPr/>
        <p:txBody>
          <a:bodyPr/>
          <a:lstStyle/>
          <a:p>
            <a:fld id="{30CFF119-FCED-46D8-96C7-9296159C961D}" type="slidenum">
              <a:rPr lang="en-US" smtClean="0"/>
              <a:t>13</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991463"/>
            <a:ext cx="4125783" cy="2667000"/>
          </a:xfrm>
          <a:prstGeom prst="rect">
            <a:avLst/>
          </a:prstGeom>
        </p:spPr>
      </p:pic>
      <p:sp>
        <p:nvSpPr>
          <p:cNvPr id="7" name="TextBox 6"/>
          <p:cNvSpPr txBox="1"/>
          <p:nvPr/>
        </p:nvSpPr>
        <p:spPr>
          <a:xfrm>
            <a:off x="304800" y="838200"/>
            <a:ext cx="3810000" cy="1754326"/>
          </a:xfrm>
          <a:prstGeom prst="rect">
            <a:avLst/>
          </a:prstGeom>
          <a:noFill/>
        </p:spPr>
        <p:txBody>
          <a:bodyPr wrap="square" rtlCol="0">
            <a:spAutoFit/>
          </a:bodyPr>
          <a:lstStyle/>
          <a:p>
            <a:r>
              <a:rPr lang="en-US" dirty="0" smtClean="0"/>
              <a:t>The captain in the pink shirt has lots of experience. That’s me at the wheel, just out of college. </a:t>
            </a:r>
            <a:r>
              <a:rPr lang="en-US" dirty="0" smtClean="0"/>
              <a:t>His knowledge makes me feel very confident about my job steering, even though there are big seas behind us.</a:t>
            </a:r>
            <a:endParaRPr lang="en-US" dirty="0" smtClean="0"/>
          </a:p>
        </p:txBody>
      </p:sp>
      <p:sp>
        <p:nvSpPr>
          <p:cNvPr id="8" name="TextBox 7"/>
          <p:cNvSpPr txBox="1"/>
          <p:nvPr/>
        </p:nvSpPr>
        <p:spPr>
          <a:xfrm>
            <a:off x="4995914" y="4136474"/>
            <a:ext cx="4149695" cy="2031325"/>
          </a:xfrm>
          <a:prstGeom prst="rect">
            <a:avLst/>
          </a:prstGeom>
          <a:noFill/>
        </p:spPr>
        <p:txBody>
          <a:bodyPr wrap="square" rtlCol="0">
            <a:spAutoFit/>
          </a:bodyPr>
          <a:lstStyle/>
          <a:p>
            <a:r>
              <a:rPr lang="en-US" dirty="0" smtClean="0"/>
              <a:t>Be </a:t>
            </a:r>
            <a:r>
              <a:rPr lang="en-US" dirty="0" smtClean="0"/>
              <a:t>safe, having a knowledgeable, </a:t>
            </a:r>
            <a:endParaRPr lang="en-US" dirty="0" smtClean="0"/>
          </a:p>
          <a:p>
            <a:r>
              <a:rPr lang="en-US" dirty="0" smtClean="0"/>
              <a:t>reliable</a:t>
            </a:r>
            <a:r>
              <a:rPr lang="en-US" dirty="0" smtClean="0"/>
              <a:t>, </a:t>
            </a:r>
            <a:r>
              <a:rPr lang="en-US" dirty="0" smtClean="0"/>
              <a:t>well-paid</a:t>
            </a:r>
            <a:r>
              <a:rPr lang="en-US" dirty="0" smtClean="0"/>
              <a:t>, well-fed crew. Then relax and enjoy! </a:t>
            </a:r>
            <a:r>
              <a:rPr lang="en-US" dirty="0" smtClean="0"/>
              <a:t>Here we are about to enter a very narrow channel in Bermuda. But we are clearly enjoying it! Most boats have women on board as well as men. </a:t>
            </a:r>
          </a:p>
          <a:p>
            <a:r>
              <a:rPr lang="en-US" dirty="0" smtClean="0"/>
              <a:t>She is from South Africa.</a:t>
            </a:r>
            <a:endParaRPr lang="en-US" dirty="0"/>
          </a:p>
        </p:txBody>
      </p:sp>
      <p:sp>
        <p:nvSpPr>
          <p:cNvPr id="9" name="Right Arrow 8"/>
          <p:cNvSpPr/>
          <p:nvPr/>
        </p:nvSpPr>
        <p:spPr>
          <a:xfrm>
            <a:off x="3352800" y="232496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rot="5400000">
            <a:off x="4436945" y="4800093"/>
            <a:ext cx="413850" cy="704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1029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639762"/>
          </a:xfrm>
        </p:spPr>
        <p:txBody>
          <a:bodyPr>
            <a:normAutofit fontScale="90000"/>
          </a:bodyPr>
          <a:lstStyle/>
          <a:p>
            <a:r>
              <a:rPr lang="en-US" dirty="0" smtClean="0"/>
              <a:t>Sometimes It’s Snowy, Others Balmy:</a:t>
            </a:r>
            <a:endParaRPr lang="en-US" dirty="0"/>
          </a:p>
        </p:txBody>
      </p:sp>
      <p:sp>
        <p:nvSpPr>
          <p:cNvPr id="4" name="Slide Number Placeholder 3"/>
          <p:cNvSpPr>
            <a:spLocks noGrp="1"/>
          </p:cNvSpPr>
          <p:nvPr>
            <p:ph type="sldNum" sz="quarter" idx="12"/>
          </p:nvPr>
        </p:nvSpPr>
        <p:spPr/>
        <p:txBody>
          <a:bodyPr/>
          <a:lstStyle/>
          <a:p>
            <a:fld id="{30CFF119-FCED-46D8-96C7-9296159C961D}" type="slidenum">
              <a:rPr lang="en-US" smtClean="0"/>
              <a:t>14</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21469"/>
            <a:ext cx="3265530" cy="492213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0181" y="2362200"/>
            <a:ext cx="3208615" cy="3581400"/>
          </a:xfrm>
          <a:prstGeom prst="rect">
            <a:avLst/>
          </a:prstGeom>
        </p:spPr>
      </p:pic>
      <p:sp>
        <p:nvSpPr>
          <p:cNvPr id="8" name="TextBox 7"/>
          <p:cNvSpPr txBox="1"/>
          <p:nvPr/>
        </p:nvSpPr>
        <p:spPr>
          <a:xfrm>
            <a:off x="609600" y="6248400"/>
            <a:ext cx="8382000" cy="369332"/>
          </a:xfrm>
          <a:prstGeom prst="rect">
            <a:avLst/>
          </a:prstGeom>
          <a:noFill/>
        </p:spPr>
        <p:txBody>
          <a:bodyPr wrap="square" rtlCol="0">
            <a:spAutoFit/>
          </a:bodyPr>
          <a:lstStyle/>
          <a:p>
            <a:r>
              <a:rPr lang="en-US" dirty="0" smtClean="0"/>
              <a:t>              Bermuda </a:t>
            </a:r>
            <a:r>
              <a:rPr lang="en-US" dirty="0" smtClean="0"/>
              <a:t>in June                         </a:t>
            </a:r>
            <a:r>
              <a:rPr lang="en-US" dirty="0" smtClean="0"/>
              <a:t>          Yachts in Newport</a:t>
            </a:r>
            <a:r>
              <a:rPr lang="en-US" dirty="0" smtClean="0"/>
              <a:t>, </a:t>
            </a:r>
            <a:r>
              <a:rPr lang="en-US" dirty="0" smtClean="0"/>
              <a:t>March. See the snow?</a:t>
            </a:r>
            <a:endParaRPr lang="en-US" dirty="0"/>
          </a:p>
        </p:txBody>
      </p:sp>
      <p:sp>
        <p:nvSpPr>
          <p:cNvPr id="3" name="Content Placeholder 2"/>
          <p:cNvSpPr>
            <a:spLocks noGrp="1"/>
          </p:cNvSpPr>
          <p:nvPr>
            <p:ph idx="1"/>
          </p:nvPr>
        </p:nvSpPr>
        <p:spPr>
          <a:xfrm>
            <a:off x="4410888" y="1066800"/>
            <a:ext cx="4267200" cy="1295400"/>
          </a:xfrm>
        </p:spPr>
        <p:txBody>
          <a:bodyPr>
            <a:normAutofit fontScale="92500" lnSpcReduction="20000"/>
          </a:bodyPr>
          <a:lstStyle/>
          <a:p>
            <a:pPr marL="0" indent="0">
              <a:buNone/>
            </a:pPr>
            <a:r>
              <a:rPr lang="en-US" dirty="0" smtClean="0"/>
              <a:t>Sailors often have to work in all kinds of conditions, including night-time.</a:t>
            </a:r>
            <a:endParaRPr lang="en-US" dirty="0"/>
          </a:p>
        </p:txBody>
      </p:sp>
      <p:sp>
        <p:nvSpPr>
          <p:cNvPr id="9" name="Right Arrow 8"/>
          <p:cNvSpPr/>
          <p:nvPr/>
        </p:nvSpPr>
        <p:spPr>
          <a:xfrm rot="16200000">
            <a:off x="2909316" y="6036641"/>
            <a:ext cx="60960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6200000">
            <a:off x="6471125" y="6016963"/>
            <a:ext cx="389043"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439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 sailboats I moved to working for big ships in Asia for three years: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29895" y="1549637"/>
            <a:ext cx="3509811" cy="452596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524000"/>
            <a:ext cx="4876800" cy="3501608"/>
          </a:xfrm>
          <a:prstGeom prst="rect">
            <a:avLst/>
          </a:prstGeom>
        </p:spPr>
      </p:pic>
      <p:sp>
        <p:nvSpPr>
          <p:cNvPr id="6" name="TextBox 5"/>
          <p:cNvSpPr txBox="1"/>
          <p:nvPr/>
        </p:nvSpPr>
        <p:spPr>
          <a:xfrm>
            <a:off x="152400" y="5181600"/>
            <a:ext cx="5198859" cy="1477328"/>
          </a:xfrm>
          <a:prstGeom prst="rect">
            <a:avLst/>
          </a:prstGeom>
          <a:noFill/>
        </p:spPr>
        <p:txBody>
          <a:bodyPr wrap="none" rtlCol="0">
            <a:spAutoFit/>
          </a:bodyPr>
          <a:lstStyle/>
          <a:p>
            <a:r>
              <a:rPr lang="en-US" dirty="0" smtClean="0"/>
              <a:t>A lot of the shipping world was new to me, like huge </a:t>
            </a:r>
          </a:p>
          <a:p>
            <a:r>
              <a:rPr lang="en-US" dirty="0"/>
              <a:t>s</a:t>
            </a:r>
            <a:r>
              <a:rPr lang="en-US" dirty="0" smtClean="0"/>
              <a:t>teel vessels carrying salt or oil for cars or for cookies.</a:t>
            </a:r>
          </a:p>
          <a:p>
            <a:r>
              <a:rPr lang="en-US" dirty="0" smtClean="0"/>
              <a:t>But I already knew about the sea, navigation, etc. I</a:t>
            </a:r>
          </a:p>
          <a:p>
            <a:r>
              <a:rPr lang="en-US" dirty="0" smtClean="0"/>
              <a:t>made a lot of new friends, including Mr. </a:t>
            </a:r>
            <a:r>
              <a:rPr lang="en-US" dirty="0" err="1" smtClean="0"/>
              <a:t>Arif</a:t>
            </a:r>
            <a:r>
              <a:rPr lang="en-US" dirty="0" smtClean="0"/>
              <a:t> Lim – to</a:t>
            </a:r>
          </a:p>
          <a:p>
            <a:r>
              <a:rPr lang="en-US" dirty="0" smtClean="0"/>
              <a:t>the right. He converted to his wife’s religion.</a:t>
            </a:r>
            <a:endParaRPr lang="en-US" dirty="0"/>
          </a:p>
        </p:txBody>
      </p:sp>
      <p:sp>
        <p:nvSpPr>
          <p:cNvPr id="7" name="Slide Number Placeholder 6"/>
          <p:cNvSpPr>
            <a:spLocks noGrp="1"/>
          </p:cNvSpPr>
          <p:nvPr>
            <p:ph type="sldNum" sz="quarter" idx="12"/>
          </p:nvPr>
        </p:nvSpPr>
        <p:spPr/>
        <p:txBody>
          <a:bodyPr/>
          <a:lstStyle/>
          <a:p>
            <a:fld id="{30CFF119-FCED-46D8-96C7-9296159C961D}" type="slidenum">
              <a:rPr lang="en-US" smtClean="0"/>
              <a:t>15</a:t>
            </a:fld>
            <a:endParaRPr lang="en-US"/>
          </a:p>
        </p:txBody>
      </p:sp>
    </p:spTree>
    <p:extLst>
      <p:ext uri="{BB962C8B-B14F-4D97-AF65-F5344CB8AC3E}">
        <p14:creationId xmlns:p14="http://schemas.microsoft.com/office/powerpoint/2010/main" val="2682153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854" y="223364"/>
            <a:ext cx="8153400" cy="411162"/>
          </a:xfrm>
        </p:spPr>
        <p:txBody>
          <a:bodyPr>
            <a:normAutofit fontScale="90000"/>
          </a:bodyPr>
          <a:lstStyle/>
          <a:p>
            <a:r>
              <a:rPr lang="en-US" dirty="0" smtClean="0"/>
              <a:t>Adapting to a New Environment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762000"/>
            <a:ext cx="4645533" cy="260478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7864" y="3429000"/>
            <a:ext cx="5181600" cy="3346742"/>
          </a:xfrm>
          <a:prstGeom prst="rect">
            <a:avLst/>
          </a:prstGeom>
        </p:spPr>
      </p:pic>
      <p:sp>
        <p:nvSpPr>
          <p:cNvPr id="6" name="TextBox 5"/>
          <p:cNvSpPr txBox="1"/>
          <p:nvPr/>
        </p:nvSpPr>
        <p:spPr>
          <a:xfrm>
            <a:off x="5438687" y="1447800"/>
            <a:ext cx="3429000" cy="1754326"/>
          </a:xfrm>
          <a:prstGeom prst="rect">
            <a:avLst/>
          </a:prstGeom>
          <a:noFill/>
        </p:spPr>
        <p:txBody>
          <a:bodyPr wrap="square" rtlCol="0">
            <a:spAutoFit/>
          </a:bodyPr>
          <a:lstStyle/>
          <a:p>
            <a:r>
              <a:rPr lang="en-US" dirty="0" smtClean="0"/>
              <a:t>The owner of the ships was from Rhode Island, where I had lived and sailed. His wife was from the Bahamas, where I grew up. </a:t>
            </a:r>
            <a:r>
              <a:rPr lang="en-US" dirty="0" smtClean="0"/>
              <a:t>He was very friendly, and visited Asia. So I felt more comfortable out there.</a:t>
            </a:r>
            <a:r>
              <a:rPr lang="en-US" dirty="0" smtClean="0"/>
              <a:t> </a:t>
            </a:r>
            <a:endParaRPr lang="en-US" dirty="0"/>
          </a:p>
        </p:txBody>
      </p:sp>
      <p:sp>
        <p:nvSpPr>
          <p:cNvPr id="7" name="TextBox 6"/>
          <p:cNvSpPr txBox="1"/>
          <p:nvPr/>
        </p:nvSpPr>
        <p:spPr>
          <a:xfrm>
            <a:off x="381000" y="3671210"/>
            <a:ext cx="3048000" cy="2862322"/>
          </a:xfrm>
          <a:prstGeom prst="rect">
            <a:avLst/>
          </a:prstGeom>
          <a:noFill/>
        </p:spPr>
        <p:txBody>
          <a:bodyPr wrap="square" rtlCol="0">
            <a:spAutoFit/>
          </a:bodyPr>
          <a:lstStyle/>
          <a:p>
            <a:r>
              <a:rPr lang="en-US" dirty="0" smtClean="0"/>
              <a:t>When you work for the ship owner (instea</a:t>
            </a:r>
            <a:r>
              <a:rPr lang="en-US" dirty="0" smtClean="0"/>
              <a:t>d of for the cargo owner, or the broker, who works between them all), you get special perks, like being able to visit “your” ships any time of day or night! Here I still look like a yacht sailor, though by now I was in shipping!</a:t>
            </a:r>
            <a:endParaRPr lang="en-US" dirty="0"/>
          </a:p>
        </p:txBody>
      </p:sp>
      <p:sp>
        <p:nvSpPr>
          <p:cNvPr id="8" name="Slide Number Placeholder 7"/>
          <p:cNvSpPr>
            <a:spLocks noGrp="1"/>
          </p:cNvSpPr>
          <p:nvPr>
            <p:ph type="sldNum" sz="quarter" idx="12"/>
          </p:nvPr>
        </p:nvSpPr>
        <p:spPr/>
        <p:txBody>
          <a:bodyPr/>
          <a:lstStyle/>
          <a:p>
            <a:fld id="{30CFF119-FCED-46D8-96C7-9296159C961D}" type="slidenum">
              <a:rPr lang="en-US" smtClean="0"/>
              <a:t>16</a:t>
            </a:fld>
            <a:endParaRPr lang="en-US"/>
          </a:p>
        </p:txBody>
      </p:sp>
      <p:sp>
        <p:nvSpPr>
          <p:cNvPr id="3" name="Right Arrow 2"/>
          <p:cNvSpPr/>
          <p:nvPr/>
        </p:nvSpPr>
        <p:spPr>
          <a:xfrm>
            <a:off x="2450592"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10800000">
            <a:off x="5337603" y="767326"/>
            <a:ext cx="978408" cy="5608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380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2400" y="2141085"/>
            <a:ext cx="4868841" cy="3579256"/>
          </a:xfrm>
        </p:spPr>
      </p:pic>
      <p:sp>
        <p:nvSpPr>
          <p:cNvPr id="7" name="TextBox 6"/>
          <p:cNvSpPr txBox="1"/>
          <p:nvPr/>
        </p:nvSpPr>
        <p:spPr>
          <a:xfrm>
            <a:off x="239283" y="4343400"/>
            <a:ext cx="3723118" cy="2031325"/>
          </a:xfrm>
          <a:prstGeom prst="rect">
            <a:avLst/>
          </a:prstGeom>
          <a:noFill/>
        </p:spPr>
        <p:txBody>
          <a:bodyPr wrap="square" rtlCol="0">
            <a:spAutoFit/>
          </a:bodyPr>
          <a:lstStyle/>
          <a:p>
            <a:r>
              <a:rPr lang="en-US" dirty="0" smtClean="0"/>
              <a:t>At </a:t>
            </a:r>
            <a:r>
              <a:rPr lang="en-US" dirty="0" smtClean="0"/>
              <a:t>the lower right corner is one of my two baby turtles, Red and Stripe (red-striped terrapins). I took them along for company. We voyaged from Singapore, the Straits of Malacca, through </a:t>
            </a:r>
            <a:r>
              <a:rPr lang="en-US" dirty="0" smtClean="0"/>
              <a:t>Andaman </a:t>
            </a:r>
            <a:r>
              <a:rPr lang="en-US" dirty="0" smtClean="0"/>
              <a:t>&amp; Nicobar Islands to </a:t>
            </a:r>
            <a:r>
              <a:rPr lang="en-US" dirty="0" smtClean="0"/>
              <a:t>the east coast of </a:t>
            </a:r>
            <a:r>
              <a:rPr lang="en-US" dirty="0" smtClean="0"/>
              <a:t>India </a:t>
            </a:r>
            <a:r>
              <a:rPr lang="en-US" dirty="0" smtClean="0"/>
              <a:t>&amp; back.</a:t>
            </a:r>
            <a:endParaRPr lang="en-US" dirty="0"/>
          </a:p>
        </p:txBody>
      </p:sp>
      <p:sp>
        <p:nvSpPr>
          <p:cNvPr id="8" name="Slide Number Placeholder 7"/>
          <p:cNvSpPr>
            <a:spLocks noGrp="1"/>
          </p:cNvSpPr>
          <p:nvPr>
            <p:ph type="sldNum" sz="quarter" idx="12"/>
          </p:nvPr>
        </p:nvSpPr>
        <p:spPr/>
        <p:txBody>
          <a:bodyPr/>
          <a:lstStyle/>
          <a:p>
            <a:fld id="{30CFF119-FCED-46D8-96C7-9296159C961D}" type="slidenum">
              <a:rPr lang="en-US" smtClean="0"/>
              <a:t>17</a:t>
            </a:fld>
            <a:endParaRPr 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36748"/>
            <a:ext cx="2819400" cy="400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267202" y="381000"/>
            <a:ext cx="4267198" cy="1477328"/>
          </a:xfrm>
          <a:prstGeom prst="rect">
            <a:avLst/>
          </a:prstGeom>
          <a:noFill/>
        </p:spPr>
        <p:txBody>
          <a:bodyPr wrap="square" rtlCol="0">
            <a:spAutoFit/>
          </a:bodyPr>
          <a:lstStyle/>
          <a:p>
            <a:r>
              <a:rPr lang="en-US" dirty="0" smtClean="0"/>
              <a:t>Work on ships can be hard. But you get a nice cabin, great food and good company. </a:t>
            </a:r>
          </a:p>
          <a:p>
            <a:endParaRPr lang="en-US" dirty="0"/>
          </a:p>
          <a:p>
            <a:r>
              <a:rPr lang="en-US" dirty="0" smtClean="0"/>
              <a:t>Some times it is difficult to stay in touch with your family, though. </a:t>
            </a:r>
            <a:endParaRPr lang="en-US" dirty="0"/>
          </a:p>
        </p:txBody>
      </p:sp>
      <p:sp>
        <p:nvSpPr>
          <p:cNvPr id="10" name="Down Arrow 9"/>
          <p:cNvSpPr/>
          <p:nvPr/>
        </p:nvSpPr>
        <p:spPr>
          <a:xfrm rot="13209057">
            <a:off x="7627102" y="5684417"/>
            <a:ext cx="510357" cy="975565"/>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rgbClr val="FF0000"/>
              </a:solidFill>
            </a:endParaRPr>
          </a:p>
        </p:txBody>
      </p:sp>
      <p:sp>
        <p:nvSpPr>
          <p:cNvPr id="11" name="TextBox 10"/>
          <p:cNvSpPr txBox="1"/>
          <p:nvPr/>
        </p:nvSpPr>
        <p:spPr>
          <a:xfrm>
            <a:off x="4267202" y="5867400"/>
            <a:ext cx="3200398" cy="646331"/>
          </a:xfrm>
          <a:prstGeom prst="rect">
            <a:avLst/>
          </a:prstGeom>
          <a:noFill/>
        </p:spPr>
        <p:txBody>
          <a:bodyPr wrap="square" rtlCol="0">
            <a:spAutoFit/>
          </a:bodyPr>
          <a:lstStyle/>
          <a:p>
            <a:r>
              <a:rPr lang="en-US" dirty="0" smtClean="0"/>
              <a:t>My little turtle “Red” or his sister “Stripe” exploring  cabin!</a:t>
            </a:r>
            <a:endParaRPr lang="en-US" dirty="0"/>
          </a:p>
        </p:txBody>
      </p:sp>
    </p:spTree>
    <p:extLst>
      <p:ext uri="{BB962C8B-B14F-4D97-AF65-F5344CB8AC3E}">
        <p14:creationId xmlns:p14="http://schemas.microsoft.com/office/powerpoint/2010/main" val="3917083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4400" y="384796"/>
            <a:ext cx="6949539" cy="5177804"/>
          </a:xfrm>
        </p:spPr>
      </p:pic>
      <p:sp>
        <p:nvSpPr>
          <p:cNvPr id="8" name="TextBox 7"/>
          <p:cNvSpPr txBox="1"/>
          <p:nvPr/>
        </p:nvSpPr>
        <p:spPr>
          <a:xfrm>
            <a:off x="351801" y="5562600"/>
            <a:ext cx="8458201" cy="923330"/>
          </a:xfrm>
          <a:prstGeom prst="rect">
            <a:avLst/>
          </a:prstGeom>
          <a:noFill/>
        </p:spPr>
        <p:txBody>
          <a:bodyPr wrap="square" rtlCol="0">
            <a:spAutoFit/>
          </a:bodyPr>
          <a:lstStyle/>
          <a:p>
            <a:r>
              <a:rPr lang="en-US" dirty="0" smtClean="0"/>
              <a:t>Big ships need to go into shipyards to get worked on and repaired sometimes. It’s like getting a check-up from your doctor, or a new pair of shoes. This is in Singapore. Note the jungle and the palm trees. It was a really beautiful place to live and work three years.</a:t>
            </a:r>
            <a:endParaRPr lang="en-US" dirty="0"/>
          </a:p>
        </p:txBody>
      </p:sp>
      <p:sp>
        <p:nvSpPr>
          <p:cNvPr id="9" name="Slide Number Placeholder 8"/>
          <p:cNvSpPr>
            <a:spLocks noGrp="1"/>
          </p:cNvSpPr>
          <p:nvPr>
            <p:ph type="sldNum" sz="quarter" idx="12"/>
          </p:nvPr>
        </p:nvSpPr>
        <p:spPr/>
        <p:txBody>
          <a:bodyPr/>
          <a:lstStyle/>
          <a:p>
            <a:fld id="{30CFF119-FCED-46D8-96C7-9296159C961D}" type="slidenum">
              <a:rPr lang="en-US" smtClean="0"/>
              <a:t>18</a:t>
            </a:fld>
            <a:endParaRPr lang="en-US"/>
          </a:p>
        </p:txBody>
      </p:sp>
    </p:spTree>
    <p:extLst>
      <p:ext uri="{BB962C8B-B14F-4D97-AF65-F5344CB8AC3E}">
        <p14:creationId xmlns:p14="http://schemas.microsoft.com/office/powerpoint/2010/main" val="3100077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3600" y="381000"/>
            <a:ext cx="5193350" cy="5007659"/>
          </a:xfrm>
        </p:spPr>
      </p:pic>
      <p:sp>
        <p:nvSpPr>
          <p:cNvPr id="6" name="TextBox 5"/>
          <p:cNvSpPr txBox="1"/>
          <p:nvPr/>
        </p:nvSpPr>
        <p:spPr>
          <a:xfrm>
            <a:off x="457200" y="5562600"/>
            <a:ext cx="8305800" cy="646331"/>
          </a:xfrm>
          <a:prstGeom prst="rect">
            <a:avLst/>
          </a:prstGeom>
          <a:noFill/>
        </p:spPr>
        <p:txBody>
          <a:bodyPr wrap="square" rtlCol="0">
            <a:spAutoFit/>
          </a:bodyPr>
          <a:lstStyle/>
          <a:p>
            <a:r>
              <a:rPr lang="en-US" dirty="0" smtClean="0"/>
              <a:t>Many different types of boats and ships work hard to keep the big ships running: fueling tankers, garbage boats like this one, tugs, supply boats, crew boats, and so on. </a:t>
            </a:r>
            <a:endParaRPr lang="en-US" dirty="0"/>
          </a:p>
        </p:txBody>
      </p:sp>
      <p:sp>
        <p:nvSpPr>
          <p:cNvPr id="7" name="Slide Number Placeholder 6"/>
          <p:cNvSpPr>
            <a:spLocks noGrp="1"/>
          </p:cNvSpPr>
          <p:nvPr>
            <p:ph type="sldNum" sz="quarter" idx="12"/>
          </p:nvPr>
        </p:nvSpPr>
        <p:spPr/>
        <p:txBody>
          <a:bodyPr/>
          <a:lstStyle/>
          <a:p>
            <a:fld id="{30CFF119-FCED-46D8-96C7-9296159C961D}" type="slidenum">
              <a:rPr lang="en-US" smtClean="0"/>
              <a:t>19</a:t>
            </a:fld>
            <a:endParaRPr lang="en-US"/>
          </a:p>
        </p:txBody>
      </p:sp>
    </p:spTree>
    <p:extLst>
      <p:ext uri="{BB962C8B-B14F-4D97-AF65-F5344CB8AC3E}">
        <p14:creationId xmlns:p14="http://schemas.microsoft.com/office/powerpoint/2010/main" val="99386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180097"/>
          </a:xfrm>
        </p:spPr>
        <p:txBody>
          <a:bodyPr/>
          <a:lstStyle/>
          <a:p>
            <a:pPr marL="0" indent="0" algn="ctr">
              <a:buNone/>
            </a:pPr>
            <a:r>
              <a:rPr lang="en-US" i="1" dirty="0" smtClean="0"/>
              <a:t>1987 </a:t>
            </a:r>
            <a:r>
              <a:rPr lang="en-US" i="1" dirty="0" smtClean="0"/>
              <a:t>– 2007, ages 16 </a:t>
            </a:r>
            <a:r>
              <a:rPr lang="en-US" i="1" dirty="0" smtClean="0"/>
              <a:t>– 36</a:t>
            </a:r>
          </a:p>
          <a:p>
            <a:pPr marL="0" indent="0">
              <a:buNone/>
            </a:pPr>
            <a:r>
              <a:rPr lang="en-US" dirty="0" smtClean="0"/>
              <a:t>100</a:t>
            </a:r>
            <a:r>
              <a:rPr lang="en-US" dirty="0" smtClean="0"/>
              <a:t>+ vessels from 18’ motor skiffs to 150’ tall ship, tankers, dry cargo. Average was 35’-55’ sailboat.</a:t>
            </a:r>
          </a:p>
          <a:p>
            <a:pPr marL="0" indent="0">
              <a:buNone/>
            </a:pPr>
            <a:r>
              <a:rPr lang="en-US" dirty="0" smtClean="0"/>
              <a:t>75,000+ nautical miles; 3 X Earth’s circumference.</a:t>
            </a:r>
          </a:p>
          <a:p>
            <a:pPr marL="0" indent="0">
              <a:buNone/>
            </a:pPr>
            <a:endParaRPr lang="en-US" dirty="0"/>
          </a:p>
        </p:txBody>
      </p:sp>
      <p:sp>
        <p:nvSpPr>
          <p:cNvPr id="4" name="Slide Number Placeholder 3"/>
          <p:cNvSpPr>
            <a:spLocks noGrp="1"/>
          </p:cNvSpPr>
          <p:nvPr>
            <p:ph type="sldNum" sz="quarter" idx="12"/>
          </p:nvPr>
        </p:nvSpPr>
        <p:spPr/>
        <p:txBody>
          <a:bodyPr/>
          <a:lstStyle/>
          <a:p>
            <a:fld id="{30CFF119-FCED-46D8-96C7-9296159C961D}" type="slidenum">
              <a:rPr lang="en-US" smtClean="0"/>
              <a:t>2</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7385" y="2887701"/>
            <a:ext cx="3929641" cy="3178097"/>
          </a:xfrm>
          <a:prstGeom prst="rect">
            <a:avLst/>
          </a:prstGeom>
        </p:spPr>
      </p:pic>
      <p:cxnSp>
        <p:nvCxnSpPr>
          <p:cNvPr id="9" name="Straight Arrow Connector 8"/>
          <p:cNvCxnSpPr/>
          <p:nvPr/>
        </p:nvCxnSpPr>
        <p:spPr>
          <a:xfrm flipV="1">
            <a:off x="3631606" y="4476750"/>
            <a:ext cx="990600" cy="4191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1000" y="3657600"/>
            <a:ext cx="2057400" cy="2308324"/>
          </a:xfrm>
          <a:prstGeom prst="rect">
            <a:avLst/>
          </a:prstGeom>
          <a:noFill/>
        </p:spPr>
        <p:txBody>
          <a:bodyPr wrap="square" rtlCol="0">
            <a:spAutoFit/>
          </a:bodyPr>
          <a:lstStyle/>
          <a:p>
            <a:r>
              <a:rPr lang="en-US" dirty="0" smtClean="0"/>
              <a:t>4 times round the world (nothing goes up wind like a Boeing 747!). Around the planet by surface except a gap between East India &amp; East Africa.</a:t>
            </a:r>
            <a:endParaRPr lang="en-US" dirty="0"/>
          </a:p>
        </p:txBody>
      </p:sp>
      <p:sp>
        <p:nvSpPr>
          <p:cNvPr id="13" name="TextBox 12"/>
          <p:cNvSpPr txBox="1"/>
          <p:nvPr/>
        </p:nvSpPr>
        <p:spPr>
          <a:xfrm>
            <a:off x="6934201" y="3657600"/>
            <a:ext cx="1981200" cy="2308324"/>
          </a:xfrm>
          <a:prstGeom prst="rect">
            <a:avLst/>
          </a:prstGeom>
          <a:noFill/>
        </p:spPr>
        <p:txBody>
          <a:bodyPr wrap="square" rtlCol="0">
            <a:spAutoFit/>
          </a:bodyPr>
          <a:lstStyle/>
          <a:p>
            <a:r>
              <a:rPr lang="en-US" dirty="0" smtClean="0"/>
              <a:t>65 nations and </a:t>
            </a:r>
          </a:p>
          <a:p>
            <a:r>
              <a:rPr lang="en-US" dirty="0"/>
              <a:t>i</a:t>
            </a:r>
            <a:r>
              <a:rPr lang="en-US" dirty="0" smtClean="0"/>
              <a:t>sland groups: 30+ voyages to/from Bermuda, 2.5 Trans-Atlantics, 1 Trans-Pac, several coastwise Canada to Florida. </a:t>
            </a:r>
            <a:endParaRPr lang="en-US" dirty="0"/>
          </a:p>
        </p:txBody>
      </p:sp>
    </p:spTree>
    <p:extLst>
      <p:ext uri="{BB962C8B-B14F-4D97-AF65-F5344CB8AC3E}">
        <p14:creationId xmlns:p14="http://schemas.microsoft.com/office/powerpoint/2010/main" val="387536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0600" y="1161735"/>
            <a:ext cx="3581400" cy="470482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685800"/>
            <a:ext cx="2964294" cy="3657600"/>
          </a:xfrm>
          <a:prstGeom prst="rect">
            <a:avLst/>
          </a:prstGeom>
        </p:spPr>
      </p:pic>
      <p:sp>
        <p:nvSpPr>
          <p:cNvPr id="6" name="TextBox 5"/>
          <p:cNvSpPr txBox="1"/>
          <p:nvPr/>
        </p:nvSpPr>
        <p:spPr>
          <a:xfrm>
            <a:off x="457200" y="4876800"/>
            <a:ext cx="4038600" cy="1477328"/>
          </a:xfrm>
          <a:prstGeom prst="rect">
            <a:avLst/>
          </a:prstGeom>
          <a:noFill/>
        </p:spPr>
        <p:txBody>
          <a:bodyPr wrap="square" rtlCol="0">
            <a:spAutoFit/>
          </a:bodyPr>
          <a:lstStyle/>
          <a:p>
            <a:r>
              <a:rPr lang="en-US" dirty="0" smtClean="0"/>
              <a:t>Friendly officers and sailors that I worked with in Singapore, India and </a:t>
            </a:r>
            <a:r>
              <a:rPr lang="en-US" dirty="0" smtClean="0"/>
              <a:t>beyond in my 20’s. Above is a Captain, to the right is an engine fitter. Both are from the Philippines. </a:t>
            </a:r>
            <a:endParaRPr lang="en-US" dirty="0"/>
          </a:p>
        </p:txBody>
      </p:sp>
      <p:sp>
        <p:nvSpPr>
          <p:cNvPr id="7" name="Slide Number Placeholder 6"/>
          <p:cNvSpPr>
            <a:spLocks noGrp="1"/>
          </p:cNvSpPr>
          <p:nvPr>
            <p:ph type="sldNum" sz="quarter" idx="12"/>
          </p:nvPr>
        </p:nvSpPr>
        <p:spPr/>
        <p:txBody>
          <a:bodyPr/>
          <a:lstStyle/>
          <a:p>
            <a:fld id="{30CFF119-FCED-46D8-96C7-9296159C961D}" type="slidenum">
              <a:rPr lang="en-US" smtClean="0"/>
              <a:t>20</a:t>
            </a:fld>
            <a:endParaRPr lang="en-US"/>
          </a:p>
        </p:txBody>
      </p:sp>
    </p:spTree>
    <p:extLst>
      <p:ext uri="{BB962C8B-B14F-4D97-AF65-F5344CB8AC3E}">
        <p14:creationId xmlns:p14="http://schemas.microsoft.com/office/powerpoint/2010/main" val="2009645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Exciting Global Industry, still! (&amp; </a:t>
            </a:r>
            <a:r>
              <a:rPr lang="en-US" dirty="0"/>
              <a:t>s</a:t>
            </a:r>
            <a:r>
              <a:rPr lang="en-US" dirty="0" smtClean="0"/>
              <a:t>afer)</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990600"/>
            <a:ext cx="6227137" cy="4525963"/>
          </a:xfrm>
        </p:spPr>
      </p:pic>
      <p:sp>
        <p:nvSpPr>
          <p:cNvPr id="5" name="TextBox 4"/>
          <p:cNvSpPr txBox="1"/>
          <p:nvPr/>
        </p:nvSpPr>
        <p:spPr>
          <a:xfrm>
            <a:off x="389546" y="5588238"/>
            <a:ext cx="8068654" cy="1200329"/>
          </a:xfrm>
          <a:prstGeom prst="rect">
            <a:avLst/>
          </a:prstGeom>
          <a:noFill/>
        </p:spPr>
        <p:txBody>
          <a:bodyPr wrap="square" rtlCol="0">
            <a:spAutoFit/>
          </a:bodyPr>
          <a:lstStyle/>
          <a:p>
            <a:r>
              <a:rPr lang="en-US" b="1" dirty="0" smtClean="0"/>
              <a:t>How it works</a:t>
            </a:r>
            <a:r>
              <a:rPr lang="en-US" dirty="0" smtClean="0"/>
              <a:t>: Global cooperation; folks of many nations and tongues conduct business: owners order the supplies for engine room, ship and galley. Officers sign for it. Crew stow it. Ships of all types lie at anchor ready to deliver or carry cargoes of all descriptions to all corners of the planet. Somehow, the pieces all fit together.</a:t>
            </a:r>
            <a:endParaRPr lang="en-US" dirty="0"/>
          </a:p>
        </p:txBody>
      </p:sp>
      <p:sp>
        <p:nvSpPr>
          <p:cNvPr id="6" name="Slide Number Placeholder 5"/>
          <p:cNvSpPr>
            <a:spLocks noGrp="1"/>
          </p:cNvSpPr>
          <p:nvPr>
            <p:ph type="sldNum" sz="quarter" idx="12"/>
          </p:nvPr>
        </p:nvSpPr>
        <p:spPr/>
        <p:txBody>
          <a:bodyPr/>
          <a:lstStyle/>
          <a:p>
            <a:fld id="{30CFF119-FCED-46D8-96C7-9296159C961D}" type="slidenum">
              <a:rPr lang="en-US" smtClean="0"/>
              <a:t>21</a:t>
            </a:fld>
            <a:endParaRPr lang="en-US"/>
          </a:p>
        </p:txBody>
      </p:sp>
    </p:spTree>
    <p:extLst>
      <p:ext uri="{BB962C8B-B14F-4D97-AF65-F5344CB8AC3E}">
        <p14:creationId xmlns:p14="http://schemas.microsoft.com/office/powerpoint/2010/main" val="2330818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82000" cy="563562"/>
          </a:xfrm>
        </p:spPr>
        <p:txBody>
          <a:bodyPr>
            <a:normAutofit fontScale="90000"/>
          </a:bodyPr>
          <a:lstStyle/>
          <a:p>
            <a:r>
              <a:rPr lang="en-US" dirty="0" smtClean="0"/>
              <a:t>Camaraderie, Fellowship of the Sea</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762000"/>
            <a:ext cx="5029912" cy="2743200"/>
          </a:xfrm>
        </p:spPr>
      </p:pic>
      <p:sp>
        <p:nvSpPr>
          <p:cNvPr id="4" name="Slide Number Placeholder 3"/>
          <p:cNvSpPr>
            <a:spLocks noGrp="1"/>
          </p:cNvSpPr>
          <p:nvPr>
            <p:ph type="sldNum" sz="quarter" idx="12"/>
          </p:nvPr>
        </p:nvSpPr>
        <p:spPr/>
        <p:txBody>
          <a:bodyPr/>
          <a:lstStyle/>
          <a:p>
            <a:fld id="{30CFF119-FCED-46D8-96C7-9296159C961D}" type="slidenum">
              <a:rPr lang="en-US" smtClean="0"/>
              <a:t>22</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7338" y="3546504"/>
            <a:ext cx="4064000" cy="2914469"/>
          </a:xfrm>
          <a:prstGeom prst="rect">
            <a:avLst/>
          </a:prstGeom>
        </p:spPr>
      </p:pic>
      <p:sp>
        <p:nvSpPr>
          <p:cNvPr id="7" name="TextBox 6"/>
          <p:cNvSpPr txBox="1"/>
          <p:nvPr/>
        </p:nvSpPr>
        <p:spPr>
          <a:xfrm>
            <a:off x="6248400" y="1291839"/>
            <a:ext cx="2895600" cy="1477328"/>
          </a:xfrm>
          <a:prstGeom prst="rect">
            <a:avLst/>
          </a:prstGeom>
          <a:noFill/>
        </p:spPr>
        <p:txBody>
          <a:bodyPr wrap="square" rtlCol="0">
            <a:spAutoFit/>
          </a:bodyPr>
          <a:lstStyle/>
          <a:p>
            <a:r>
              <a:rPr lang="en-US" dirty="0" smtClean="0"/>
              <a:t>Crossing the Indian Ocean</a:t>
            </a:r>
          </a:p>
          <a:p>
            <a:r>
              <a:rPr lang="en-US" dirty="0" smtClean="0"/>
              <a:t>on the tanker Edmo, 1996. Officers, superintendents, sailors and guests dig in with their hands.</a:t>
            </a:r>
            <a:endParaRPr lang="en-US" dirty="0"/>
          </a:p>
        </p:txBody>
      </p:sp>
      <p:sp>
        <p:nvSpPr>
          <p:cNvPr id="8" name="TextBox 7"/>
          <p:cNvSpPr txBox="1"/>
          <p:nvPr/>
        </p:nvSpPr>
        <p:spPr>
          <a:xfrm>
            <a:off x="228600" y="4259512"/>
            <a:ext cx="3307222" cy="1754326"/>
          </a:xfrm>
          <a:prstGeom prst="rect">
            <a:avLst/>
          </a:prstGeom>
          <a:noFill/>
        </p:spPr>
        <p:txBody>
          <a:bodyPr wrap="square" rtlCol="0">
            <a:spAutoFit/>
          </a:bodyPr>
          <a:lstStyle/>
          <a:p>
            <a:r>
              <a:rPr lang="en-US" dirty="0" smtClean="0"/>
              <a:t>Crossing the Atlantic on S/Y </a:t>
            </a:r>
            <a:r>
              <a:rPr lang="en-US" dirty="0" err="1" smtClean="0"/>
              <a:t>Maruti</a:t>
            </a:r>
            <a:r>
              <a:rPr lang="en-US" dirty="0" smtClean="0"/>
              <a:t>, 2000: Kiwi engineer, US evangelist, Aussie Skipper, British &amp; Indian owners, going to the Channel </a:t>
            </a:r>
            <a:r>
              <a:rPr lang="en-US" dirty="0" smtClean="0"/>
              <a:t>Islands, UK. All the way from New York to Europe!</a:t>
            </a:r>
            <a:endParaRPr lang="en-US" dirty="0"/>
          </a:p>
        </p:txBody>
      </p:sp>
      <p:sp>
        <p:nvSpPr>
          <p:cNvPr id="9" name="Right Arrow 8"/>
          <p:cNvSpPr/>
          <p:nvPr/>
        </p:nvSpPr>
        <p:spPr>
          <a:xfrm>
            <a:off x="3535822" y="479631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5486400" y="1687334"/>
            <a:ext cx="685800" cy="686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4940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t>At sea and in port, </a:t>
            </a:r>
            <a:r>
              <a:rPr lang="en-US" dirty="0" smtClean="0"/>
              <a:t/>
            </a:r>
            <a:br>
              <a:rPr lang="en-US" dirty="0" smtClean="0"/>
            </a:br>
            <a:r>
              <a:rPr lang="en-US" dirty="0" smtClean="0"/>
              <a:t>helping </a:t>
            </a:r>
            <a:r>
              <a:rPr lang="en-US" dirty="0" smtClean="0"/>
              <a:t>others, being </a:t>
            </a:r>
            <a:r>
              <a:rPr lang="en-US" dirty="0" smtClean="0"/>
              <a:t>prepared:</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447800"/>
            <a:ext cx="2895600" cy="4383315"/>
          </a:xfrm>
        </p:spPr>
      </p:pic>
      <p:sp>
        <p:nvSpPr>
          <p:cNvPr id="4" name="Slide Number Placeholder 3"/>
          <p:cNvSpPr>
            <a:spLocks noGrp="1"/>
          </p:cNvSpPr>
          <p:nvPr>
            <p:ph type="sldNum" sz="quarter" idx="12"/>
          </p:nvPr>
        </p:nvSpPr>
        <p:spPr/>
        <p:txBody>
          <a:bodyPr/>
          <a:lstStyle/>
          <a:p>
            <a:fld id="{30CFF119-FCED-46D8-96C7-9296159C961D}" type="slidenum">
              <a:rPr lang="en-US" smtClean="0"/>
              <a:t>23</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523999"/>
            <a:ext cx="3657600" cy="4358797"/>
          </a:xfrm>
          <a:prstGeom prst="rect">
            <a:avLst/>
          </a:prstGeom>
        </p:spPr>
      </p:pic>
      <p:sp>
        <p:nvSpPr>
          <p:cNvPr id="8" name="TextBox 7"/>
          <p:cNvSpPr txBox="1"/>
          <p:nvPr/>
        </p:nvSpPr>
        <p:spPr>
          <a:xfrm>
            <a:off x="457200" y="5882796"/>
            <a:ext cx="3886200" cy="646331"/>
          </a:xfrm>
          <a:prstGeom prst="rect">
            <a:avLst/>
          </a:prstGeom>
          <a:noFill/>
        </p:spPr>
        <p:txBody>
          <a:bodyPr wrap="square" rtlCol="0">
            <a:spAutoFit/>
          </a:bodyPr>
          <a:lstStyle/>
          <a:p>
            <a:r>
              <a:rPr lang="en-US" dirty="0" smtClean="0"/>
              <a:t>180 miles south of Bermuda: Helping another yacht with engine/fuel issues. </a:t>
            </a:r>
            <a:endParaRPr lang="en-US" dirty="0"/>
          </a:p>
        </p:txBody>
      </p:sp>
      <p:sp>
        <p:nvSpPr>
          <p:cNvPr id="9" name="TextBox 8"/>
          <p:cNvSpPr txBox="1"/>
          <p:nvPr/>
        </p:nvSpPr>
        <p:spPr>
          <a:xfrm>
            <a:off x="4572000" y="5882795"/>
            <a:ext cx="4267200" cy="646331"/>
          </a:xfrm>
          <a:prstGeom prst="rect">
            <a:avLst/>
          </a:prstGeom>
          <a:noFill/>
        </p:spPr>
        <p:txBody>
          <a:bodyPr wrap="square" rtlCol="0">
            <a:spAutoFit/>
          </a:bodyPr>
          <a:lstStyle/>
          <a:p>
            <a:r>
              <a:rPr lang="en-US" dirty="0" smtClean="0"/>
              <a:t>Even in a storm (50+ knot winds), if the boat and crew are ready, relax, even enjoy! </a:t>
            </a:r>
            <a:endParaRPr lang="en-US" dirty="0"/>
          </a:p>
        </p:txBody>
      </p:sp>
    </p:spTree>
    <p:extLst>
      <p:ext uri="{BB962C8B-B14F-4D97-AF65-F5344CB8AC3E}">
        <p14:creationId xmlns:p14="http://schemas.microsoft.com/office/powerpoint/2010/main" val="874577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188" y="228600"/>
            <a:ext cx="8077200" cy="792162"/>
          </a:xfrm>
        </p:spPr>
        <p:txBody>
          <a:bodyPr/>
          <a:lstStyle/>
          <a:p>
            <a:r>
              <a:rPr lang="en-US" dirty="0" smtClean="0"/>
              <a:t>Then, finally, we can </a:t>
            </a:r>
            <a:r>
              <a:rPr lang="en-US" dirty="0"/>
              <a:t>s</a:t>
            </a:r>
            <a:r>
              <a:rPr lang="en-US" dirty="0" smtClean="0"/>
              <a:t>leep!</a:t>
            </a:r>
            <a:endParaRPr lang="en-US" dirty="0"/>
          </a:p>
        </p:txBody>
      </p:sp>
      <p:sp>
        <p:nvSpPr>
          <p:cNvPr id="4" name="Slide Number Placeholder 3"/>
          <p:cNvSpPr>
            <a:spLocks noGrp="1"/>
          </p:cNvSpPr>
          <p:nvPr>
            <p:ph type="sldNum" sz="quarter" idx="12"/>
          </p:nvPr>
        </p:nvSpPr>
        <p:spPr/>
        <p:txBody>
          <a:bodyPr/>
          <a:lstStyle/>
          <a:p>
            <a:fld id="{30CFF119-FCED-46D8-96C7-9296159C961D}" type="slidenum">
              <a:rPr lang="en-US" smtClean="0"/>
              <a:t>24</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4679" y="1295400"/>
            <a:ext cx="3674788" cy="4977055"/>
          </a:xfrm>
          <a:prstGeom prst="rect">
            <a:avLst/>
          </a:prstGeom>
        </p:spPr>
      </p:pic>
    </p:spTree>
    <p:extLst>
      <p:ext uri="{BB962C8B-B14F-4D97-AF65-F5344CB8AC3E}">
        <p14:creationId xmlns:p14="http://schemas.microsoft.com/office/powerpoint/2010/main" val="1757318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12838"/>
          </a:xfrm>
        </p:spPr>
        <p:txBody>
          <a:bodyPr/>
          <a:lstStyle/>
          <a:p>
            <a:r>
              <a:rPr lang="en-US" dirty="0" smtClean="0">
                <a:latin typeface="Castellar" panose="020A0402060406010301" pitchFamily="18" charset="0"/>
              </a:rPr>
              <a:t>Questions?</a:t>
            </a:r>
            <a:endParaRPr lang="en-US" dirty="0">
              <a:latin typeface="Castellar" panose="020A0402060406010301"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6698" y="1466316"/>
            <a:ext cx="3598523" cy="3224180"/>
          </a:xfrm>
          <a:prstGeom prst="rect">
            <a:avLst/>
          </a:prstGeom>
        </p:spPr>
      </p:pic>
      <p:sp>
        <p:nvSpPr>
          <p:cNvPr id="6" name="TextBox 5"/>
          <p:cNvSpPr txBox="1"/>
          <p:nvPr/>
        </p:nvSpPr>
        <p:spPr>
          <a:xfrm>
            <a:off x="2449080" y="4876800"/>
            <a:ext cx="4013757" cy="1200329"/>
          </a:xfrm>
          <a:prstGeom prst="rect">
            <a:avLst/>
          </a:prstGeom>
          <a:noFill/>
        </p:spPr>
        <p:txBody>
          <a:bodyPr wrap="square" rtlCol="0">
            <a:spAutoFit/>
          </a:bodyPr>
          <a:lstStyle/>
          <a:p>
            <a:pPr algn="ctr"/>
            <a:r>
              <a:rPr lang="en-US" sz="2400" b="1" dirty="0" smtClean="0"/>
              <a:t>THE END</a:t>
            </a:r>
          </a:p>
          <a:p>
            <a:pPr algn="ctr"/>
            <a:endParaRPr lang="en-US" sz="2400" b="1" dirty="0" smtClean="0"/>
          </a:p>
          <a:p>
            <a:pPr algn="ctr"/>
            <a:r>
              <a:rPr lang="en-US" sz="2400" b="1" dirty="0" smtClean="0"/>
              <a:t>Thank </a:t>
            </a:r>
            <a:r>
              <a:rPr lang="en-US" sz="2400" b="1" dirty="0" smtClean="0"/>
              <a:t>You</a:t>
            </a:r>
            <a:r>
              <a:rPr lang="en-US" sz="2400" b="1" dirty="0" smtClean="0"/>
              <a:t>!</a:t>
            </a:r>
            <a:endParaRPr lang="en-US" sz="2400" b="1" dirty="0" smtClean="0"/>
          </a:p>
        </p:txBody>
      </p:sp>
      <p:sp>
        <p:nvSpPr>
          <p:cNvPr id="7" name="Slide Number Placeholder 6"/>
          <p:cNvSpPr>
            <a:spLocks noGrp="1"/>
          </p:cNvSpPr>
          <p:nvPr>
            <p:ph type="sldNum" sz="quarter" idx="12"/>
          </p:nvPr>
        </p:nvSpPr>
        <p:spPr/>
        <p:txBody>
          <a:bodyPr/>
          <a:lstStyle/>
          <a:p>
            <a:fld id="{30CFF119-FCED-46D8-96C7-9296159C961D}" type="slidenum">
              <a:rPr lang="en-US" smtClean="0"/>
              <a:t>25</a:t>
            </a:fld>
            <a:endParaRPr lang="en-US"/>
          </a:p>
        </p:txBody>
      </p:sp>
    </p:spTree>
    <p:extLst>
      <p:ext uri="{BB962C8B-B14F-4D97-AF65-F5344CB8AC3E}">
        <p14:creationId xmlns:p14="http://schemas.microsoft.com/office/powerpoint/2010/main" val="907916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0CFF119-FCED-46D8-96C7-9296159C961D}" type="slidenum">
              <a:rPr lang="en-US" smtClean="0"/>
              <a:t>3</a:t>
            </a:fld>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4711579"/>
            <a:ext cx="3276600" cy="2102741"/>
          </a:xfrm>
          <a:prstGeom prst="rect">
            <a:avLst/>
          </a:prstGeom>
        </p:spPr>
      </p:pic>
      <p:sp>
        <p:nvSpPr>
          <p:cNvPr id="5" name="TextBox 4"/>
          <p:cNvSpPr txBox="1"/>
          <p:nvPr/>
        </p:nvSpPr>
        <p:spPr>
          <a:xfrm>
            <a:off x="457200" y="5162783"/>
            <a:ext cx="3810000" cy="1200329"/>
          </a:xfrm>
          <a:prstGeom prst="rect">
            <a:avLst/>
          </a:prstGeom>
          <a:noFill/>
        </p:spPr>
        <p:txBody>
          <a:bodyPr wrap="square" rtlCol="0">
            <a:spAutoFit/>
          </a:bodyPr>
          <a:lstStyle/>
          <a:p>
            <a:r>
              <a:rPr lang="en-US" dirty="0" smtClean="0"/>
              <a:t>During lunch the owner asked </a:t>
            </a:r>
            <a:r>
              <a:rPr lang="en-US" dirty="0" smtClean="0"/>
              <a:t>the</a:t>
            </a:r>
            <a:r>
              <a:rPr lang="en-US" dirty="0" smtClean="0"/>
              <a:t> </a:t>
            </a:r>
            <a:r>
              <a:rPr lang="en-US" dirty="0" smtClean="0"/>
              <a:t>young crew if they noticed the condiments sliding down the table….. Always double-check water depths!</a:t>
            </a:r>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533400"/>
            <a:ext cx="2615411" cy="3962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497936" y="1250535"/>
            <a:ext cx="4648200" cy="2585323"/>
          </a:xfrm>
          <a:prstGeom prst="rect">
            <a:avLst/>
          </a:prstGeom>
          <a:noFill/>
        </p:spPr>
        <p:txBody>
          <a:bodyPr wrap="square" rtlCol="0">
            <a:spAutoFit/>
          </a:bodyPr>
          <a:lstStyle/>
          <a:p>
            <a:r>
              <a:rPr lang="en-US" dirty="0" smtClean="0"/>
              <a:t>I was able to go to really interesting places,</a:t>
            </a:r>
          </a:p>
          <a:p>
            <a:r>
              <a:rPr lang="en-US" dirty="0" smtClean="0"/>
              <a:t>Islands like Bermuda, the Bahamas, the Caribbean all along the American coast to different towns.  </a:t>
            </a:r>
          </a:p>
          <a:p>
            <a:endParaRPr lang="en-US" dirty="0"/>
          </a:p>
          <a:p>
            <a:r>
              <a:rPr lang="en-US" dirty="0" smtClean="0"/>
              <a:t>Sometimes we went into port to avoid bad weather, other times</a:t>
            </a:r>
          </a:p>
          <a:p>
            <a:r>
              <a:rPr lang="en-US" dirty="0" smtClean="0"/>
              <a:t>Just because we were tired or out of fuel or food.</a:t>
            </a:r>
            <a:endParaRPr lang="en-US" dirty="0"/>
          </a:p>
        </p:txBody>
      </p:sp>
      <p:sp>
        <p:nvSpPr>
          <p:cNvPr id="7" name="Right Arrow 6"/>
          <p:cNvSpPr/>
          <p:nvPr/>
        </p:nvSpPr>
        <p:spPr>
          <a:xfrm>
            <a:off x="3974592" y="5410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0800000">
            <a:off x="3519528" y="226954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5914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7400" y="1066800"/>
            <a:ext cx="4632549" cy="2395560"/>
          </a:xfrm>
        </p:spPr>
      </p:pic>
      <p:sp>
        <p:nvSpPr>
          <p:cNvPr id="10" name="Slide Number Placeholder 9"/>
          <p:cNvSpPr>
            <a:spLocks noGrp="1"/>
          </p:cNvSpPr>
          <p:nvPr>
            <p:ph type="sldNum" sz="quarter" idx="12"/>
          </p:nvPr>
        </p:nvSpPr>
        <p:spPr/>
        <p:txBody>
          <a:bodyPr/>
          <a:lstStyle/>
          <a:p>
            <a:fld id="{30CFF119-FCED-46D8-96C7-9296159C961D}" type="slidenum">
              <a:rPr lang="en-US" smtClean="0"/>
              <a:t>4</a:t>
            </a:fld>
            <a:endParaRPr lang="en-US"/>
          </a:p>
        </p:txBody>
      </p:sp>
      <p:sp>
        <p:nvSpPr>
          <p:cNvPr id="2" name="TextBox 1"/>
          <p:cNvSpPr txBox="1"/>
          <p:nvPr/>
        </p:nvSpPr>
        <p:spPr>
          <a:xfrm>
            <a:off x="1600200" y="4850123"/>
            <a:ext cx="6096000" cy="923330"/>
          </a:xfrm>
          <a:prstGeom prst="rect">
            <a:avLst/>
          </a:prstGeom>
          <a:noFill/>
        </p:spPr>
        <p:txBody>
          <a:bodyPr wrap="square" rtlCol="0">
            <a:spAutoFit/>
          </a:bodyPr>
          <a:lstStyle/>
          <a:p>
            <a:r>
              <a:rPr lang="en-US" dirty="0" smtClean="0"/>
              <a:t>The sea can be very strong: sometimes even stronger than the boats that try to cross them. This </a:t>
            </a:r>
            <a:r>
              <a:rPr lang="en-US" dirty="0" smtClean="0"/>
              <a:t>broken boom happened to the crew of another yacht </a:t>
            </a:r>
            <a:r>
              <a:rPr lang="en-US" dirty="0" err="1" smtClean="0"/>
              <a:t>en</a:t>
            </a:r>
            <a:r>
              <a:rPr lang="en-US" dirty="0"/>
              <a:t>-</a:t>
            </a:r>
            <a:r>
              <a:rPr lang="en-US" dirty="0" smtClean="0"/>
              <a:t>route from the US to Bermuda.</a:t>
            </a:r>
            <a:endParaRPr lang="en-US" dirty="0"/>
          </a:p>
        </p:txBody>
      </p:sp>
      <p:sp>
        <p:nvSpPr>
          <p:cNvPr id="3" name="Down Arrow 2"/>
          <p:cNvSpPr/>
          <p:nvPr/>
        </p:nvSpPr>
        <p:spPr>
          <a:xfrm rot="10800000">
            <a:off x="4275559" y="38100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6886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1103" y="2133600"/>
            <a:ext cx="6127934" cy="4038600"/>
          </a:xfrm>
        </p:spPr>
      </p:pic>
      <p:sp>
        <p:nvSpPr>
          <p:cNvPr id="7" name="Slide Number Placeholder 6"/>
          <p:cNvSpPr>
            <a:spLocks noGrp="1"/>
          </p:cNvSpPr>
          <p:nvPr>
            <p:ph type="sldNum" sz="quarter" idx="12"/>
          </p:nvPr>
        </p:nvSpPr>
        <p:spPr/>
        <p:txBody>
          <a:bodyPr/>
          <a:lstStyle/>
          <a:p>
            <a:fld id="{30CFF119-FCED-46D8-96C7-9296159C961D}" type="slidenum">
              <a:rPr lang="en-US" smtClean="0"/>
              <a:t>5</a:t>
            </a:fld>
            <a:endParaRPr lang="en-US"/>
          </a:p>
        </p:txBody>
      </p:sp>
      <p:sp>
        <p:nvSpPr>
          <p:cNvPr id="2" name="TextBox 1"/>
          <p:cNvSpPr txBox="1"/>
          <p:nvPr/>
        </p:nvSpPr>
        <p:spPr>
          <a:xfrm>
            <a:off x="393108" y="457201"/>
            <a:ext cx="7760292" cy="923330"/>
          </a:xfrm>
          <a:prstGeom prst="rect">
            <a:avLst/>
          </a:prstGeom>
          <a:noFill/>
        </p:spPr>
        <p:txBody>
          <a:bodyPr wrap="square" rtlCol="0">
            <a:spAutoFit/>
          </a:bodyPr>
          <a:lstStyle/>
          <a:p>
            <a:r>
              <a:rPr lang="en-US" dirty="0" smtClean="0"/>
              <a:t>One of my favorite voyages ever: good friends, great food, excellent </a:t>
            </a:r>
            <a:r>
              <a:rPr lang="en-US" dirty="0" smtClean="0"/>
              <a:t>boat. Good </a:t>
            </a:r>
            <a:r>
              <a:rPr lang="en-US" dirty="0" smtClean="0"/>
              <a:t>weather except for a </a:t>
            </a:r>
            <a:r>
              <a:rPr lang="en-US" dirty="0" smtClean="0"/>
              <a:t>lightning </a:t>
            </a:r>
            <a:r>
              <a:rPr lang="en-US" dirty="0" smtClean="0"/>
              <a:t>storm. Antigua-Bermuda-Newport</a:t>
            </a:r>
            <a:r>
              <a:rPr lang="en-US" dirty="0" smtClean="0"/>
              <a:t>. The owner was from Switzerland, so was the boat.</a:t>
            </a:r>
            <a:endParaRPr lang="en-US" dirty="0"/>
          </a:p>
        </p:txBody>
      </p:sp>
      <p:sp>
        <p:nvSpPr>
          <p:cNvPr id="3" name="Down Arrow 2"/>
          <p:cNvSpPr/>
          <p:nvPr/>
        </p:nvSpPr>
        <p:spPr>
          <a:xfrm>
            <a:off x="4082754" y="110353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028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228600" y="381000"/>
            <a:ext cx="8763000" cy="6248400"/>
          </a:xfrm>
        </p:spPr>
        <p:txBody>
          <a:bodyPr>
            <a:normAutofit/>
          </a:bodyPr>
          <a:lstStyle/>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p:txBody>
      </p:sp>
      <p:sp>
        <p:nvSpPr>
          <p:cNvPr id="5" name="Slide Number Placeholder 4"/>
          <p:cNvSpPr>
            <a:spLocks noGrp="1"/>
          </p:cNvSpPr>
          <p:nvPr>
            <p:ph type="sldNum" sz="quarter" idx="12"/>
          </p:nvPr>
        </p:nvSpPr>
        <p:spPr/>
        <p:txBody>
          <a:bodyPr/>
          <a:lstStyle/>
          <a:p>
            <a:fld id="{30CFF119-FCED-46D8-96C7-9296159C961D}" type="slidenum">
              <a:rPr lang="en-US" smtClean="0"/>
              <a:t>6</a:t>
            </a:fld>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762000"/>
            <a:ext cx="6019291" cy="3124200"/>
          </a:xfrm>
          <a:prstGeom prst="rect">
            <a:avLst/>
          </a:prstGeom>
        </p:spPr>
      </p:pic>
      <p:sp>
        <p:nvSpPr>
          <p:cNvPr id="3" name="TextBox 2"/>
          <p:cNvSpPr txBox="1"/>
          <p:nvPr/>
        </p:nvSpPr>
        <p:spPr>
          <a:xfrm>
            <a:off x="1828800" y="4953000"/>
            <a:ext cx="6248400" cy="1200329"/>
          </a:xfrm>
          <a:prstGeom prst="rect">
            <a:avLst/>
          </a:prstGeom>
          <a:noFill/>
        </p:spPr>
        <p:txBody>
          <a:bodyPr wrap="square" rtlCol="0">
            <a:spAutoFit/>
          </a:bodyPr>
          <a:lstStyle/>
          <a:p>
            <a:r>
              <a:rPr lang="en-US" dirty="0" smtClean="0"/>
              <a:t>Sometimes little problems become big ones: This </a:t>
            </a:r>
            <a:r>
              <a:rPr lang="en-US" dirty="0" smtClean="0"/>
              <a:t>innocuous-looking hull damage was caused by a </a:t>
            </a:r>
            <a:r>
              <a:rPr lang="en-US" dirty="0" smtClean="0"/>
              <a:t>squall </a:t>
            </a:r>
            <a:r>
              <a:rPr lang="en-US" dirty="0" smtClean="0"/>
              <a:t>slamming a row of yachts berthed stern-to in Bermuda. It required nearly two weeks of repairs there.</a:t>
            </a:r>
            <a:endParaRPr lang="en-US" dirty="0"/>
          </a:p>
        </p:txBody>
      </p:sp>
      <p:sp>
        <p:nvSpPr>
          <p:cNvPr id="6" name="Down Arrow 5"/>
          <p:cNvSpPr/>
          <p:nvPr/>
        </p:nvSpPr>
        <p:spPr>
          <a:xfrm rot="10800000">
            <a:off x="4509246" y="397459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397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6800" y="1600200"/>
            <a:ext cx="7091800" cy="4800600"/>
          </a:xfrm>
        </p:spPr>
      </p:pic>
      <p:sp>
        <p:nvSpPr>
          <p:cNvPr id="6" name="Slide Number Placeholder 5"/>
          <p:cNvSpPr>
            <a:spLocks noGrp="1"/>
          </p:cNvSpPr>
          <p:nvPr>
            <p:ph type="sldNum" sz="quarter" idx="12"/>
          </p:nvPr>
        </p:nvSpPr>
        <p:spPr/>
        <p:txBody>
          <a:bodyPr/>
          <a:lstStyle/>
          <a:p>
            <a:fld id="{30CFF119-FCED-46D8-96C7-9296159C961D}" type="slidenum">
              <a:rPr lang="en-US" smtClean="0"/>
              <a:t>7</a:t>
            </a:fld>
            <a:endParaRPr lang="en-US"/>
          </a:p>
        </p:txBody>
      </p:sp>
      <p:sp>
        <p:nvSpPr>
          <p:cNvPr id="2" name="TextBox 1"/>
          <p:cNvSpPr txBox="1"/>
          <p:nvPr/>
        </p:nvSpPr>
        <p:spPr>
          <a:xfrm>
            <a:off x="623843" y="381000"/>
            <a:ext cx="7834357" cy="923330"/>
          </a:xfrm>
          <a:prstGeom prst="rect">
            <a:avLst/>
          </a:prstGeom>
          <a:noFill/>
        </p:spPr>
        <p:txBody>
          <a:bodyPr wrap="square" rtlCol="0">
            <a:spAutoFit/>
          </a:bodyPr>
          <a:lstStyle/>
          <a:p>
            <a:r>
              <a:rPr lang="en-US" dirty="0" smtClean="0"/>
              <a:t>Aboard </a:t>
            </a:r>
            <a:r>
              <a:rPr lang="en-US" dirty="0" err="1" smtClean="0"/>
              <a:t>Chebec</a:t>
            </a:r>
            <a:r>
              <a:rPr lang="en-US" dirty="0" smtClean="0"/>
              <a:t> in Bermuda, age 20. </a:t>
            </a:r>
            <a:r>
              <a:rPr lang="en-US" dirty="0" smtClean="0"/>
              <a:t>We </a:t>
            </a:r>
            <a:r>
              <a:rPr lang="en-US" dirty="0" smtClean="0"/>
              <a:t>rescued </a:t>
            </a:r>
            <a:r>
              <a:rPr lang="en-US" dirty="0" smtClean="0"/>
              <a:t>the photographer, a marine biologist, when she rode her moped into the harbor</a:t>
            </a:r>
            <a:r>
              <a:rPr lang="en-US" dirty="0" smtClean="0"/>
              <a:t>! Note: At sea haircuts, toothpaste, even fresh water and fresh food, are not always easy to get. </a:t>
            </a:r>
            <a:endParaRPr lang="en-US" dirty="0"/>
          </a:p>
        </p:txBody>
      </p:sp>
      <p:sp>
        <p:nvSpPr>
          <p:cNvPr id="3" name="Down Arrow 2"/>
          <p:cNvSpPr/>
          <p:nvPr/>
        </p:nvSpPr>
        <p:spPr>
          <a:xfrm>
            <a:off x="7772400" y="53857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8065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81000"/>
            <a:ext cx="7895877" cy="4038600"/>
          </a:xfrm>
          <a:prstGeom prst="rect">
            <a:avLst/>
          </a:prstGeom>
        </p:spPr>
      </p:pic>
      <p:sp>
        <p:nvSpPr>
          <p:cNvPr id="5" name="Slide Number Placeholder 4"/>
          <p:cNvSpPr>
            <a:spLocks noGrp="1"/>
          </p:cNvSpPr>
          <p:nvPr>
            <p:ph type="sldNum" sz="quarter" idx="12"/>
          </p:nvPr>
        </p:nvSpPr>
        <p:spPr/>
        <p:txBody>
          <a:bodyPr/>
          <a:lstStyle/>
          <a:p>
            <a:fld id="{30CFF119-FCED-46D8-96C7-9296159C961D}" type="slidenum">
              <a:rPr lang="en-US" smtClean="0"/>
              <a:t>8</a:t>
            </a:fld>
            <a:endParaRPr lang="en-US"/>
          </a:p>
        </p:txBody>
      </p:sp>
      <p:sp>
        <p:nvSpPr>
          <p:cNvPr id="2" name="TextBox 1"/>
          <p:cNvSpPr txBox="1"/>
          <p:nvPr/>
        </p:nvSpPr>
        <p:spPr>
          <a:xfrm>
            <a:off x="482125" y="5573910"/>
            <a:ext cx="8153400" cy="646331"/>
          </a:xfrm>
          <a:prstGeom prst="rect">
            <a:avLst/>
          </a:prstGeom>
          <a:noFill/>
        </p:spPr>
        <p:txBody>
          <a:bodyPr wrap="square" rtlCol="0">
            <a:spAutoFit/>
          </a:bodyPr>
          <a:lstStyle/>
          <a:p>
            <a:r>
              <a:rPr lang="en-US" dirty="0" smtClean="0"/>
              <a:t>When yo</a:t>
            </a:r>
            <a:r>
              <a:rPr lang="en-US" dirty="0" smtClean="0"/>
              <a:t>u work at sea you get to meet really interesting people from all backgrounds. And see nature at its most beautiful. Here is a s</a:t>
            </a:r>
            <a:r>
              <a:rPr lang="en-US" dirty="0" smtClean="0"/>
              <a:t>unset in Sandy </a:t>
            </a:r>
            <a:r>
              <a:rPr lang="en-US" dirty="0" smtClean="0"/>
              <a:t>Point, Abaco, Bahamas.</a:t>
            </a:r>
            <a:endParaRPr lang="en-US" dirty="0"/>
          </a:p>
        </p:txBody>
      </p:sp>
      <p:sp>
        <p:nvSpPr>
          <p:cNvPr id="7" name="Down Arrow 6"/>
          <p:cNvSpPr/>
          <p:nvPr/>
        </p:nvSpPr>
        <p:spPr>
          <a:xfrm rot="10800000">
            <a:off x="4267200" y="44958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3334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828369"/>
            <a:ext cx="2841762" cy="45259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4207657"/>
            <a:ext cx="4343400" cy="2015206"/>
          </a:xfrm>
          <a:prstGeom prst="rect">
            <a:avLst/>
          </a:prstGeom>
        </p:spPr>
      </p:pic>
      <p:sp>
        <p:nvSpPr>
          <p:cNvPr id="7" name="TextBox 6"/>
          <p:cNvSpPr txBox="1"/>
          <p:nvPr/>
        </p:nvSpPr>
        <p:spPr>
          <a:xfrm>
            <a:off x="4191000" y="914400"/>
            <a:ext cx="4591228" cy="2585323"/>
          </a:xfrm>
          <a:prstGeom prst="rect">
            <a:avLst/>
          </a:prstGeom>
          <a:noFill/>
        </p:spPr>
        <p:txBody>
          <a:bodyPr wrap="square" rtlCol="0">
            <a:spAutoFit/>
          </a:bodyPr>
          <a:lstStyle/>
          <a:p>
            <a:r>
              <a:rPr lang="en-US" dirty="0"/>
              <a:t>Sailors are very helpful if you get in trouble. </a:t>
            </a:r>
            <a:endParaRPr lang="en-US" dirty="0" smtClean="0"/>
          </a:p>
          <a:p>
            <a:endParaRPr lang="en-US" dirty="0"/>
          </a:p>
          <a:p>
            <a:r>
              <a:rPr lang="en-US" dirty="0" smtClean="0"/>
              <a:t>This </a:t>
            </a:r>
            <a:r>
              <a:rPr lang="en-US" dirty="0" smtClean="0"/>
              <a:t>beautiful yacht sank </a:t>
            </a:r>
            <a:r>
              <a:rPr lang="en-US" dirty="0" smtClean="0"/>
              <a:t>less than an hour after we left Trinidad. But everything was fine – we had other boats nearby who quickly came to our rescue. No one was hurt. </a:t>
            </a:r>
          </a:p>
          <a:p>
            <a:endParaRPr lang="en-US" dirty="0"/>
          </a:p>
          <a:p>
            <a:r>
              <a:rPr lang="en-US" dirty="0" smtClean="0"/>
              <a:t>The Trinidadian Coast Guard sent two boats very quickly. </a:t>
            </a:r>
            <a:endParaRPr lang="en-US" dirty="0" smtClean="0"/>
          </a:p>
        </p:txBody>
      </p:sp>
      <p:sp>
        <p:nvSpPr>
          <p:cNvPr id="8" name="Slide Number Placeholder 7"/>
          <p:cNvSpPr>
            <a:spLocks noGrp="1"/>
          </p:cNvSpPr>
          <p:nvPr>
            <p:ph type="sldNum" sz="quarter" idx="12"/>
          </p:nvPr>
        </p:nvSpPr>
        <p:spPr/>
        <p:txBody>
          <a:bodyPr/>
          <a:lstStyle/>
          <a:p>
            <a:fld id="{30CFF119-FCED-46D8-96C7-9296159C961D}" type="slidenum">
              <a:rPr lang="en-US" smtClean="0"/>
              <a:t>9</a:t>
            </a:fld>
            <a:endParaRPr lang="en-US"/>
          </a:p>
        </p:txBody>
      </p:sp>
      <p:sp>
        <p:nvSpPr>
          <p:cNvPr id="9" name="Right Arrow 8"/>
          <p:cNvSpPr/>
          <p:nvPr/>
        </p:nvSpPr>
        <p:spPr>
          <a:xfrm rot="10800000">
            <a:off x="3505200" y="2022506"/>
            <a:ext cx="609600" cy="3396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084940" y="3276600"/>
            <a:ext cx="398818" cy="826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888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1378</Words>
  <Application>Microsoft Office PowerPoint</Application>
  <PresentationFormat>On-screen Show (4:3)</PresentationFormat>
  <Paragraphs>98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Early Years at Sea - 100 BOATs AROUND THE WORLD FOUR TIMES!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Sometimes It’s Snowy, Others Balmy:</vt:lpstr>
      <vt:lpstr>After sailboats I moved to working for big ships in Asia for three years:</vt:lpstr>
      <vt:lpstr>Adapting to a New Environment</vt:lpstr>
      <vt:lpstr>PowerPoint Presentation</vt:lpstr>
      <vt:lpstr>PowerPoint Presentation</vt:lpstr>
      <vt:lpstr>PowerPoint Presentation</vt:lpstr>
      <vt:lpstr>PowerPoint Presentation</vt:lpstr>
      <vt:lpstr>Exciting Global Industry, still! (&amp; safer)</vt:lpstr>
      <vt:lpstr>Camaraderie, Fellowship of the Sea</vt:lpstr>
      <vt:lpstr>At sea and in port,  helping others, being prepared:</vt:lpstr>
      <vt:lpstr>Then, finally, we can sleep!</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at Sea: 100 Vessels, 10 Casualties: Lessons Learned</dc:title>
  <dc:creator>Eric Wiberg</dc:creator>
  <cp:lastModifiedBy>Eric Wiberg</cp:lastModifiedBy>
  <cp:revision>85</cp:revision>
  <cp:lastPrinted>2016-04-19T14:58:53Z</cp:lastPrinted>
  <dcterms:created xsi:type="dcterms:W3CDTF">2016-04-13T14:55:36Z</dcterms:created>
  <dcterms:modified xsi:type="dcterms:W3CDTF">2016-04-19T14:59:40Z</dcterms:modified>
</cp:coreProperties>
</file>