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15" r:id="rId3"/>
    <p:sldId id="272" r:id="rId4"/>
    <p:sldId id="314" r:id="rId5"/>
    <p:sldId id="304" r:id="rId6"/>
    <p:sldId id="329" r:id="rId7"/>
    <p:sldId id="326" r:id="rId8"/>
    <p:sldId id="330" r:id="rId9"/>
    <p:sldId id="299" r:id="rId10"/>
    <p:sldId id="300" r:id="rId11"/>
    <p:sldId id="331" r:id="rId12"/>
    <p:sldId id="325" r:id="rId13"/>
    <p:sldId id="328" r:id="rId14"/>
    <p:sldId id="324" r:id="rId15"/>
    <p:sldId id="332" r:id="rId16"/>
    <p:sldId id="327" r:id="rId17"/>
    <p:sldId id="318" r:id="rId18"/>
    <p:sldId id="333" r:id="rId19"/>
    <p:sldId id="322" r:id="rId20"/>
    <p:sldId id="320" r:id="rId21"/>
    <p:sldId id="334" r:id="rId22"/>
    <p:sldId id="321" r:id="rId23"/>
    <p:sldId id="335" r:id="rId24"/>
    <p:sldId id="336" r:id="rId25"/>
    <p:sldId id="31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E58EED-EB89-49DF-9484-AE731915F082}" v="9" dt="2026-04-09T16:41:09.3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504" autoAdjust="0"/>
    <p:restoredTop sz="94660"/>
  </p:normalViewPr>
  <p:slideViewPr>
    <p:cSldViewPr snapToGrid="0">
      <p:cViewPr varScale="1">
        <p:scale>
          <a:sx n="71" d="100"/>
          <a:sy n="71" d="100"/>
        </p:scale>
        <p:origin x="331" y="28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 Wiberg" userId="6a74648c6ea72cf6" providerId="LiveId" clId="{0071BABD-4F1F-45F7-9B82-1C92CFCE28DF}"/>
    <pc:docChg chg="custSel addSld modSld sldOrd">
      <pc:chgData name="Eric Wiberg" userId="6a74648c6ea72cf6" providerId="LiveId" clId="{0071BABD-4F1F-45F7-9B82-1C92CFCE28DF}" dt="2026-04-09T16:41:42.422" v="272" actId="20577"/>
      <pc:docMkLst>
        <pc:docMk/>
      </pc:docMkLst>
      <pc:sldChg chg="modSp mod">
        <pc:chgData name="Eric Wiberg" userId="6a74648c6ea72cf6" providerId="LiveId" clId="{0071BABD-4F1F-45F7-9B82-1C92CFCE28DF}" dt="2026-04-09T16:30:11.142" v="123"/>
        <pc:sldMkLst>
          <pc:docMk/>
          <pc:sldMk cId="1650487823" sldId="256"/>
        </pc:sldMkLst>
        <pc:spChg chg="mod">
          <ac:chgData name="Eric Wiberg" userId="6a74648c6ea72cf6" providerId="LiveId" clId="{0071BABD-4F1F-45F7-9B82-1C92CFCE28DF}" dt="2026-04-09T16:30:11.142" v="123"/>
          <ac:spMkLst>
            <pc:docMk/>
            <pc:sldMk cId="1650487823" sldId="256"/>
            <ac:spMk id="6" creationId="{168E33F9-EBB7-66B2-3AD1-A018BBD30A97}"/>
          </ac:spMkLst>
        </pc:spChg>
      </pc:sldChg>
      <pc:sldChg chg="addSp delSp modSp mod ord">
        <pc:chgData name="Eric Wiberg" userId="6a74648c6ea72cf6" providerId="LiveId" clId="{0071BABD-4F1F-45F7-9B82-1C92CFCE28DF}" dt="2026-04-07T16:34:26.215" v="44" actId="14100"/>
        <pc:sldMkLst>
          <pc:docMk/>
          <pc:sldMk cId="2807306092" sldId="272"/>
        </pc:sldMkLst>
        <pc:picChg chg="mod">
          <ac:chgData name="Eric Wiberg" userId="6a74648c6ea72cf6" providerId="LiveId" clId="{0071BABD-4F1F-45F7-9B82-1C92CFCE28DF}" dt="2026-04-07T16:34:26.215" v="44" actId="14100"/>
          <ac:picMkLst>
            <pc:docMk/>
            <pc:sldMk cId="2807306092" sldId="272"/>
            <ac:picMk id="5" creationId="{6D70C5C2-0019-C74C-616A-FFD508CC5F9A}"/>
          </ac:picMkLst>
        </pc:picChg>
      </pc:sldChg>
      <pc:sldChg chg="modSp mod">
        <pc:chgData name="Eric Wiberg" userId="6a74648c6ea72cf6" providerId="LiveId" clId="{0071BABD-4F1F-45F7-9B82-1C92CFCE28DF}" dt="2026-04-07T16:36:16.704" v="71" actId="14100"/>
        <pc:sldMkLst>
          <pc:docMk/>
          <pc:sldMk cId="2297815358" sldId="299"/>
        </pc:sldMkLst>
        <pc:spChg chg="mod">
          <ac:chgData name="Eric Wiberg" userId="6a74648c6ea72cf6" providerId="LiveId" clId="{0071BABD-4F1F-45F7-9B82-1C92CFCE28DF}" dt="2026-04-07T16:36:16.704" v="71" actId="14100"/>
          <ac:spMkLst>
            <pc:docMk/>
            <pc:sldMk cId="2297815358" sldId="299"/>
            <ac:spMk id="2" creationId="{B091B147-2E89-6FF2-0913-6E341495014D}"/>
          </ac:spMkLst>
        </pc:spChg>
        <pc:picChg chg="mod">
          <ac:chgData name="Eric Wiberg" userId="6a74648c6ea72cf6" providerId="LiveId" clId="{0071BABD-4F1F-45F7-9B82-1C92CFCE28DF}" dt="2026-04-07T16:36:03.465" v="69" actId="1076"/>
          <ac:picMkLst>
            <pc:docMk/>
            <pc:sldMk cId="2297815358" sldId="299"/>
            <ac:picMk id="7" creationId="{2F165F92-7411-3112-EABA-15229CCEECCE}"/>
          </ac:picMkLst>
        </pc:picChg>
        <pc:picChg chg="mod">
          <ac:chgData name="Eric Wiberg" userId="6a74648c6ea72cf6" providerId="LiveId" clId="{0071BABD-4F1F-45F7-9B82-1C92CFCE28DF}" dt="2026-04-07T16:35:55.997" v="66" actId="1076"/>
          <ac:picMkLst>
            <pc:docMk/>
            <pc:sldMk cId="2297815358" sldId="299"/>
            <ac:picMk id="3074" creationId="{FBA48394-12B3-3FE8-30D1-F6266AFD8604}"/>
          </ac:picMkLst>
        </pc:picChg>
      </pc:sldChg>
      <pc:sldChg chg="modSp mod">
        <pc:chgData name="Eric Wiberg" userId="6a74648c6ea72cf6" providerId="LiveId" clId="{0071BABD-4F1F-45F7-9B82-1C92CFCE28DF}" dt="2026-04-09T16:37:48.418" v="176" actId="255"/>
        <pc:sldMkLst>
          <pc:docMk/>
          <pc:sldMk cId="2363383098" sldId="300"/>
        </pc:sldMkLst>
        <pc:spChg chg="mod">
          <ac:chgData name="Eric Wiberg" userId="6a74648c6ea72cf6" providerId="LiveId" clId="{0071BABD-4F1F-45F7-9B82-1C92CFCE28DF}" dt="2026-04-09T16:37:48.418" v="176" actId="255"/>
          <ac:spMkLst>
            <pc:docMk/>
            <pc:sldMk cId="2363383098" sldId="300"/>
            <ac:spMk id="13" creationId="{314E4491-F83A-3A73-B104-93A2AF073C97}"/>
          </ac:spMkLst>
        </pc:spChg>
      </pc:sldChg>
      <pc:sldChg chg="addSp delSp modSp mod">
        <pc:chgData name="Eric Wiberg" userId="6a74648c6ea72cf6" providerId="LiveId" clId="{0071BABD-4F1F-45F7-9B82-1C92CFCE28DF}" dt="2026-04-09T16:31:38.414" v="148" actId="255"/>
        <pc:sldMkLst>
          <pc:docMk/>
          <pc:sldMk cId="2664907441" sldId="304"/>
        </pc:sldMkLst>
        <pc:spChg chg="mod">
          <ac:chgData name="Eric Wiberg" userId="6a74648c6ea72cf6" providerId="LiveId" clId="{0071BABD-4F1F-45F7-9B82-1C92CFCE28DF}" dt="2026-04-09T16:31:38.414" v="148" actId="255"/>
          <ac:spMkLst>
            <pc:docMk/>
            <pc:sldMk cId="2664907441" sldId="304"/>
            <ac:spMk id="5" creationId="{E3AA8878-AC1C-3E37-C19D-54F3AFFC026F}"/>
          </ac:spMkLst>
        </pc:spChg>
      </pc:sldChg>
      <pc:sldChg chg="modSp mod">
        <pc:chgData name="Eric Wiberg" userId="6a74648c6ea72cf6" providerId="LiveId" clId="{0071BABD-4F1F-45F7-9B82-1C92CFCE28DF}" dt="2026-04-09T16:41:42.422" v="272" actId="20577"/>
        <pc:sldMkLst>
          <pc:docMk/>
          <pc:sldMk cId="1855703718" sldId="313"/>
        </pc:sldMkLst>
        <pc:spChg chg="mod">
          <ac:chgData name="Eric Wiberg" userId="6a74648c6ea72cf6" providerId="LiveId" clId="{0071BABD-4F1F-45F7-9B82-1C92CFCE28DF}" dt="2026-04-09T16:41:42.422" v="272" actId="20577"/>
          <ac:spMkLst>
            <pc:docMk/>
            <pc:sldMk cId="1855703718" sldId="313"/>
            <ac:spMk id="3" creationId="{D9BF077A-C414-A869-C98C-5F163D8B2DFE}"/>
          </ac:spMkLst>
        </pc:spChg>
      </pc:sldChg>
      <pc:sldChg chg="addSp delSp modSp mod">
        <pc:chgData name="Eric Wiberg" userId="6a74648c6ea72cf6" providerId="LiveId" clId="{0071BABD-4F1F-45F7-9B82-1C92CFCE28DF}" dt="2026-04-07T16:34:52.764" v="51" actId="14100"/>
        <pc:sldMkLst>
          <pc:docMk/>
          <pc:sldMk cId="2522670381" sldId="314"/>
        </pc:sldMkLst>
        <pc:spChg chg="mod">
          <ac:chgData name="Eric Wiberg" userId="6a74648c6ea72cf6" providerId="LiveId" clId="{0071BABD-4F1F-45F7-9B82-1C92CFCE28DF}" dt="2026-04-07T16:34:52.764" v="51" actId="14100"/>
          <ac:spMkLst>
            <pc:docMk/>
            <pc:sldMk cId="2522670381" sldId="314"/>
            <ac:spMk id="3" creationId="{250452D0-8881-07E1-11EB-77830F9BEAC3}"/>
          </ac:spMkLst>
        </pc:spChg>
      </pc:sldChg>
      <pc:sldChg chg="delSp modSp mod">
        <pc:chgData name="Eric Wiberg" userId="6a74648c6ea72cf6" providerId="LiveId" clId="{0071BABD-4F1F-45F7-9B82-1C92CFCE28DF}" dt="2026-04-09T16:38:59.982" v="195" actId="27636"/>
        <pc:sldMkLst>
          <pc:docMk/>
          <pc:sldMk cId="2273873667" sldId="318"/>
        </pc:sldMkLst>
        <pc:spChg chg="mod">
          <ac:chgData name="Eric Wiberg" userId="6a74648c6ea72cf6" providerId="LiveId" clId="{0071BABD-4F1F-45F7-9B82-1C92CFCE28DF}" dt="2026-04-09T16:38:59.982" v="195" actId="27636"/>
          <ac:spMkLst>
            <pc:docMk/>
            <pc:sldMk cId="2273873667" sldId="318"/>
            <ac:spMk id="3" creationId="{C1E9108C-39F8-3D27-FAF2-33E9E5CE951A}"/>
          </ac:spMkLst>
        </pc:spChg>
      </pc:sldChg>
      <pc:sldChg chg="modSp mod">
        <pc:chgData name="Eric Wiberg" userId="6a74648c6ea72cf6" providerId="LiveId" clId="{0071BABD-4F1F-45F7-9B82-1C92CFCE28DF}" dt="2026-04-09T16:39:55.974" v="214" actId="20577"/>
        <pc:sldMkLst>
          <pc:docMk/>
          <pc:sldMk cId="1462734540" sldId="320"/>
        </pc:sldMkLst>
        <pc:spChg chg="mod">
          <ac:chgData name="Eric Wiberg" userId="6a74648c6ea72cf6" providerId="LiveId" clId="{0071BABD-4F1F-45F7-9B82-1C92CFCE28DF}" dt="2026-04-09T16:39:55.974" v="214" actId="20577"/>
          <ac:spMkLst>
            <pc:docMk/>
            <pc:sldMk cId="1462734540" sldId="320"/>
            <ac:spMk id="2" creationId="{BE1681AB-BAB2-7ED2-60F4-41A3A1C93741}"/>
          </ac:spMkLst>
        </pc:spChg>
      </pc:sldChg>
      <pc:sldChg chg="delSp modSp mod">
        <pc:chgData name="Eric Wiberg" userId="6a74648c6ea72cf6" providerId="LiveId" clId="{0071BABD-4F1F-45F7-9B82-1C92CFCE28DF}" dt="2026-04-09T16:40:13.915" v="218" actId="27636"/>
        <pc:sldMkLst>
          <pc:docMk/>
          <pc:sldMk cId="2394715255" sldId="321"/>
        </pc:sldMkLst>
        <pc:spChg chg="mod">
          <ac:chgData name="Eric Wiberg" userId="6a74648c6ea72cf6" providerId="LiveId" clId="{0071BABD-4F1F-45F7-9B82-1C92CFCE28DF}" dt="2026-04-09T16:40:13.915" v="218" actId="27636"/>
          <ac:spMkLst>
            <pc:docMk/>
            <pc:sldMk cId="2394715255" sldId="321"/>
            <ac:spMk id="7" creationId="{6332FF8E-009E-2BD1-F76C-A0F9FBA4D812}"/>
          </ac:spMkLst>
        </pc:spChg>
      </pc:sldChg>
      <pc:sldChg chg="delSp modSp mod">
        <pc:chgData name="Eric Wiberg" userId="6a74648c6ea72cf6" providerId="LiveId" clId="{0071BABD-4F1F-45F7-9B82-1C92CFCE28DF}" dt="2026-04-09T16:40:59.917" v="232" actId="1076"/>
        <pc:sldMkLst>
          <pc:docMk/>
          <pc:sldMk cId="870169675" sldId="322"/>
        </pc:sldMkLst>
        <pc:spChg chg="mod">
          <ac:chgData name="Eric Wiberg" userId="6a74648c6ea72cf6" providerId="LiveId" clId="{0071BABD-4F1F-45F7-9B82-1C92CFCE28DF}" dt="2026-04-09T16:40:57.227" v="231" actId="27636"/>
          <ac:spMkLst>
            <pc:docMk/>
            <pc:sldMk cId="870169675" sldId="322"/>
            <ac:spMk id="2" creationId="{29104CB8-DCB6-FBD0-C538-423F34F50969}"/>
          </ac:spMkLst>
        </pc:spChg>
        <pc:picChg chg="mod">
          <ac:chgData name="Eric Wiberg" userId="6a74648c6ea72cf6" providerId="LiveId" clId="{0071BABD-4F1F-45F7-9B82-1C92CFCE28DF}" dt="2026-04-09T16:40:59.917" v="232" actId="1076"/>
          <ac:picMkLst>
            <pc:docMk/>
            <pc:sldMk cId="870169675" sldId="322"/>
            <ac:picMk id="5" creationId="{91A3517B-2892-C9AB-91C7-D5DE5FA388CF}"/>
          </ac:picMkLst>
        </pc:picChg>
        <pc:picChg chg="del">
          <ac:chgData name="Eric Wiberg" userId="6a74648c6ea72cf6" providerId="LiveId" clId="{0071BABD-4F1F-45F7-9B82-1C92CFCE28DF}" dt="2026-04-09T16:40:46.185" v="226" actId="21"/>
          <ac:picMkLst>
            <pc:docMk/>
            <pc:sldMk cId="870169675" sldId="322"/>
            <ac:picMk id="10" creationId="{8730170A-E42A-EB61-F58D-CCAA5285DBF7}"/>
          </ac:picMkLst>
        </pc:picChg>
      </pc:sldChg>
      <pc:sldChg chg="modSp mod">
        <pc:chgData name="Eric Wiberg" userId="6a74648c6ea72cf6" providerId="LiveId" clId="{0071BABD-4F1F-45F7-9B82-1C92CFCE28DF}" dt="2026-04-09T16:38:48.058" v="193" actId="27636"/>
        <pc:sldMkLst>
          <pc:docMk/>
          <pc:sldMk cId="1718374060" sldId="324"/>
        </pc:sldMkLst>
        <pc:spChg chg="mod">
          <ac:chgData name="Eric Wiberg" userId="6a74648c6ea72cf6" providerId="LiveId" clId="{0071BABD-4F1F-45F7-9B82-1C92CFCE28DF}" dt="2026-04-09T16:38:48.058" v="193" actId="27636"/>
          <ac:spMkLst>
            <pc:docMk/>
            <pc:sldMk cId="1718374060" sldId="324"/>
            <ac:spMk id="5" creationId="{05CADE60-A3C0-08D0-E505-111EB5249409}"/>
          </ac:spMkLst>
        </pc:spChg>
      </pc:sldChg>
      <pc:sldChg chg="addSp delSp modSp new mod">
        <pc:chgData name="Eric Wiberg" userId="6a74648c6ea72cf6" providerId="LiveId" clId="{0071BABD-4F1F-45F7-9B82-1C92CFCE28DF}" dt="2026-04-09T16:31:20.246" v="145" actId="20577"/>
        <pc:sldMkLst>
          <pc:docMk/>
          <pc:sldMk cId="3082118308" sldId="329"/>
        </pc:sldMkLst>
        <pc:spChg chg="del">
          <ac:chgData name="Eric Wiberg" userId="6a74648c6ea72cf6" providerId="LiveId" clId="{0071BABD-4F1F-45F7-9B82-1C92CFCE28DF}" dt="2026-04-09T16:30:42.653" v="135" actId="478"/>
          <ac:spMkLst>
            <pc:docMk/>
            <pc:sldMk cId="3082118308" sldId="329"/>
            <ac:spMk id="2" creationId="{ED8C19EC-9F52-0984-883C-07C60EA83856}"/>
          </ac:spMkLst>
        </pc:spChg>
        <pc:spChg chg="del mod">
          <ac:chgData name="Eric Wiberg" userId="6a74648c6ea72cf6" providerId="LiveId" clId="{0071BABD-4F1F-45F7-9B82-1C92CFCE28DF}" dt="2026-04-09T16:30:47.946" v="138" actId="478"/>
          <ac:spMkLst>
            <pc:docMk/>
            <pc:sldMk cId="3082118308" sldId="329"/>
            <ac:spMk id="3" creationId="{FC37B50F-28F2-278D-79E8-C1EB3D42D0F0}"/>
          </ac:spMkLst>
        </pc:spChg>
        <pc:spChg chg="add mod">
          <ac:chgData name="Eric Wiberg" userId="6a74648c6ea72cf6" providerId="LiveId" clId="{0071BABD-4F1F-45F7-9B82-1C92CFCE28DF}" dt="2026-04-09T16:31:20.246" v="145" actId="20577"/>
          <ac:spMkLst>
            <pc:docMk/>
            <pc:sldMk cId="3082118308" sldId="329"/>
            <ac:spMk id="6" creationId="{E6C4936E-925E-7B21-E56A-07BB3759909C}"/>
          </ac:spMkLst>
        </pc:spChg>
      </pc:sldChg>
      <pc:sldChg chg="addSp delSp modSp new mod">
        <pc:chgData name="Eric Wiberg" userId="6a74648c6ea72cf6" providerId="LiveId" clId="{0071BABD-4F1F-45F7-9B82-1C92CFCE28DF}" dt="2026-04-09T16:36:45.779" v="166" actId="14100"/>
        <pc:sldMkLst>
          <pc:docMk/>
          <pc:sldMk cId="1960002202" sldId="330"/>
        </pc:sldMkLst>
        <pc:spChg chg="del">
          <ac:chgData name="Eric Wiberg" userId="6a74648c6ea72cf6" providerId="LiveId" clId="{0071BABD-4F1F-45F7-9B82-1C92CFCE28DF}" dt="2026-04-09T16:33:58.851" v="150" actId="478"/>
          <ac:spMkLst>
            <pc:docMk/>
            <pc:sldMk cId="1960002202" sldId="330"/>
            <ac:spMk id="2" creationId="{D59C4A08-7A37-7E3F-FB72-D9E4E1951CF5}"/>
          </ac:spMkLst>
        </pc:spChg>
        <pc:spChg chg="del mod">
          <ac:chgData name="Eric Wiberg" userId="6a74648c6ea72cf6" providerId="LiveId" clId="{0071BABD-4F1F-45F7-9B82-1C92CFCE28DF}" dt="2026-04-09T16:34:03.220" v="152" actId="22"/>
          <ac:spMkLst>
            <pc:docMk/>
            <pc:sldMk cId="1960002202" sldId="330"/>
            <ac:spMk id="3" creationId="{A40FDFFE-D0A8-A229-204C-30DE93E87162}"/>
          </ac:spMkLst>
        </pc:spChg>
        <pc:spChg chg="add mod">
          <ac:chgData name="Eric Wiberg" userId="6a74648c6ea72cf6" providerId="LiveId" clId="{0071BABD-4F1F-45F7-9B82-1C92CFCE28DF}" dt="2026-04-09T16:36:45.779" v="166" actId="14100"/>
          <ac:spMkLst>
            <pc:docMk/>
            <pc:sldMk cId="1960002202" sldId="330"/>
            <ac:spMk id="8" creationId="{9CC1FC08-5C2D-6EBC-968A-48C69A6B2C50}"/>
          </ac:spMkLst>
        </pc:spChg>
        <pc:picChg chg="add mod ord">
          <ac:chgData name="Eric Wiberg" userId="6a74648c6ea72cf6" providerId="LiveId" clId="{0071BABD-4F1F-45F7-9B82-1C92CFCE28DF}" dt="2026-04-09T16:36:35.843" v="163" actId="1076"/>
          <ac:picMkLst>
            <pc:docMk/>
            <pc:sldMk cId="1960002202" sldId="330"/>
            <ac:picMk id="6" creationId="{383965AD-7D24-5949-37CC-9849FA62C942}"/>
          </ac:picMkLst>
        </pc:picChg>
      </pc:sldChg>
      <pc:sldChg chg="addSp delSp modSp new mod">
        <pc:chgData name="Eric Wiberg" userId="6a74648c6ea72cf6" providerId="LiveId" clId="{0071BABD-4F1F-45F7-9B82-1C92CFCE28DF}" dt="2026-04-09T16:37:38.481" v="175" actId="14100"/>
        <pc:sldMkLst>
          <pc:docMk/>
          <pc:sldMk cId="3960453776" sldId="331"/>
        </pc:sldMkLst>
        <pc:spChg chg="del">
          <ac:chgData name="Eric Wiberg" userId="6a74648c6ea72cf6" providerId="LiveId" clId="{0071BABD-4F1F-45F7-9B82-1C92CFCE28DF}" dt="2026-04-09T16:37:15.218" v="170" actId="478"/>
          <ac:spMkLst>
            <pc:docMk/>
            <pc:sldMk cId="3960453776" sldId="331"/>
            <ac:spMk id="2" creationId="{89639AE1-1DEC-D7A7-C5D3-BD672EA213E7}"/>
          </ac:spMkLst>
        </pc:spChg>
        <pc:spChg chg="del">
          <ac:chgData name="Eric Wiberg" userId="6a74648c6ea72cf6" providerId="LiveId" clId="{0071BABD-4F1F-45F7-9B82-1C92CFCE28DF}" dt="2026-04-09T16:37:18.420" v="171" actId="478"/>
          <ac:spMkLst>
            <pc:docMk/>
            <pc:sldMk cId="3960453776" sldId="331"/>
            <ac:spMk id="3" creationId="{42FF1AD6-453A-7C56-4058-2DC440F5451B}"/>
          </ac:spMkLst>
        </pc:spChg>
        <pc:spChg chg="add mod">
          <ac:chgData name="Eric Wiberg" userId="6a74648c6ea72cf6" providerId="LiveId" clId="{0071BABD-4F1F-45F7-9B82-1C92CFCE28DF}" dt="2026-04-09T16:37:38.481" v="175" actId="14100"/>
          <ac:spMkLst>
            <pc:docMk/>
            <pc:sldMk cId="3960453776" sldId="331"/>
            <ac:spMk id="6" creationId="{62981E1F-B535-B07A-68B0-0089B3BDE5F2}"/>
          </ac:spMkLst>
        </pc:spChg>
      </pc:sldChg>
      <pc:sldChg chg="delSp modSp new mod">
        <pc:chgData name="Eric Wiberg" userId="6a74648c6ea72cf6" providerId="LiveId" clId="{0071BABD-4F1F-45F7-9B82-1C92CFCE28DF}" dt="2026-04-09T16:38:25.684" v="185" actId="27636"/>
        <pc:sldMkLst>
          <pc:docMk/>
          <pc:sldMk cId="3355234538" sldId="332"/>
        </pc:sldMkLst>
        <pc:spChg chg="del">
          <ac:chgData name="Eric Wiberg" userId="6a74648c6ea72cf6" providerId="LiveId" clId="{0071BABD-4F1F-45F7-9B82-1C92CFCE28DF}" dt="2026-04-09T16:38:22.747" v="183" actId="478"/>
          <ac:spMkLst>
            <pc:docMk/>
            <pc:sldMk cId="3355234538" sldId="332"/>
            <ac:spMk id="2" creationId="{2444CCA2-E3C0-6136-F82C-C4A0122D2CD6}"/>
          </ac:spMkLst>
        </pc:spChg>
        <pc:spChg chg="mod">
          <ac:chgData name="Eric Wiberg" userId="6a74648c6ea72cf6" providerId="LiveId" clId="{0071BABD-4F1F-45F7-9B82-1C92CFCE28DF}" dt="2026-04-09T16:38:25.684" v="185" actId="27636"/>
          <ac:spMkLst>
            <pc:docMk/>
            <pc:sldMk cId="3355234538" sldId="332"/>
            <ac:spMk id="3" creationId="{71564B09-8479-8EA8-C3E8-FA8A0DFE2BA5}"/>
          </ac:spMkLst>
        </pc:spChg>
      </pc:sldChg>
      <pc:sldChg chg="delSp modSp new mod">
        <pc:chgData name="Eric Wiberg" userId="6a74648c6ea72cf6" providerId="LiveId" clId="{0071BABD-4F1F-45F7-9B82-1C92CFCE28DF}" dt="2026-04-09T16:39:14.264" v="202" actId="27636"/>
        <pc:sldMkLst>
          <pc:docMk/>
          <pc:sldMk cId="3216481197" sldId="333"/>
        </pc:sldMkLst>
        <pc:spChg chg="del">
          <ac:chgData name="Eric Wiberg" userId="6a74648c6ea72cf6" providerId="LiveId" clId="{0071BABD-4F1F-45F7-9B82-1C92CFCE28DF}" dt="2026-04-09T16:39:09.193" v="200" actId="478"/>
          <ac:spMkLst>
            <pc:docMk/>
            <pc:sldMk cId="3216481197" sldId="333"/>
            <ac:spMk id="2" creationId="{B9EC0962-EBBB-6372-98CA-0A9CB0ECA434}"/>
          </ac:spMkLst>
        </pc:spChg>
        <pc:spChg chg="mod">
          <ac:chgData name="Eric Wiberg" userId="6a74648c6ea72cf6" providerId="LiveId" clId="{0071BABD-4F1F-45F7-9B82-1C92CFCE28DF}" dt="2026-04-09T16:39:14.264" v="202" actId="27636"/>
          <ac:spMkLst>
            <pc:docMk/>
            <pc:sldMk cId="3216481197" sldId="333"/>
            <ac:spMk id="3" creationId="{FDDD08B2-3DDF-9FCE-9640-7ADC46883EBA}"/>
          </ac:spMkLst>
        </pc:spChg>
      </pc:sldChg>
      <pc:sldChg chg="delSp modSp new mod">
        <pc:chgData name="Eric Wiberg" userId="6a74648c6ea72cf6" providerId="LiveId" clId="{0071BABD-4F1F-45F7-9B82-1C92CFCE28DF}" dt="2026-04-09T16:40:03.999" v="216" actId="27636"/>
        <pc:sldMkLst>
          <pc:docMk/>
          <pc:sldMk cId="1679500828" sldId="334"/>
        </pc:sldMkLst>
        <pc:spChg chg="del">
          <ac:chgData name="Eric Wiberg" userId="6a74648c6ea72cf6" providerId="LiveId" clId="{0071BABD-4F1F-45F7-9B82-1C92CFCE28DF}" dt="2026-04-09T16:39:29.238" v="205" actId="478"/>
          <ac:spMkLst>
            <pc:docMk/>
            <pc:sldMk cId="1679500828" sldId="334"/>
            <ac:spMk id="2" creationId="{89381458-D79A-143C-E299-1E2BE9806299}"/>
          </ac:spMkLst>
        </pc:spChg>
        <pc:spChg chg="mod">
          <ac:chgData name="Eric Wiberg" userId="6a74648c6ea72cf6" providerId="LiveId" clId="{0071BABD-4F1F-45F7-9B82-1C92CFCE28DF}" dt="2026-04-09T16:40:03.999" v="216" actId="27636"/>
          <ac:spMkLst>
            <pc:docMk/>
            <pc:sldMk cId="1679500828" sldId="334"/>
            <ac:spMk id="3" creationId="{AFCC90D8-453A-B51D-A4A9-F130031C1503}"/>
          </ac:spMkLst>
        </pc:spChg>
      </pc:sldChg>
      <pc:sldChg chg="delSp modSp new mod">
        <pc:chgData name="Eric Wiberg" userId="6a74648c6ea72cf6" providerId="LiveId" clId="{0071BABD-4F1F-45F7-9B82-1C92CFCE28DF}" dt="2026-04-09T16:40:36.206" v="225" actId="255"/>
        <pc:sldMkLst>
          <pc:docMk/>
          <pc:sldMk cId="1284928006" sldId="335"/>
        </pc:sldMkLst>
        <pc:spChg chg="del">
          <ac:chgData name="Eric Wiberg" userId="6a74648c6ea72cf6" providerId="LiveId" clId="{0071BABD-4F1F-45F7-9B82-1C92CFCE28DF}" dt="2026-04-09T16:40:22.905" v="220" actId="478"/>
          <ac:spMkLst>
            <pc:docMk/>
            <pc:sldMk cId="1284928006" sldId="335"/>
            <ac:spMk id="2" creationId="{DED1EB5C-1260-6D08-2DAC-C90290DD09FB}"/>
          </ac:spMkLst>
        </pc:spChg>
        <pc:spChg chg="mod">
          <ac:chgData name="Eric Wiberg" userId="6a74648c6ea72cf6" providerId="LiveId" clId="{0071BABD-4F1F-45F7-9B82-1C92CFCE28DF}" dt="2026-04-09T16:40:36.206" v="225" actId="255"/>
          <ac:spMkLst>
            <pc:docMk/>
            <pc:sldMk cId="1284928006" sldId="335"/>
            <ac:spMk id="3" creationId="{CD1EA2F9-268B-7D14-2BCE-9E7306598F7A}"/>
          </ac:spMkLst>
        </pc:spChg>
      </pc:sldChg>
      <pc:sldChg chg="addSp delSp modSp new mod">
        <pc:chgData name="Eric Wiberg" userId="6a74648c6ea72cf6" providerId="LiveId" clId="{0071BABD-4F1F-45F7-9B82-1C92CFCE28DF}" dt="2026-04-09T16:41:19.034" v="237" actId="14100"/>
        <pc:sldMkLst>
          <pc:docMk/>
          <pc:sldMk cId="1595245409" sldId="336"/>
        </pc:sldMkLst>
        <pc:spChg chg="del">
          <ac:chgData name="Eric Wiberg" userId="6a74648c6ea72cf6" providerId="LiveId" clId="{0071BABD-4F1F-45F7-9B82-1C92CFCE28DF}" dt="2026-04-09T16:41:13.602" v="235" actId="478"/>
          <ac:spMkLst>
            <pc:docMk/>
            <pc:sldMk cId="1595245409" sldId="336"/>
            <ac:spMk id="2" creationId="{55AEF394-A0B2-8497-7490-7E1057F9194E}"/>
          </ac:spMkLst>
        </pc:spChg>
        <pc:spChg chg="del">
          <ac:chgData name="Eric Wiberg" userId="6a74648c6ea72cf6" providerId="LiveId" clId="{0071BABD-4F1F-45F7-9B82-1C92CFCE28DF}" dt="2026-04-09T16:41:09.364" v="234"/>
          <ac:spMkLst>
            <pc:docMk/>
            <pc:sldMk cId="1595245409" sldId="336"/>
            <ac:spMk id="3" creationId="{94F403D9-D890-FAD6-4A55-AFD30E9D11F7}"/>
          </ac:spMkLst>
        </pc:spChg>
        <pc:picChg chg="add mod">
          <ac:chgData name="Eric Wiberg" userId="6a74648c6ea72cf6" providerId="LiveId" clId="{0071BABD-4F1F-45F7-9B82-1C92CFCE28DF}" dt="2026-04-09T16:41:19.034" v="237" actId="14100"/>
          <ac:picMkLst>
            <pc:docMk/>
            <pc:sldMk cId="1595245409" sldId="336"/>
            <ac:picMk id="10" creationId="{8730170A-E42A-EB61-F58D-CCAA5285DBF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F1ACBC-8CAB-43DA-B7E5-19AC451DD3C1}" type="datetimeFigureOut">
              <a:rPr lang="en-US" smtClean="0"/>
              <a:t>4/9/2026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CF1C03-BFFF-43D0-9DD8-46EA48669370}" type="slidenum">
              <a:rPr lang="en-US" smtClean="0"/>
              <a:t>‹#›</a:t>
            </a:fld>
            <a:endParaRPr lang="en-US"/>
          </a:p>
        </p:txBody>
      </p:sp>
    </p:spTree>
    <p:extLst>
      <p:ext uri="{BB962C8B-B14F-4D97-AF65-F5344CB8AC3E}">
        <p14:creationId xmlns:p14="http://schemas.microsoft.com/office/powerpoint/2010/main" val="2253804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BD30D47-699B-4F84-85F2-05F4645324FD}" type="datetime1">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049336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506013-CB12-404A-9BE6-D042E873245F}" type="datetime1">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949084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351272-A9A3-4516-8874-0C69E7BA20C0}" type="datetime1">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311800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352EAD-DD7E-4D46-A0A4-6E8E23453EB1}" type="datetime1">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684139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952E51-9A44-4169-88DE-D3AEF2501459}" type="datetime1">
              <a:rPr lang="en-US" smtClean="0"/>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571450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BBBEB6-636F-4CF8-AD48-0B5053B18C90}" type="datetime1">
              <a:rPr lang="en-US" smtClean="0"/>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438267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C4CF6AD-4303-4823-BACE-B032AB53F183}" type="datetime1">
              <a:rPr lang="en-US" smtClean="0"/>
              <a:t>4/9/2026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23312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FB031D-69CB-4AAC-997F-1FB87AAC588E}" type="datetime1">
              <a:rPr lang="en-US" smtClean="0"/>
              <a:t>4/9/2026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03795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B89467-9AC4-4822-97AC-2FE3337B9813}" type="datetime1">
              <a:rPr lang="en-US" smtClean="0"/>
              <a:t>4/9/2026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820611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86A846-7AC1-48DB-9E8E-11E3FE155790}" type="datetime1">
              <a:rPr lang="en-US" smtClean="0"/>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4096752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E0913-C840-4A88-A90E-EC64FC8C260C}" type="datetime1">
              <a:rPr lang="en-US" smtClean="0"/>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886365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DCB6D1-C690-4107-AA15-75CB29291848}" type="datetime1">
              <a:rPr lang="en-US" smtClean="0"/>
              <a:t>4/9/2026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EF20E7-344A-4215-952B-C78526E47CCC}" type="slidenum">
              <a:rPr lang="en-US" smtClean="0"/>
              <a:t>‹#›</a:t>
            </a:fld>
            <a:endParaRPr lang="en-US"/>
          </a:p>
        </p:txBody>
      </p:sp>
    </p:spTree>
    <p:extLst>
      <p:ext uri="{BB962C8B-B14F-4D97-AF65-F5344CB8AC3E}">
        <p14:creationId xmlns:p14="http://schemas.microsoft.com/office/powerpoint/2010/main" val="1073696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tribune242.com/photos/2025/may/26/88592/" TargetMode="Externa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mailto:eric@ericwiberg.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358" y="0"/>
            <a:ext cx="11911284" cy="1904640"/>
          </a:xfrm>
        </p:spPr>
        <p:txBody>
          <a:bodyPr>
            <a:normAutofit fontScale="90000"/>
          </a:bodyPr>
          <a:lstStyle/>
          <a:p>
            <a:pPr fontAlgn="t"/>
            <a:br>
              <a:rPr lang="en-US" dirty="0"/>
            </a:br>
            <a:br>
              <a:rPr lang="en-US" dirty="0"/>
            </a:br>
            <a:br>
              <a:rPr lang="en-US" dirty="0"/>
            </a:br>
            <a:br>
              <a:rPr lang="en-US" dirty="0"/>
            </a:br>
            <a:br>
              <a:rPr lang="en-US" dirty="0"/>
            </a:br>
            <a:br>
              <a:rPr lang="en-US" b="0" i="0" dirty="0">
                <a:solidFill>
                  <a:srgbClr val="565656"/>
                </a:solidFill>
                <a:effectLst/>
                <a:highlight>
                  <a:srgbClr val="FFFFFF"/>
                </a:highlight>
                <a:latin typeface="raleway"/>
              </a:rPr>
            </a:br>
            <a:br>
              <a:rPr lang="en-US" b="0" i="0" dirty="0">
                <a:solidFill>
                  <a:srgbClr val="141827"/>
                </a:solidFill>
                <a:effectLst/>
                <a:highlight>
                  <a:srgbClr val="FFFFFF"/>
                </a:highlight>
                <a:latin typeface="raleway"/>
              </a:rPr>
            </a:br>
            <a:r>
              <a:rPr lang="en-US" sz="6700" b="1" i="1" dirty="0">
                <a:solidFill>
                  <a:srgbClr val="000000"/>
                </a:solidFill>
                <a:highlight>
                  <a:srgbClr val="FFFFFF"/>
                </a:highlight>
                <a:latin typeface="Perpetua Titling MT" panose="02020502060505020804" pitchFamily="18" charset="0"/>
              </a:rPr>
              <a:t>Sub &amp; a Tug, lobster boat, clingstone plane</a:t>
            </a:r>
            <a:endParaRPr lang="en-US" sz="6700" dirty="0">
              <a:latin typeface="Perpetua Titling MT" panose="02020502060505020804" pitchFamily="18" charset="0"/>
            </a:endParaRPr>
          </a:p>
        </p:txBody>
      </p:sp>
      <p:sp>
        <p:nvSpPr>
          <p:cNvPr id="5" name="Slide Number Placeholder 4"/>
          <p:cNvSpPr>
            <a:spLocks noGrp="1"/>
          </p:cNvSpPr>
          <p:nvPr>
            <p:ph type="sldNum" sz="quarter" idx="12"/>
          </p:nvPr>
        </p:nvSpPr>
        <p:spPr/>
        <p:txBody>
          <a:bodyPr/>
          <a:lstStyle/>
          <a:p>
            <a:fld id="{45EF20E7-344A-4215-952B-C78526E47CCC}" type="slidenum">
              <a:rPr lang="en-US" smtClean="0"/>
              <a:t>1</a:t>
            </a:fld>
            <a:endParaRPr lang="en-US"/>
          </a:p>
        </p:txBody>
      </p:sp>
      <p:sp>
        <p:nvSpPr>
          <p:cNvPr id="6" name="TextBox 5">
            <a:extLst>
              <a:ext uri="{FF2B5EF4-FFF2-40B4-BE49-F238E27FC236}">
                <a16:creationId xmlns:a16="http://schemas.microsoft.com/office/drawing/2014/main" id="{168E33F9-EBB7-66B2-3AD1-A018BBD30A97}"/>
              </a:ext>
            </a:extLst>
          </p:cNvPr>
          <p:cNvSpPr txBox="1"/>
          <p:nvPr/>
        </p:nvSpPr>
        <p:spPr>
          <a:xfrm>
            <a:off x="512618" y="4767642"/>
            <a:ext cx="11166763" cy="2554545"/>
          </a:xfrm>
          <a:prstGeom prst="rect">
            <a:avLst/>
          </a:prstGeom>
          <a:noFill/>
        </p:spPr>
        <p:txBody>
          <a:bodyPr wrap="square" rtlCol="0">
            <a:spAutoFit/>
          </a:bodyPr>
          <a:lstStyle/>
          <a:p>
            <a:pPr algn="ctr"/>
            <a:r>
              <a:rPr lang="en-US" sz="4000" dirty="0">
                <a:solidFill>
                  <a:schemeClr val="tx1"/>
                </a:solidFill>
                <a:latin typeface="Cambria" panose="02040503050406030204" pitchFamily="18" charset="0"/>
                <a:ea typeface="Cambria" panose="02040503050406030204" pitchFamily="18" charset="0"/>
              </a:rPr>
              <a:t>Capt. Eric Troels Wiberg, Esq.</a:t>
            </a:r>
          </a:p>
          <a:p>
            <a:pPr algn="ctr"/>
            <a:r>
              <a:rPr lang="en-US" sz="4000" dirty="0">
                <a:latin typeface="Cambria" panose="02040503050406030204" pitchFamily="18" charset="0"/>
                <a:ea typeface="Cambria" panose="02040503050406030204" pitchFamily="18" charset="0"/>
              </a:rPr>
              <a:t>Bosworth Lecture, Bristol, RI Rogers Library</a:t>
            </a:r>
          </a:p>
          <a:p>
            <a:pPr algn="ctr"/>
            <a:r>
              <a:rPr lang="en-US" sz="4000" dirty="0">
                <a:latin typeface="Cambria" panose="02040503050406030204" pitchFamily="18" charset="0"/>
                <a:ea typeface="Cambria" panose="02040503050406030204" pitchFamily="18" charset="0"/>
              </a:rPr>
              <a:t>6.30 pm, Thurs. Apr. 9, 2026</a:t>
            </a:r>
          </a:p>
          <a:p>
            <a:pPr algn="ctr"/>
            <a:endParaRPr lang="en-US" sz="4000" b="1" dirty="0"/>
          </a:p>
        </p:txBody>
      </p:sp>
      <p:pic>
        <p:nvPicPr>
          <p:cNvPr id="3" name="Picture 2">
            <a:extLst>
              <a:ext uri="{FF2B5EF4-FFF2-40B4-BE49-F238E27FC236}">
                <a16:creationId xmlns:a16="http://schemas.microsoft.com/office/drawing/2014/main" id="{B39A71D6-5416-261A-9D02-9EC5D118A35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650" y="2122924"/>
            <a:ext cx="3812281" cy="2461193"/>
          </a:xfrm>
          <a:prstGeom prst="rect">
            <a:avLst/>
          </a:prstGeom>
          <a:noFill/>
        </p:spPr>
      </p:pic>
      <p:pic>
        <p:nvPicPr>
          <p:cNvPr id="10" name="Picture 9">
            <a:extLst>
              <a:ext uri="{FF2B5EF4-FFF2-40B4-BE49-F238E27FC236}">
                <a16:creationId xmlns:a16="http://schemas.microsoft.com/office/drawing/2014/main" id="{BBCE21A1-756D-AFAF-CBBF-6048E5E572BF}"/>
              </a:ext>
            </a:extLst>
          </p:cNvPr>
          <p:cNvPicPr>
            <a:picLocks noChangeAspect="1"/>
          </p:cNvPicPr>
          <p:nvPr/>
        </p:nvPicPr>
        <p:blipFill>
          <a:blip r:embed="rId3">
            <a:extLst>
              <a:ext uri="{28A0092B-C50C-407E-A947-70E740481C1C}">
                <a14:useLocalDpi xmlns:a14="http://schemas.microsoft.com/office/drawing/2010/main" val="0"/>
              </a:ext>
            </a:extLst>
          </a:blip>
          <a:srcRect l="8172" t="17634" r="11505" b="18925"/>
          <a:stretch>
            <a:fillRect/>
          </a:stretch>
        </p:blipFill>
        <p:spPr>
          <a:xfrm>
            <a:off x="4183135" y="2122924"/>
            <a:ext cx="4096150" cy="2426434"/>
          </a:xfrm>
          <a:prstGeom prst="rect">
            <a:avLst/>
          </a:prstGeom>
        </p:spPr>
      </p:pic>
      <p:pic>
        <p:nvPicPr>
          <p:cNvPr id="1026" name="Picture 2" descr="The Story of Gertrude H. - Eric Wiberg">
            <a:extLst>
              <a:ext uri="{FF2B5EF4-FFF2-40B4-BE49-F238E27FC236}">
                <a16:creationId xmlns:a16="http://schemas.microsoft.com/office/drawing/2014/main" id="{00F7728C-3428-DE5B-862C-515415F9929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740"/>
          <a:stretch>
            <a:fillRect/>
          </a:stretch>
        </p:blipFill>
        <p:spPr bwMode="auto">
          <a:xfrm>
            <a:off x="8408489" y="2122924"/>
            <a:ext cx="3566351" cy="2426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0487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C345F41-1DD4-96EC-1BA7-147B98858C98}"/>
              </a:ext>
            </a:extLst>
          </p:cNvPr>
          <p:cNvSpPr>
            <a:spLocks noGrp="1"/>
          </p:cNvSpPr>
          <p:nvPr>
            <p:ph type="sldNum" sz="quarter" idx="12"/>
          </p:nvPr>
        </p:nvSpPr>
        <p:spPr/>
        <p:txBody>
          <a:bodyPr/>
          <a:lstStyle/>
          <a:p>
            <a:fld id="{45EF20E7-344A-4215-952B-C78526E47CCC}" type="slidenum">
              <a:rPr lang="en-US" smtClean="0"/>
              <a:t>10</a:t>
            </a:fld>
            <a:endParaRPr lang="en-US"/>
          </a:p>
        </p:txBody>
      </p:sp>
      <p:sp>
        <p:nvSpPr>
          <p:cNvPr id="13" name="TextBox 12">
            <a:extLst>
              <a:ext uri="{FF2B5EF4-FFF2-40B4-BE49-F238E27FC236}">
                <a16:creationId xmlns:a16="http://schemas.microsoft.com/office/drawing/2014/main" id="{314E4491-F83A-3A73-B104-93A2AF073C97}"/>
              </a:ext>
            </a:extLst>
          </p:cNvPr>
          <p:cNvSpPr txBox="1"/>
          <p:nvPr/>
        </p:nvSpPr>
        <p:spPr>
          <a:xfrm>
            <a:off x="214313" y="136525"/>
            <a:ext cx="11449049" cy="6710876"/>
          </a:xfrm>
          <a:prstGeom prst="rect">
            <a:avLst/>
          </a:prstGeom>
          <a:noFill/>
        </p:spPr>
        <p:txBody>
          <a:bodyPr wrap="square">
            <a:spAutoFit/>
          </a:bodyPr>
          <a:lstStyle/>
          <a:p>
            <a:pPr marL="0" marR="0">
              <a:lnSpc>
                <a:spcPct val="115000"/>
              </a:lnSpc>
              <a:spcAft>
                <a:spcPts val="800"/>
              </a:spcAft>
              <a:buNone/>
            </a:pPr>
            <a:r>
              <a:rPr lang="en-US" sz="2800" kern="100" dirty="0">
                <a:effectLst/>
                <a:latin typeface="Cambria" panose="02040503050406030204" pitchFamily="18" charset="0"/>
                <a:ea typeface="DengXian" panose="02010600030101010101" pitchFamily="2" charset="-122"/>
                <a:cs typeface="Times New Roman" panose="02020603050405020304" pitchFamily="18" charset="0"/>
              </a:rPr>
              <a:t>Somewhere in The Bahamas, afloat, aground, or underwater, is a medium-sized tugboat built 80 years ago which was recently confirmed to have hosted the witnesses to the last ever German U-boat attack, in 1945 off Newport, Rhode Island, hours before VE-Day.</a:t>
            </a:r>
            <a:endParaRPr lang="en-US" sz="2800" kern="100" dirty="0">
              <a:effectLst/>
              <a:latin typeface="Aptos" panose="020B0004020202020204" pitchFamily="34" charset="0"/>
              <a:ea typeface="DengXian" panose="02010600030101010101" pitchFamily="2" charset="-122"/>
              <a:cs typeface="Times New Roman" panose="02020603050405020304" pitchFamily="18" charset="0"/>
            </a:endParaRPr>
          </a:p>
          <a:p>
            <a:pPr marL="0" marR="0">
              <a:lnSpc>
                <a:spcPct val="115000"/>
              </a:lnSpc>
              <a:spcAft>
                <a:spcPts val="800"/>
              </a:spcAft>
              <a:buNone/>
            </a:pPr>
            <a:r>
              <a:rPr lang="en-US" sz="2800" kern="100" dirty="0">
                <a:effectLst/>
                <a:latin typeface="Cambria" panose="02040503050406030204" pitchFamily="18" charset="0"/>
                <a:ea typeface="DengXian" panose="02010600030101010101" pitchFamily="2" charset="-122"/>
                <a:cs typeface="Times New Roman" panose="02020603050405020304" pitchFamily="18" charset="0"/>
              </a:rPr>
              <a:t>Most of the story is clear and well-documented, however her movements in recent decades go cold, starting with oil-prospecting firms in Las Vegas and a waterfront at Arawak Cay cluttered with rusting old tugs. This article is published in the hope that someone on the sand and gravel and oil prospecting business in The Bahamas may come forward.</a:t>
            </a:r>
            <a:endParaRPr lang="en-US" sz="2800" kern="100" dirty="0">
              <a:effectLst/>
              <a:latin typeface="Aptos" panose="020B0004020202020204" pitchFamily="34" charset="0"/>
              <a:ea typeface="DengXian" panose="02010600030101010101" pitchFamily="2" charset="-122"/>
              <a:cs typeface="Times New Roman" panose="02020603050405020304" pitchFamily="18" charset="0"/>
            </a:endParaRPr>
          </a:p>
          <a:p>
            <a:pPr marL="0" marR="0">
              <a:lnSpc>
                <a:spcPct val="115000"/>
              </a:lnSpc>
              <a:spcAft>
                <a:spcPts val="800"/>
              </a:spcAft>
              <a:buNone/>
            </a:pPr>
            <a:r>
              <a:rPr lang="en-US" sz="2800" kern="100" dirty="0">
                <a:effectLst/>
                <a:latin typeface="Cambria" panose="02040503050406030204" pitchFamily="18" charset="0"/>
                <a:ea typeface="DengXian" panose="02010600030101010101" pitchFamily="2" charset="-122"/>
                <a:cs typeface="Times New Roman" panose="02020603050405020304" pitchFamily="18" charset="0"/>
              </a:rPr>
              <a:t>The tug in question was last known as Carina (2009-2024, in Bahamas), before that Ocean King (the first, in Boston, 2004-2009) and before that the Margaret Sheridan in New York (1951-2003) and originally the Chaplain in New York (1946-1950).</a:t>
            </a:r>
            <a:endParaRPr lang="en-US" sz="2800" kern="100" dirty="0">
              <a:effectLst/>
              <a:latin typeface="Aptos" panose="020B0004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363383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D7E5B21-C600-B718-6BD9-D9FEDBCD5212}"/>
              </a:ext>
            </a:extLst>
          </p:cNvPr>
          <p:cNvSpPr>
            <a:spLocks noGrp="1"/>
          </p:cNvSpPr>
          <p:nvPr>
            <p:ph type="sldNum" sz="quarter" idx="12"/>
          </p:nvPr>
        </p:nvSpPr>
        <p:spPr/>
        <p:txBody>
          <a:bodyPr/>
          <a:lstStyle/>
          <a:p>
            <a:fld id="{45EF20E7-344A-4215-952B-C78526E47CCC}" type="slidenum">
              <a:rPr lang="en-US" smtClean="0"/>
              <a:t>11</a:t>
            </a:fld>
            <a:endParaRPr lang="en-US"/>
          </a:p>
        </p:txBody>
      </p:sp>
      <p:sp>
        <p:nvSpPr>
          <p:cNvPr id="6" name="TextBox 5">
            <a:extLst>
              <a:ext uri="{FF2B5EF4-FFF2-40B4-BE49-F238E27FC236}">
                <a16:creationId xmlns:a16="http://schemas.microsoft.com/office/drawing/2014/main" id="{62981E1F-B535-B07A-68B0-0089B3BDE5F2}"/>
              </a:ext>
            </a:extLst>
          </p:cNvPr>
          <p:cNvSpPr txBox="1"/>
          <p:nvPr/>
        </p:nvSpPr>
        <p:spPr>
          <a:xfrm>
            <a:off x="623944" y="376518"/>
            <a:ext cx="10929769" cy="5267339"/>
          </a:xfrm>
          <a:prstGeom prst="rect">
            <a:avLst/>
          </a:prstGeom>
          <a:noFill/>
        </p:spPr>
        <p:txBody>
          <a:bodyPr wrap="square">
            <a:spAutoFit/>
          </a:bodyPr>
          <a:lstStyle/>
          <a:p>
            <a:pPr marL="0" marR="0">
              <a:lnSpc>
                <a:spcPct val="115000"/>
              </a:lnSpc>
              <a:spcAft>
                <a:spcPts val="800"/>
              </a:spcAft>
              <a:buNone/>
            </a:pPr>
            <a:r>
              <a:rPr lang="en-US" sz="2400" kern="100" dirty="0">
                <a:effectLst/>
                <a:latin typeface="Cambria" panose="02040503050406030204" pitchFamily="18" charset="0"/>
                <a:ea typeface="DengXian" panose="02010600030101010101" pitchFamily="2" charset="-122"/>
                <a:cs typeface="Times New Roman" panose="02020603050405020304" pitchFamily="18" charset="0"/>
              </a:rPr>
              <a:t>The last living crew to see the last U-boat attack gave this author permission to publish the story with his last breath in 2018. In April of that year a German-American woman named Luise Coley contacted me with a surprising story. Her father-in-law Louis Alfred Coley, Jr. served in the US Merchant Marine from 1942 to 1945. In 1946, the Chaplain (179 tons, 95ft long, 25ft wide), joined the fleet of Sheridan Towing as Margaret Sheridan.</a:t>
            </a:r>
            <a:endParaRPr lang="en-US" sz="2400" kern="100" dirty="0">
              <a:effectLst/>
              <a:latin typeface="Aptos" panose="020B0004020202020204" pitchFamily="34" charset="0"/>
              <a:ea typeface="DengXian" panose="02010600030101010101" pitchFamily="2" charset="-122"/>
              <a:cs typeface="Times New Roman" panose="02020603050405020304" pitchFamily="18" charset="0"/>
            </a:endParaRPr>
          </a:p>
          <a:p>
            <a:pPr marL="0" marR="0">
              <a:lnSpc>
                <a:spcPct val="115000"/>
              </a:lnSpc>
              <a:spcAft>
                <a:spcPts val="800"/>
              </a:spcAft>
              <a:buNone/>
            </a:pPr>
            <a:r>
              <a:rPr lang="en-US" sz="2400" kern="100" dirty="0">
                <a:effectLst/>
                <a:latin typeface="Cambria" panose="02040503050406030204" pitchFamily="18" charset="0"/>
                <a:ea typeface="DengXian" panose="02010600030101010101" pitchFamily="2" charset="-122"/>
                <a:cs typeface="Times New Roman" panose="02020603050405020304" pitchFamily="18" charset="0"/>
              </a:rPr>
              <a:t>From 1951 to 2004, she sailed under the ownership of Red Star Towing, then Amerada-Hess, in 1977, then Farrell Ocean Services, then </a:t>
            </a:r>
            <a:r>
              <a:rPr lang="en-US" sz="2400" kern="100" dirty="0" err="1">
                <a:effectLst/>
                <a:latin typeface="Cambria" panose="02040503050406030204" pitchFamily="18" charset="0"/>
                <a:ea typeface="DengXian" panose="02010600030101010101" pitchFamily="2" charset="-122"/>
                <a:cs typeface="Times New Roman" panose="02020603050405020304" pitchFamily="18" charset="0"/>
              </a:rPr>
              <a:t>McKeil</a:t>
            </a:r>
            <a:r>
              <a:rPr lang="en-US" sz="2400" kern="100" dirty="0">
                <a:effectLst/>
                <a:latin typeface="Cambria" panose="02040503050406030204" pitchFamily="18" charset="0"/>
                <a:ea typeface="DengXian" panose="02010600030101010101" pitchFamily="2" charset="-122"/>
                <a:cs typeface="Times New Roman" panose="02020603050405020304" pitchFamily="18" charset="0"/>
              </a:rPr>
              <a:t> Marine Company, Russell Tripp, and Bay State Towing. Then Constellation Tug Company of Boston renamed her Carina from 2004 to 2009, after which the tug was sold. During her last years in Boston, she was little-used, her last US-owner referred to her as the “old girl”, and Pond Prince.</a:t>
            </a:r>
            <a:endParaRPr lang="en-US" sz="2400" kern="100" dirty="0">
              <a:effectLst/>
              <a:latin typeface="Aptos" panose="020B0004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960453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E9E029A-E187-E7CA-B355-DB889D2B5EFF}"/>
              </a:ext>
            </a:extLst>
          </p:cNvPr>
          <p:cNvSpPr>
            <a:spLocks noGrp="1"/>
          </p:cNvSpPr>
          <p:nvPr>
            <p:ph type="sldNum" sz="quarter" idx="12"/>
          </p:nvPr>
        </p:nvSpPr>
        <p:spPr/>
        <p:txBody>
          <a:bodyPr/>
          <a:lstStyle/>
          <a:p>
            <a:fld id="{45EF20E7-344A-4215-952B-C78526E47CCC}" type="slidenum">
              <a:rPr lang="en-US" smtClean="0"/>
              <a:t>12</a:t>
            </a:fld>
            <a:endParaRPr lang="en-US"/>
          </a:p>
        </p:txBody>
      </p:sp>
      <p:sp>
        <p:nvSpPr>
          <p:cNvPr id="3" name="Content Placeholder 2">
            <a:extLst>
              <a:ext uri="{FF2B5EF4-FFF2-40B4-BE49-F238E27FC236}">
                <a16:creationId xmlns:a16="http://schemas.microsoft.com/office/drawing/2014/main" id="{9ADDA0BA-7275-5852-C44D-0C816BC53898}"/>
              </a:ext>
            </a:extLst>
          </p:cNvPr>
          <p:cNvSpPr>
            <a:spLocks noGrp="1"/>
          </p:cNvSpPr>
          <p:nvPr>
            <p:ph idx="1"/>
          </p:nvPr>
        </p:nvSpPr>
        <p:spPr>
          <a:xfrm>
            <a:off x="3831610" y="0"/>
            <a:ext cx="8060352" cy="6721475"/>
          </a:xfrm>
        </p:spPr>
        <p:txBody>
          <a:bodyPr>
            <a:noAutofit/>
          </a:bodyPr>
          <a:lstStyle/>
          <a:p>
            <a:pPr marL="0" indent="0">
              <a:buNone/>
            </a:pPr>
            <a:r>
              <a:rPr lang="en-US" sz="2000" dirty="0"/>
              <a:t>Why does this matter? Because in early May 1945, as the war in Europe was waning to its very last days an American steamer named Black Point set off from Newport News, Virginia for an unescorted voyage to near Boston with 7,595 tons of coal with 45 men under Captain Charles Prior. On the evening of May 5, she was rounding Point Judith Rhode Island roughly four miles from land. There were two other freighters, a tanker, and a tug towing two barges visible to the lookouts. That tug was named Chaplain, and had been launched just weeks before at the Ira S Bushey shipyard in Brooklyn. It was steam-powered, with a Fairbanks-Morse engine of 1,000 horsepower. Her owner was </a:t>
            </a:r>
            <a:r>
              <a:rPr lang="en-US" sz="2000" dirty="0" err="1"/>
              <a:t>Spentonbush</a:t>
            </a:r>
            <a:r>
              <a:rPr lang="en-US" sz="2000" dirty="0"/>
              <a:t> Fuel Transport, and one of her deck-hands was Louis Coley, a 19-year-old waterman whose mother, Catherine Madden, was born and raised on a barge in Boston. Coley said that “the sub was right under, and along their tug, and used it as cover, travelling in their shadow. His crew didn’t realize this until it was too late, and the ship had been hit.” Then Coley watched as “…the Black Point was being circled by the U-boat, and he saw the ship went down.” Being practical men, as soon as the crew of the Chaplain realized they were in the middle of a U-boat battlefield, they got out of the vicinity, which would explain the absence of records about their presence. Perhaps because they fled, Coley was for most of his long life unwilling to share his story. Before allowing me to share his story, he asked if I “was a card-carrying US Merchant Mariner?” When told I am, he said “then it’s alright.” His daughter-in-law said “…it was the most he talked in weeks.” Mr. Coley, waterman all his life, died a few hours after giving me approval.</a:t>
            </a:r>
          </a:p>
        </p:txBody>
      </p:sp>
      <p:pic>
        <p:nvPicPr>
          <p:cNvPr id="11" name="Content Placeholder 10" descr="Ocean King later Carina">
            <a:hlinkClick r:id="rId2"/>
            <a:extLst>
              <a:ext uri="{FF2B5EF4-FFF2-40B4-BE49-F238E27FC236}">
                <a16:creationId xmlns:a16="http://schemas.microsoft.com/office/drawing/2014/main" id="{7736870A-EC9A-34DA-A1F3-FF52F07DE93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9743" y="0"/>
            <a:ext cx="3272124" cy="2399558"/>
          </a:xfrm>
          <a:prstGeom prst="rect">
            <a:avLst/>
          </a:prstGeom>
          <a:noFill/>
          <a:ln>
            <a:noFill/>
          </a:ln>
        </p:spPr>
      </p:pic>
      <p:pic>
        <p:nvPicPr>
          <p:cNvPr id="4098" name="Picture 2" descr="German U-Boat U-853 Stripped of Some of Its Major Artifacts - Online Review  of Rhode Island History">
            <a:extLst>
              <a:ext uri="{FF2B5EF4-FFF2-40B4-BE49-F238E27FC236}">
                <a16:creationId xmlns:a16="http://schemas.microsoft.com/office/drawing/2014/main" id="{54AEB82E-CD74-D3F6-66D5-14DCE6CF85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156" y="2616200"/>
            <a:ext cx="3751747" cy="4062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068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1D4CA35-31BA-56E7-0B32-5C23E2C2FEE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0800000">
            <a:off x="6662568" y="365125"/>
            <a:ext cx="5496984" cy="4122738"/>
          </a:xfrm>
          <a:prstGeom prst="rect">
            <a:avLst/>
          </a:prstGeom>
        </p:spPr>
      </p:pic>
      <p:sp>
        <p:nvSpPr>
          <p:cNvPr id="4" name="Slide Number Placeholder 3">
            <a:extLst>
              <a:ext uri="{FF2B5EF4-FFF2-40B4-BE49-F238E27FC236}">
                <a16:creationId xmlns:a16="http://schemas.microsoft.com/office/drawing/2014/main" id="{124B375A-FC4D-3491-5B8F-771651537CDF}"/>
              </a:ext>
            </a:extLst>
          </p:cNvPr>
          <p:cNvSpPr>
            <a:spLocks noGrp="1"/>
          </p:cNvSpPr>
          <p:nvPr>
            <p:ph type="sldNum" sz="quarter" idx="12"/>
          </p:nvPr>
        </p:nvSpPr>
        <p:spPr/>
        <p:txBody>
          <a:bodyPr/>
          <a:lstStyle/>
          <a:p>
            <a:fld id="{45EF20E7-344A-4215-952B-C78526E47CCC}" type="slidenum">
              <a:rPr lang="en-US" smtClean="0"/>
              <a:t>13</a:t>
            </a:fld>
            <a:endParaRPr lang="en-US"/>
          </a:p>
        </p:txBody>
      </p:sp>
      <p:pic>
        <p:nvPicPr>
          <p:cNvPr id="8" name="Picture 7">
            <a:extLst>
              <a:ext uri="{FF2B5EF4-FFF2-40B4-BE49-F238E27FC236}">
                <a16:creationId xmlns:a16="http://schemas.microsoft.com/office/drawing/2014/main" id="{7191B249-E615-4CB7-D73D-ED5C757F3CB7}"/>
              </a:ext>
            </a:extLst>
          </p:cNvPr>
          <p:cNvPicPr>
            <a:picLocks noChangeAspect="1"/>
          </p:cNvPicPr>
          <p:nvPr/>
        </p:nvPicPr>
        <p:blipFill>
          <a:blip r:embed="rId3" cstate="print">
            <a:extLst>
              <a:ext uri="{28A0092B-C50C-407E-A947-70E740481C1C}">
                <a14:useLocalDpi xmlns:a14="http://schemas.microsoft.com/office/drawing/2010/main" val="0"/>
              </a:ext>
            </a:extLst>
          </a:blip>
          <a:srcRect b="14471"/>
          <a:stretch>
            <a:fillRect/>
          </a:stretch>
        </p:blipFill>
        <p:spPr>
          <a:xfrm rot="10800000">
            <a:off x="144507" y="95418"/>
            <a:ext cx="5712309" cy="3664268"/>
          </a:xfrm>
          <a:prstGeom prst="rect">
            <a:avLst/>
          </a:prstGeom>
        </p:spPr>
      </p:pic>
      <p:pic>
        <p:nvPicPr>
          <p:cNvPr id="10" name="Picture 9">
            <a:extLst>
              <a:ext uri="{FF2B5EF4-FFF2-40B4-BE49-F238E27FC236}">
                <a16:creationId xmlns:a16="http://schemas.microsoft.com/office/drawing/2014/main" id="{ECEA95CB-4CAD-371A-6513-048D426303D4}"/>
              </a:ext>
            </a:extLst>
          </p:cNvPr>
          <p:cNvPicPr>
            <a:picLocks noChangeAspect="1"/>
          </p:cNvPicPr>
          <p:nvPr/>
        </p:nvPicPr>
        <p:blipFill>
          <a:blip r:embed="rId4" cstate="print">
            <a:extLst>
              <a:ext uri="{28A0092B-C50C-407E-A947-70E740481C1C}">
                <a14:useLocalDpi xmlns:a14="http://schemas.microsoft.com/office/drawing/2010/main" val="0"/>
              </a:ext>
            </a:extLst>
          </a:blip>
          <a:srcRect t="15518"/>
          <a:stretch>
            <a:fillRect/>
          </a:stretch>
        </p:blipFill>
        <p:spPr>
          <a:xfrm rot="10800000">
            <a:off x="4300369" y="4031560"/>
            <a:ext cx="4310231" cy="2731023"/>
          </a:xfrm>
          <a:prstGeom prst="rect">
            <a:avLst/>
          </a:prstGeom>
        </p:spPr>
      </p:pic>
      <p:sp>
        <p:nvSpPr>
          <p:cNvPr id="11" name="TextBox 10">
            <a:extLst>
              <a:ext uri="{FF2B5EF4-FFF2-40B4-BE49-F238E27FC236}">
                <a16:creationId xmlns:a16="http://schemas.microsoft.com/office/drawing/2014/main" id="{5E9D680D-724C-5EC3-DB00-1440C1C4AB00}"/>
              </a:ext>
            </a:extLst>
          </p:cNvPr>
          <p:cNvSpPr txBox="1"/>
          <p:nvPr/>
        </p:nvSpPr>
        <p:spPr>
          <a:xfrm>
            <a:off x="311972" y="3883512"/>
            <a:ext cx="3988397" cy="2677656"/>
          </a:xfrm>
          <a:prstGeom prst="rect">
            <a:avLst/>
          </a:prstGeom>
          <a:noFill/>
        </p:spPr>
        <p:txBody>
          <a:bodyPr wrap="square" rtlCol="0">
            <a:spAutoFit/>
          </a:bodyPr>
          <a:lstStyle/>
          <a:p>
            <a:r>
              <a:rPr lang="en-US" sz="2400" dirty="0"/>
              <a:t>Dozens of visits to maritime junkyards and aggregate docks on Arawak Cay Bahamas and beyond, never finding “the one” always told “it’s there and about to be towed out and sunk!”</a:t>
            </a:r>
          </a:p>
        </p:txBody>
      </p:sp>
    </p:spTree>
    <p:extLst>
      <p:ext uri="{BB962C8B-B14F-4D97-AF65-F5344CB8AC3E}">
        <p14:creationId xmlns:p14="http://schemas.microsoft.com/office/powerpoint/2010/main" val="2388030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32A7880-87F4-FA41-26D8-38E1FE489AD0}"/>
              </a:ext>
            </a:extLst>
          </p:cNvPr>
          <p:cNvSpPr>
            <a:spLocks noGrp="1"/>
          </p:cNvSpPr>
          <p:nvPr>
            <p:ph type="sldNum" sz="quarter" idx="12"/>
          </p:nvPr>
        </p:nvSpPr>
        <p:spPr/>
        <p:txBody>
          <a:bodyPr/>
          <a:lstStyle/>
          <a:p>
            <a:fld id="{45EF20E7-344A-4215-952B-C78526E47CCC}" type="slidenum">
              <a:rPr lang="en-US" smtClean="0"/>
              <a:t>14</a:t>
            </a:fld>
            <a:endParaRPr lang="en-US"/>
          </a:p>
        </p:txBody>
      </p:sp>
      <p:sp>
        <p:nvSpPr>
          <p:cNvPr id="5" name="Content Placeholder 4">
            <a:extLst>
              <a:ext uri="{FF2B5EF4-FFF2-40B4-BE49-F238E27FC236}">
                <a16:creationId xmlns:a16="http://schemas.microsoft.com/office/drawing/2014/main" id="{05CADE60-A3C0-08D0-E505-111EB5249409}"/>
              </a:ext>
            </a:extLst>
          </p:cNvPr>
          <p:cNvSpPr>
            <a:spLocks noGrp="1"/>
          </p:cNvSpPr>
          <p:nvPr>
            <p:ph idx="1"/>
          </p:nvPr>
        </p:nvSpPr>
        <p:spPr>
          <a:xfrm>
            <a:off x="204395" y="136525"/>
            <a:ext cx="11149405" cy="6040438"/>
          </a:xfrm>
        </p:spPr>
        <p:txBody>
          <a:bodyPr>
            <a:normAutofit fontScale="62500" lnSpcReduction="20000"/>
          </a:bodyPr>
          <a:lstStyle/>
          <a:p>
            <a:r>
              <a:rPr lang="en-US" sz="4600" dirty="0"/>
              <a:t>Constellation in Boston renamed Ocean King Carina to avoid confusion with another tug of that name and are said to have sold her to a company in the Bahamas in 2005, and as one tug history expert wrote: “that is the last that I have heard about her”.</a:t>
            </a:r>
          </a:p>
          <a:p>
            <a:r>
              <a:rPr lang="en-US" sz="4600" dirty="0"/>
              <a:t>After much sleuthing and a few fruitless phone calls, her ownership was traced to Liberty Oil &amp; Refining Association, with offices in Las Vegas and West Palm Beach. In August 2024 the government database of vessels globally, Electronic Quality Shipping Information System, or </a:t>
            </a:r>
            <a:r>
              <a:rPr lang="en-US" sz="4600" dirty="0" err="1"/>
              <a:t>Equasis</a:t>
            </a:r>
            <a:r>
              <a:rPr lang="en-US" sz="4600" dirty="0"/>
              <a:t>, lists the “Registered owner” of Ocean King, IMO #5260382, built 1945 since “before 2009” as “LIBERTY EXPLORATION INC” of Las Vegas. This firm contracted with the Bahamian government to prospect for oil off Walker’s Cay in 2005.</a:t>
            </a:r>
          </a:p>
          <a:p>
            <a:r>
              <a:rPr lang="en-US" sz="4600" dirty="0"/>
              <a:t>Liberty Oil’s principals are Kermitt Waters in Nevada and Carl </a:t>
            </a:r>
            <a:r>
              <a:rPr lang="en-US" sz="4600" dirty="0" err="1"/>
              <a:t>Thornebrue</a:t>
            </a:r>
            <a:r>
              <a:rPr lang="en-US" sz="4600" dirty="0"/>
              <a:t> in Florida. Established in 1979 by Waters, who has owned a law firm in Vegas for 30 years, their initial mandate was to explore for oil in the US, and they ventured into “airborne magnetometers …to locate a massive Jurassic reef …calculated to be 60 X 30 miles and 5,000 feet high.” </a:t>
            </a:r>
          </a:p>
          <a:p>
            <a:pPr marL="0" indent="0">
              <a:buNone/>
            </a:pPr>
            <a:endParaRPr lang="en-US" dirty="0"/>
          </a:p>
        </p:txBody>
      </p:sp>
    </p:spTree>
    <p:extLst>
      <p:ext uri="{BB962C8B-B14F-4D97-AF65-F5344CB8AC3E}">
        <p14:creationId xmlns:p14="http://schemas.microsoft.com/office/powerpoint/2010/main" val="1718374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564B09-8479-8EA8-C3E8-FA8A0DFE2BA5}"/>
              </a:ext>
            </a:extLst>
          </p:cNvPr>
          <p:cNvSpPr>
            <a:spLocks noGrp="1"/>
          </p:cNvSpPr>
          <p:nvPr>
            <p:ph idx="1"/>
          </p:nvPr>
        </p:nvSpPr>
        <p:spPr>
          <a:xfrm>
            <a:off x="462579" y="355002"/>
            <a:ext cx="10891221" cy="5821961"/>
          </a:xfrm>
        </p:spPr>
        <p:txBody>
          <a:bodyPr>
            <a:normAutofit fontScale="92500" lnSpcReduction="10000"/>
          </a:bodyPr>
          <a:lstStyle/>
          <a:p>
            <a:r>
              <a:rPr lang="en-US" dirty="0"/>
              <a:t>With this they “applied to the Bahamas Government and [were] granted a license which contained five blocks ten miles by ten miles each, with the total area of 500 square miles …..to drill three exploratory wells northwest and south of Walker’s Cay… to test for …commercial quantities of hydrocarbons ….[to] ….be converted to production wells”. Sounds convincing – except no exploration even took place.</a:t>
            </a:r>
          </a:p>
          <a:p>
            <a:r>
              <a:rPr lang="en-US" dirty="0"/>
              <a:t>Liberty Oil claimed to own a jack-up drilling rig Autumn Trader and an offshore supply boat Jim Gibson, and Ocean King Carina is in the paper trail, but aside from a few offhand comments it has not been possible to place this tug in the Bahamas. A characteristic of Liberty’s activities was the conspicuous absence of a tug when they most needed one.</a:t>
            </a:r>
          </a:p>
          <a:p>
            <a:r>
              <a:rPr lang="en-US" dirty="0"/>
              <a:t>Their 259-foot drill barge Louis J Goulet ran aground at Johnny’s Cay north of Hope Town. When Liberty Oil failed to pull it off the reef – because they could not procure the Ocean King or any tug, Larry Smith wrote that “two [drill permits] are held by Liberty Oil, but were suspended because of the company’s failure to remove a sunken vessel from an Abaco reef”.</a:t>
            </a:r>
          </a:p>
          <a:p>
            <a:pPr marL="0" indent="0">
              <a:buNone/>
            </a:pPr>
            <a:endParaRPr lang="en-US" dirty="0"/>
          </a:p>
        </p:txBody>
      </p:sp>
      <p:sp>
        <p:nvSpPr>
          <p:cNvPr id="4" name="Slide Number Placeholder 3">
            <a:extLst>
              <a:ext uri="{FF2B5EF4-FFF2-40B4-BE49-F238E27FC236}">
                <a16:creationId xmlns:a16="http://schemas.microsoft.com/office/drawing/2014/main" id="{165CA7B7-9E21-4B04-9E92-2A26D1E7B16A}"/>
              </a:ext>
            </a:extLst>
          </p:cNvPr>
          <p:cNvSpPr>
            <a:spLocks noGrp="1"/>
          </p:cNvSpPr>
          <p:nvPr>
            <p:ph type="sldNum" sz="quarter" idx="12"/>
          </p:nvPr>
        </p:nvSpPr>
        <p:spPr/>
        <p:txBody>
          <a:bodyPr/>
          <a:lstStyle/>
          <a:p>
            <a:fld id="{45EF20E7-344A-4215-952B-C78526E47CCC}" type="slidenum">
              <a:rPr lang="en-US" smtClean="0"/>
              <a:t>15</a:t>
            </a:fld>
            <a:endParaRPr lang="en-US"/>
          </a:p>
        </p:txBody>
      </p:sp>
    </p:spTree>
    <p:extLst>
      <p:ext uri="{BB962C8B-B14F-4D97-AF65-F5344CB8AC3E}">
        <p14:creationId xmlns:p14="http://schemas.microsoft.com/office/powerpoint/2010/main" val="3355234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9F6BE-4ACA-267A-1F9D-46EEE6A8DF90}"/>
              </a:ext>
            </a:extLst>
          </p:cNvPr>
          <p:cNvSpPr>
            <a:spLocks noGrp="1"/>
          </p:cNvSpPr>
          <p:nvPr>
            <p:ph type="title"/>
          </p:nvPr>
        </p:nvSpPr>
        <p:spPr>
          <a:xfrm>
            <a:off x="1029101" y="136525"/>
            <a:ext cx="10133797" cy="501968"/>
          </a:xfrm>
        </p:spPr>
        <p:txBody>
          <a:bodyPr>
            <a:normAutofit fontScale="90000"/>
          </a:bodyPr>
          <a:lstStyle/>
          <a:p>
            <a:r>
              <a:rPr lang="en-US" dirty="0"/>
              <a:t>What one finds looking for Carina in Bahamas</a:t>
            </a:r>
          </a:p>
        </p:txBody>
      </p:sp>
      <p:pic>
        <p:nvPicPr>
          <p:cNvPr id="6" name="Content Placeholder 5">
            <a:extLst>
              <a:ext uri="{FF2B5EF4-FFF2-40B4-BE49-F238E27FC236}">
                <a16:creationId xmlns:a16="http://schemas.microsoft.com/office/drawing/2014/main" id="{60208B29-B860-BD1B-D6EE-0A81A4664BD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0800000">
            <a:off x="294215" y="638493"/>
            <a:ext cx="5801784" cy="4351338"/>
          </a:xfrm>
          <a:prstGeom prst="rect">
            <a:avLst/>
          </a:prstGeom>
        </p:spPr>
      </p:pic>
      <p:sp>
        <p:nvSpPr>
          <p:cNvPr id="4" name="Slide Number Placeholder 3">
            <a:extLst>
              <a:ext uri="{FF2B5EF4-FFF2-40B4-BE49-F238E27FC236}">
                <a16:creationId xmlns:a16="http://schemas.microsoft.com/office/drawing/2014/main" id="{E7C3E337-1771-8E73-6060-AEA69CE7A3B9}"/>
              </a:ext>
            </a:extLst>
          </p:cNvPr>
          <p:cNvSpPr>
            <a:spLocks noGrp="1"/>
          </p:cNvSpPr>
          <p:nvPr>
            <p:ph type="sldNum" sz="quarter" idx="12"/>
          </p:nvPr>
        </p:nvSpPr>
        <p:spPr/>
        <p:txBody>
          <a:bodyPr/>
          <a:lstStyle/>
          <a:p>
            <a:fld id="{45EF20E7-344A-4215-952B-C78526E47CCC}" type="slidenum">
              <a:rPr lang="en-US" smtClean="0"/>
              <a:t>16</a:t>
            </a:fld>
            <a:endParaRPr lang="en-US"/>
          </a:p>
        </p:txBody>
      </p:sp>
      <p:pic>
        <p:nvPicPr>
          <p:cNvPr id="8" name="Picture 7">
            <a:extLst>
              <a:ext uri="{FF2B5EF4-FFF2-40B4-BE49-F238E27FC236}">
                <a16:creationId xmlns:a16="http://schemas.microsoft.com/office/drawing/2014/main" id="{CB2E79DB-81D8-DE52-2401-32477F0C91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6096000" y="2370135"/>
            <a:ext cx="5801785" cy="4351339"/>
          </a:xfrm>
          <a:prstGeom prst="rect">
            <a:avLst/>
          </a:prstGeom>
        </p:spPr>
      </p:pic>
    </p:spTree>
    <p:extLst>
      <p:ext uri="{BB962C8B-B14F-4D97-AF65-F5344CB8AC3E}">
        <p14:creationId xmlns:p14="http://schemas.microsoft.com/office/powerpoint/2010/main" val="391715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E9108C-39F8-3D27-FAF2-33E9E5CE951A}"/>
              </a:ext>
            </a:extLst>
          </p:cNvPr>
          <p:cNvSpPr>
            <a:spLocks noGrp="1"/>
          </p:cNvSpPr>
          <p:nvPr>
            <p:ph idx="1"/>
          </p:nvPr>
        </p:nvSpPr>
        <p:spPr>
          <a:xfrm>
            <a:off x="171451" y="571500"/>
            <a:ext cx="11618768" cy="5900737"/>
          </a:xfrm>
        </p:spPr>
        <p:txBody>
          <a:bodyPr>
            <a:normAutofit/>
          </a:bodyPr>
          <a:lstStyle/>
          <a:p>
            <a:r>
              <a:rPr lang="en-US" dirty="0"/>
              <a:t>In an open letter to Kermitt Waters in the December 1, 2005 </a:t>
            </a:r>
            <a:r>
              <a:rPr lang="en-US" dirty="0" err="1"/>
              <a:t>Abaconian</a:t>
            </a:r>
            <a:r>
              <a:rPr lang="en-US" dirty="0"/>
              <a:t>, Lory Kenyon of Hope Town to have a look. “If you are at all interested in seeing this damage for yourself, I will be happy to take you out to the reef ….I will even provide snorkel gear for you. What size fins do you wear?” she asked. He never took her and presumably went back to the desert to use their NASA-grade toys on a different government. Today their site is down, and their vessels are listed as ‘dead ships.’</a:t>
            </a:r>
          </a:p>
          <a:p>
            <a:r>
              <a:rPr lang="en-US" dirty="0"/>
              <a:t>If it ever arrived with Liberty Oil, Ocean King aka Carina appears to have never left the Bahamas, and is said to have entered the last stop before the ship knackers: the sand and aggregate business. This theory would find her shuttling barges to and from shallow sand banks to and from Nassau. One prospective owner/operator may be James Edgar Curling, from the seafaring family of Ragged Island, and a firm named Tycoon Management Company on Arawak Cay.</a:t>
            </a:r>
          </a:p>
          <a:p>
            <a:pPr marL="0" indent="0">
              <a:buNone/>
            </a:pPr>
            <a:endParaRPr lang="en-US" dirty="0"/>
          </a:p>
        </p:txBody>
      </p:sp>
      <p:sp>
        <p:nvSpPr>
          <p:cNvPr id="4" name="Slide Number Placeholder 3">
            <a:extLst>
              <a:ext uri="{FF2B5EF4-FFF2-40B4-BE49-F238E27FC236}">
                <a16:creationId xmlns:a16="http://schemas.microsoft.com/office/drawing/2014/main" id="{FC88398F-466D-E5EB-5A32-365BF2B8A336}"/>
              </a:ext>
            </a:extLst>
          </p:cNvPr>
          <p:cNvSpPr>
            <a:spLocks noGrp="1"/>
          </p:cNvSpPr>
          <p:nvPr>
            <p:ph type="sldNum" sz="quarter" idx="12"/>
          </p:nvPr>
        </p:nvSpPr>
        <p:spPr/>
        <p:txBody>
          <a:bodyPr/>
          <a:lstStyle/>
          <a:p>
            <a:fld id="{45EF20E7-344A-4215-952B-C78526E47CCC}" type="slidenum">
              <a:rPr lang="en-US" smtClean="0"/>
              <a:t>17</a:t>
            </a:fld>
            <a:endParaRPr lang="en-US"/>
          </a:p>
        </p:txBody>
      </p:sp>
    </p:spTree>
    <p:extLst>
      <p:ext uri="{BB962C8B-B14F-4D97-AF65-F5344CB8AC3E}">
        <p14:creationId xmlns:p14="http://schemas.microsoft.com/office/powerpoint/2010/main" val="2273873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DD08B2-3DDF-9FCE-9640-7ADC46883EBA}"/>
              </a:ext>
            </a:extLst>
          </p:cNvPr>
          <p:cNvSpPr>
            <a:spLocks noGrp="1"/>
          </p:cNvSpPr>
          <p:nvPr>
            <p:ph idx="1"/>
          </p:nvPr>
        </p:nvSpPr>
        <p:spPr>
          <a:xfrm>
            <a:off x="387275" y="247426"/>
            <a:ext cx="10966525" cy="5929537"/>
          </a:xfrm>
        </p:spPr>
        <p:txBody>
          <a:bodyPr>
            <a:normAutofit lnSpcReduction="10000"/>
          </a:bodyPr>
          <a:lstStyle/>
          <a:p>
            <a:r>
              <a:rPr lang="en-US" dirty="0"/>
              <a:t>Despite many visits to Arawak Cay and friendly conversations there, nothing has been verified. In 2019, Tycoon is said to have “purchased approximately six tugs and barges for sand dredging operation.” A source said [Carina] “…could easily be one of these, [as] the availability of construction sand has moved further away from Nassau Harbour. After dredging by Rose Island for many years, they moved to Booby Rocks, and now the banks at Finley Cay.”</a:t>
            </a:r>
          </a:p>
          <a:p>
            <a:r>
              <a:rPr lang="en-US" dirty="0"/>
              <a:t>The present location of Carina, or Ocean King, afloat or asleep, remains a mystery. Probably one day a diver will uncover one of a wreck’s myriad names and post online about it, or this author or someone else, while walking the water front will see one of the monikers of the only surviving ship to see the last attack by a German U-boat in history.</a:t>
            </a:r>
          </a:p>
          <a:p>
            <a:r>
              <a:rPr lang="en-US" dirty="0"/>
              <a:t>In June of 2025 Captain Tim Farrell, former owner of Carina, sat with me on a blustery day at the bar of the Jeffries Point Yacht Club in East Boston and told me a bit of the history of the tug in Boston, then shared this sticker.</a:t>
            </a:r>
          </a:p>
          <a:p>
            <a:pPr marL="0" indent="0">
              <a:buNone/>
            </a:pPr>
            <a:endParaRPr lang="en-US" dirty="0"/>
          </a:p>
        </p:txBody>
      </p:sp>
      <p:sp>
        <p:nvSpPr>
          <p:cNvPr id="4" name="Slide Number Placeholder 3">
            <a:extLst>
              <a:ext uri="{FF2B5EF4-FFF2-40B4-BE49-F238E27FC236}">
                <a16:creationId xmlns:a16="http://schemas.microsoft.com/office/drawing/2014/main" id="{9FD05435-0D1F-979A-9812-2053CE1585A2}"/>
              </a:ext>
            </a:extLst>
          </p:cNvPr>
          <p:cNvSpPr>
            <a:spLocks noGrp="1"/>
          </p:cNvSpPr>
          <p:nvPr>
            <p:ph type="sldNum" sz="quarter" idx="12"/>
          </p:nvPr>
        </p:nvSpPr>
        <p:spPr/>
        <p:txBody>
          <a:bodyPr/>
          <a:lstStyle/>
          <a:p>
            <a:fld id="{45EF20E7-344A-4215-952B-C78526E47CCC}" type="slidenum">
              <a:rPr lang="en-US" smtClean="0"/>
              <a:t>18</a:t>
            </a:fld>
            <a:endParaRPr lang="en-US"/>
          </a:p>
        </p:txBody>
      </p:sp>
    </p:spTree>
    <p:extLst>
      <p:ext uri="{BB962C8B-B14F-4D97-AF65-F5344CB8AC3E}">
        <p14:creationId xmlns:p14="http://schemas.microsoft.com/office/powerpoint/2010/main" val="3216481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04CB8-DCB6-FBD0-C538-423F34F50969}"/>
              </a:ext>
            </a:extLst>
          </p:cNvPr>
          <p:cNvSpPr>
            <a:spLocks noGrp="1"/>
          </p:cNvSpPr>
          <p:nvPr>
            <p:ph type="title"/>
          </p:nvPr>
        </p:nvSpPr>
        <p:spPr>
          <a:xfrm>
            <a:off x="753035" y="136525"/>
            <a:ext cx="10600765" cy="1349375"/>
          </a:xfrm>
        </p:spPr>
        <p:txBody>
          <a:bodyPr>
            <a:normAutofit/>
          </a:bodyPr>
          <a:lstStyle/>
          <a:p>
            <a:r>
              <a:rPr lang="en-US" b="1" dirty="0"/>
              <a:t>TOPIC THREE:</a:t>
            </a:r>
            <a:r>
              <a:rPr lang="en-US" dirty="0"/>
              <a:t> </a:t>
            </a:r>
            <a:r>
              <a:rPr lang="en-US" i="1" dirty="0"/>
              <a:t>The Story of the Getrude H.</a:t>
            </a:r>
            <a:br>
              <a:rPr lang="en-US" dirty="0"/>
            </a:br>
            <a:endParaRPr lang="en-US" dirty="0"/>
          </a:p>
        </p:txBody>
      </p:sp>
      <p:sp>
        <p:nvSpPr>
          <p:cNvPr id="4" name="Slide Number Placeholder 3">
            <a:extLst>
              <a:ext uri="{FF2B5EF4-FFF2-40B4-BE49-F238E27FC236}">
                <a16:creationId xmlns:a16="http://schemas.microsoft.com/office/drawing/2014/main" id="{F4AF3CA1-6B1F-DE76-8E22-75C2569308FA}"/>
              </a:ext>
            </a:extLst>
          </p:cNvPr>
          <p:cNvSpPr>
            <a:spLocks noGrp="1"/>
          </p:cNvSpPr>
          <p:nvPr>
            <p:ph type="sldNum" sz="quarter" idx="12"/>
          </p:nvPr>
        </p:nvSpPr>
        <p:spPr/>
        <p:txBody>
          <a:bodyPr/>
          <a:lstStyle/>
          <a:p>
            <a:fld id="{45EF20E7-344A-4215-952B-C78526E47CCC}" type="slidenum">
              <a:rPr lang="en-US" smtClean="0"/>
              <a:t>19</a:t>
            </a:fld>
            <a:endParaRPr lang="en-US"/>
          </a:p>
        </p:txBody>
      </p:sp>
      <p:pic>
        <p:nvPicPr>
          <p:cNvPr id="5" name="Content Placeholder 4">
            <a:extLst>
              <a:ext uri="{FF2B5EF4-FFF2-40B4-BE49-F238E27FC236}">
                <a16:creationId xmlns:a16="http://schemas.microsoft.com/office/drawing/2014/main" id="{91A3517B-2892-C9AB-91C7-D5DE5FA388CF}"/>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9936" t="4558" r="2456" b="3277"/>
          <a:stretch>
            <a:fillRect/>
          </a:stretch>
        </p:blipFill>
        <p:spPr bwMode="auto">
          <a:xfrm rot="10800000">
            <a:off x="2040764" y="811212"/>
            <a:ext cx="7361420" cy="580532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70169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2A04DE4-A8F0-FCBE-5CCB-64FE5E324EB5}"/>
              </a:ext>
            </a:extLst>
          </p:cNvPr>
          <p:cNvSpPr>
            <a:spLocks noGrp="1"/>
          </p:cNvSpPr>
          <p:nvPr>
            <p:ph type="sldNum" sz="quarter" idx="12"/>
          </p:nvPr>
        </p:nvSpPr>
        <p:spPr/>
        <p:txBody>
          <a:bodyPr/>
          <a:lstStyle/>
          <a:p>
            <a:fld id="{45EF20E7-344A-4215-952B-C78526E47CCC}" type="slidenum">
              <a:rPr lang="en-US" smtClean="0"/>
              <a:t>2</a:t>
            </a:fld>
            <a:endParaRPr lang="en-US"/>
          </a:p>
        </p:txBody>
      </p:sp>
      <p:sp>
        <p:nvSpPr>
          <p:cNvPr id="3" name="Content Placeholder 2">
            <a:extLst>
              <a:ext uri="{FF2B5EF4-FFF2-40B4-BE49-F238E27FC236}">
                <a16:creationId xmlns:a16="http://schemas.microsoft.com/office/drawing/2014/main" id="{0680B251-0322-DD18-41AF-EBBA378498B7}"/>
              </a:ext>
            </a:extLst>
          </p:cNvPr>
          <p:cNvSpPr>
            <a:spLocks noGrp="1"/>
          </p:cNvSpPr>
          <p:nvPr>
            <p:ph idx="1"/>
          </p:nvPr>
        </p:nvSpPr>
        <p:spPr>
          <a:xfrm>
            <a:off x="206477" y="530942"/>
            <a:ext cx="11147323" cy="5646021"/>
          </a:xfrm>
        </p:spPr>
        <p:txBody>
          <a:bodyPr>
            <a:normAutofit fontScale="85000" lnSpcReduction="20000"/>
          </a:bodyPr>
          <a:lstStyle/>
          <a:p>
            <a:r>
              <a:rPr lang="en-US" b="1" dirty="0"/>
              <a:t>TOPIC ONE:</a:t>
            </a:r>
            <a:r>
              <a:rPr lang="en-US" dirty="0"/>
              <a:t> </a:t>
            </a:r>
            <a:r>
              <a:rPr lang="en-US" i="1" dirty="0"/>
              <a:t>Jamestown’s D-Day Tragedy; Seven Dead at Clingstone, Forensic Mission</a:t>
            </a:r>
            <a:endParaRPr lang="en-US" dirty="0"/>
          </a:p>
          <a:p>
            <a:r>
              <a:rPr lang="en-US" dirty="0"/>
              <a:t>Several years ago, when entering the field of aircraft discovery, I was wary of entering the ‘territory’ of Larry Webster, local expert in the Charlestown and Worden Pond area. So, I visited Larry and expert historian Jim Nash (New England Aviation History, a former State Police diver), and learned a great deal. I sought the path of least resistance, the criteria being an undiscovered but historically significant wreck which crashed very near to shore in depths shallow enough for me to snorkel and kayak. The D-Day wreck is said to be 100 yards off shore in Jamestown promised to be a good start, my good friends Cameron Clark and Capt. Steve Connett had local knowledge, I had sailed this area on Tempo and Valentine from the 1980s to the 2000s on and off, and I was confident. I even obtained the help of Hans Hauck, an expert in sub-sea, side-scan SONAR (SonarSub.com), introduced to me by Emily Sweeney of the Boston Globe, who had just helped find Vermont’s longest missing aircraft mystery in Lake Champlain.  </a:t>
            </a:r>
          </a:p>
          <a:p>
            <a:r>
              <a:rPr lang="en-US" dirty="0"/>
              <a:t>Three years later, having been to the sites of nearly 100 aircraft crashes, I’ve only managed to confirm the one, in John’s Pond Mashpee. This is the story of the many efforts to find this plane off Jamestown and honor the men who died. I thank Providence College and URI’s library for this help, well as the Naval War College, NARA, Naval History and Heritage Command, and the US Coast Guard history center, as well as many local individuals who have helped. </a:t>
            </a:r>
          </a:p>
          <a:p>
            <a:pPr marL="0" indent="0">
              <a:buNone/>
            </a:pPr>
            <a:endParaRPr lang="en-US" dirty="0"/>
          </a:p>
        </p:txBody>
      </p:sp>
    </p:spTree>
    <p:extLst>
      <p:ext uri="{BB962C8B-B14F-4D97-AF65-F5344CB8AC3E}">
        <p14:creationId xmlns:p14="http://schemas.microsoft.com/office/powerpoint/2010/main" val="41366105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681AB-BAB2-7ED2-60F4-41A3A1C93741}"/>
              </a:ext>
            </a:extLst>
          </p:cNvPr>
          <p:cNvSpPr>
            <a:spLocks noGrp="1"/>
          </p:cNvSpPr>
          <p:nvPr>
            <p:ph type="title"/>
          </p:nvPr>
        </p:nvSpPr>
        <p:spPr>
          <a:xfrm>
            <a:off x="523875" y="342900"/>
            <a:ext cx="11144250" cy="6013450"/>
          </a:xfrm>
        </p:spPr>
        <p:txBody>
          <a:bodyPr>
            <a:normAutofit fontScale="90000"/>
          </a:bodyPr>
          <a:lstStyle/>
          <a:p>
            <a:r>
              <a:rPr lang="en-US" sz="3200" i="1" dirty="0" err="1"/>
              <a:t>TulipTree</a:t>
            </a:r>
            <a:r>
              <a:rPr lang="en-US" sz="3200" dirty="0"/>
              <a:t> Publishers, Colorado</a:t>
            </a:r>
            <a:br>
              <a:rPr lang="en-US" sz="3200" dirty="0"/>
            </a:br>
            <a:br>
              <a:rPr lang="en-US" sz="3200" dirty="0"/>
            </a:br>
            <a:r>
              <a:rPr lang="en-US" sz="3200" dirty="0"/>
              <a:t>•Single yacht captain, early 30’s killing time mid-summer in Newport RI, early 2000’s</a:t>
            </a:r>
            <a:br>
              <a:rPr lang="en-US" sz="3200" dirty="0"/>
            </a:br>
            <a:r>
              <a:rPr lang="en-US" sz="3200" dirty="0"/>
              <a:t>•Call from another (lobster) captain, asking him to bail out ex-girlfriend, yacht in Aruba</a:t>
            </a:r>
            <a:br>
              <a:rPr lang="en-US" sz="3200" dirty="0"/>
            </a:br>
            <a:r>
              <a:rPr lang="en-US" sz="3200" dirty="0"/>
              <a:t>•Project fails, waste of time, costing some money for yacht skipper</a:t>
            </a:r>
            <a:br>
              <a:rPr lang="en-US" sz="3200" dirty="0"/>
            </a:br>
            <a:r>
              <a:rPr lang="en-US" sz="3200" dirty="0"/>
              <a:t>•August, Ted the lobster skipper, offers me, the yacht skipper, a big cash job 1 day fishing</a:t>
            </a:r>
            <a:br>
              <a:rPr lang="en-US" sz="3200" dirty="0"/>
            </a:br>
            <a:r>
              <a:rPr lang="en-US" sz="3200" dirty="0"/>
              <a:t>•Long day 4.30 am – midnight, uneventful, usual oddball crew, sandwiches, loud rock</a:t>
            </a:r>
            <a:br>
              <a:rPr lang="en-US" sz="3200" dirty="0"/>
            </a:br>
            <a:r>
              <a:rPr lang="en-US" sz="3200" dirty="0"/>
              <a:t>•On way into port I criticize the boat’s Gertrude H’s name, Ted tells me to quiet &amp; listen</a:t>
            </a:r>
            <a:br>
              <a:rPr lang="en-US" sz="3200" dirty="0"/>
            </a:br>
            <a:r>
              <a:rPr lang="en-US" sz="3200" dirty="0"/>
              <a:t>•c.1954 Fall storm from Nantucket to Newport, Margaret M. fled for shelter, ETA midnight on wide Second Beach</a:t>
            </a:r>
            <a:br>
              <a:rPr lang="en-US" sz="2000" dirty="0"/>
            </a:br>
            <a:endParaRPr lang="en-US" dirty="0"/>
          </a:p>
        </p:txBody>
      </p:sp>
      <p:sp>
        <p:nvSpPr>
          <p:cNvPr id="4" name="Slide Number Placeholder 3">
            <a:extLst>
              <a:ext uri="{FF2B5EF4-FFF2-40B4-BE49-F238E27FC236}">
                <a16:creationId xmlns:a16="http://schemas.microsoft.com/office/drawing/2014/main" id="{314417C4-F02A-721C-8D2F-7829CFBE0357}"/>
              </a:ext>
            </a:extLst>
          </p:cNvPr>
          <p:cNvSpPr>
            <a:spLocks noGrp="1"/>
          </p:cNvSpPr>
          <p:nvPr>
            <p:ph type="sldNum" sz="quarter" idx="12"/>
          </p:nvPr>
        </p:nvSpPr>
        <p:spPr/>
        <p:txBody>
          <a:bodyPr/>
          <a:lstStyle/>
          <a:p>
            <a:fld id="{45EF20E7-344A-4215-952B-C78526E47CCC}" type="slidenum">
              <a:rPr lang="en-US" smtClean="0"/>
              <a:t>20</a:t>
            </a:fld>
            <a:endParaRPr lang="en-US"/>
          </a:p>
        </p:txBody>
      </p:sp>
    </p:spTree>
    <p:extLst>
      <p:ext uri="{BB962C8B-B14F-4D97-AF65-F5344CB8AC3E}">
        <p14:creationId xmlns:p14="http://schemas.microsoft.com/office/powerpoint/2010/main" val="1462734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CC90D8-453A-B51D-A4A9-F130031C1503}"/>
              </a:ext>
            </a:extLst>
          </p:cNvPr>
          <p:cNvSpPr>
            <a:spLocks noGrp="1"/>
          </p:cNvSpPr>
          <p:nvPr>
            <p:ph idx="1"/>
          </p:nvPr>
        </p:nvSpPr>
        <p:spPr>
          <a:xfrm>
            <a:off x="398033" y="462579"/>
            <a:ext cx="10955767" cy="5714384"/>
          </a:xfrm>
        </p:spPr>
        <p:txBody>
          <a:bodyPr>
            <a:normAutofit fontScale="92500" lnSpcReduction="20000"/>
          </a:bodyPr>
          <a:lstStyle/>
          <a:p>
            <a:pPr marL="0" indent="0">
              <a:buNone/>
            </a:pPr>
            <a:r>
              <a:rPr lang="en-US" dirty="0"/>
              <a:t>•Washing ashore, height of storm, suddenly 2 bright lights motor noises: Gertrude, rescue!</a:t>
            </a:r>
            <a:br>
              <a:rPr lang="en-US" dirty="0"/>
            </a:br>
            <a:r>
              <a:rPr lang="en-US" dirty="0"/>
              <a:t>•Emotions of captain and mate at connecting tractor to boat, saving boat, she resourceful</a:t>
            </a:r>
            <a:br>
              <a:rPr lang="en-US" dirty="0"/>
            </a:br>
            <a:r>
              <a:rPr lang="en-US" dirty="0"/>
              <a:t>•Denouement: I admit that what makes the story special is wishing his mother was Gertrude H. after years of abuse in boarding school, on the same beach 30 years later</a:t>
            </a:r>
            <a:br>
              <a:rPr lang="en-US" dirty="0"/>
            </a:br>
            <a:r>
              <a:rPr lang="en-US" dirty="0"/>
              <a:t>•Gertrude H. can be seen any day at the Fish Pier in downtown Newport, Goat Isl. Bridge</a:t>
            </a:r>
            <a:br>
              <a:rPr lang="en-US" dirty="0"/>
            </a:br>
            <a:r>
              <a:rPr lang="en-US" dirty="0"/>
              <a:t>I was a yacht captain in my early 30’s in Rhode Island when a stranger called; said he’d heard I was the man for a job in the Dutch Antilles. I’d just returned to Newport from half a decade in the Asia-Pacific. My main gig was helping people who owned sailboats but didn’t have a lot of experience or time. They would pay me on short notice to do anything from shift the boat across a harbor or from one to another, to sailing large boats thousands of miles. Ironically, summer was my quietest time. Most owners are so determined to just enjoy their boat without interference that they refused to call for help in July and August. So I was idle.</a:t>
            </a:r>
          </a:p>
        </p:txBody>
      </p:sp>
      <p:sp>
        <p:nvSpPr>
          <p:cNvPr id="4" name="Slide Number Placeholder 3">
            <a:extLst>
              <a:ext uri="{FF2B5EF4-FFF2-40B4-BE49-F238E27FC236}">
                <a16:creationId xmlns:a16="http://schemas.microsoft.com/office/drawing/2014/main" id="{A22AFBA3-4064-ADB6-4FE8-66872B6E614E}"/>
              </a:ext>
            </a:extLst>
          </p:cNvPr>
          <p:cNvSpPr>
            <a:spLocks noGrp="1"/>
          </p:cNvSpPr>
          <p:nvPr>
            <p:ph type="sldNum" sz="quarter" idx="12"/>
          </p:nvPr>
        </p:nvSpPr>
        <p:spPr/>
        <p:txBody>
          <a:bodyPr/>
          <a:lstStyle/>
          <a:p>
            <a:fld id="{45EF20E7-344A-4215-952B-C78526E47CCC}" type="slidenum">
              <a:rPr lang="en-US" smtClean="0"/>
              <a:t>21</a:t>
            </a:fld>
            <a:endParaRPr lang="en-US"/>
          </a:p>
        </p:txBody>
      </p:sp>
    </p:spTree>
    <p:extLst>
      <p:ext uri="{BB962C8B-B14F-4D97-AF65-F5344CB8AC3E}">
        <p14:creationId xmlns:p14="http://schemas.microsoft.com/office/powerpoint/2010/main" val="1679500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F88D237-245B-525E-EBC1-3E9E3358EA77}"/>
              </a:ext>
            </a:extLst>
          </p:cNvPr>
          <p:cNvSpPr>
            <a:spLocks noGrp="1"/>
          </p:cNvSpPr>
          <p:nvPr>
            <p:ph type="sldNum" sz="quarter" idx="12"/>
          </p:nvPr>
        </p:nvSpPr>
        <p:spPr/>
        <p:txBody>
          <a:bodyPr/>
          <a:lstStyle/>
          <a:p>
            <a:fld id="{45EF20E7-344A-4215-952B-C78526E47CCC}" type="slidenum">
              <a:rPr lang="en-US" smtClean="0"/>
              <a:t>22</a:t>
            </a:fld>
            <a:endParaRPr lang="en-US"/>
          </a:p>
        </p:txBody>
      </p:sp>
      <p:sp>
        <p:nvSpPr>
          <p:cNvPr id="7" name="Content Placeholder 6">
            <a:extLst>
              <a:ext uri="{FF2B5EF4-FFF2-40B4-BE49-F238E27FC236}">
                <a16:creationId xmlns:a16="http://schemas.microsoft.com/office/drawing/2014/main" id="{6332FF8E-009E-2BD1-F76C-A0F9FBA4D812}"/>
              </a:ext>
            </a:extLst>
          </p:cNvPr>
          <p:cNvSpPr>
            <a:spLocks noGrp="1"/>
          </p:cNvSpPr>
          <p:nvPr>
            <p:ph idx="1"/>
          </p:nvPr>
        </p:nvSpPr>
        <p:spPr>
          <a:xfrm>
            <a:off x="225911" y="258184"/>
            <a:ext cx="11672047" cy="6599816"/>
          </a:xfrm>
        </p:spPr>
        <p:txBody>
          <a:bodyPr>
            <a:normAutofit/>
          </a:bodyPr>
          <a:lstStyle/>
          <a:p>
            <a:pPr marL="0" indent="0">
              <a:buNone/>
            </a:pPr>
            <a:r>
              <a:rPr lang="en-US" dirty="0"/>
              <a:t>Ted Platz is a commercial fisherman out of Newport, RI. Ted arrived in New England in the spring of 1985 for what was supposed to be a one year fishing adventure before getting a real post college job.  He bought a 20' skiff in 1986 and began fishing on that between trips offshore lobstering.  He started running a 38'  lobster boat for the Sakonnet Lobster Company in 1991.  He bought his first boat, Gertrude H., in 1994.  He presently owns three 40' fishing boats that primarily fish for monkfish, skate, and dogfish. His company, Ocean Harvest, Inc., also owns two refrigeration trucks which allows them to move all of their product to processors and local end users.  He has been actively involved in fisheries management in New England for over 10 years.  Currently he serves on the monkfish and skate Advisory Panels.  Ted's boats have been actively involved in the monkfish research set aside program (cooperative research) every year since the inception of the program some ten years ago. </a:t>
            </a:r>
          </a:p>
        </p:txBody>
      </p:sp>
    </p:spTree>
    <p:extLst>
      <p:ext uri="{BB962C8B-B14F-4D97-AF65-F5344CB8AC3E}">
        <p14:creationId xmlns:p14="http://schemas.microsoft.com/office/powerpoint/2010/main" val="2394715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1EA2F9-268B-7D14-2BCE-9E7306598F7A}"/>
              </a:ext>
            </a:extLst>
          </p:cNvPr>
          <p:cNvSpPr>
            <a:spLocks noGrp="1"/>
          </p:cNvSpPr>
          <p:nvPr>
            <p:ph idx="1"/>
          </p:nvPr>
        </p:nvSpPr>
        <p:spPr>
          <a:xfrm>
            <a:off x="355002" y="311972"/>
            <a:ext cx="10998798" cy="5864991"/>
          </a:xfrm>
        </p:spPr>
        <p:txBody>
          <a:bodyPr>
            <a:noAutofit/>
          </a:bodyPr>
          <a:lstStyle/>
          <a:p>
            <a:pPr marL="0" indent="0">
              <a:buNone/>
            </a:pPr>
            <a:r>
              <a:rPr lang="en-US" sz="3200" dirty="0"/>
              <a:t>In 2021, after kayaking to Sakonnet Light, I stopped in at the local lobsterman’s shack and struck of a conversation with the  lobsterman. He said he recalled the Gertrude H. well as a good lobster boat well known and regarded in the area for many decades. </a:t>
            </a:r>
          </a:p>
          <a:p>
            <a:pPr marL="0" indent="0">
              <a:buNone/>
            </a:pPr>
            <a:r>
              <a:rPr lang="en-US" sz="3200" dirty="0"/>
              <a:t>As a footnote, when I had worked for </a:t>
            </a:r>
            <a:r>
              <a:rPr lang="en-US" sz="3200" dirty="0" err="1"/>
              <a:t>Oldport</a:t>
            </a:r>
            <a:r>
              <a:rPr lang="en-US" sz="3200" dirty="0"/>
              <a:t> Marine of Newport for over half a decade, often in the shoulder seasons while in grad school at Bristol, I was entrusted to solo skipper their launches to places like Block Island and the Vineyard. You can imagine the surprise of local lobstermen and recreational fishermen when they saw a small boat with ads for water taxi services painted on the side in the open sea off Sakonnet Point, where Gertrude H. went down!</a:t>
            </a:r>
          </a:p>
        </p:txBody>
      </p:sp>
      <p:sp>
        <p:nvSpPr>
          <p:cNvPr id="4" name="Slide Number Placeholder 3">
            <a:extLst>
              <a:ext uri="{FF2B5EF4-FFF2-40B4-BE49-F238E27FC236}">
                <a16:creationId xmlns:a16="http://schemas.microsoft.com/office/drawing/2014/main" id="{62805E61-1171-A58E-74EC-C0F620E93C27}"/>
              </a:ext>
            </a:extLst>
          </p:cNvPr>
          <p:cNvSpPr>
            <a:spLocks noGrp="1"/>
          </p:cNvSpPr>
          <p:nvPr>
            <p:ph type="sldNum" sz="quarter" idx="12"/>
          </p:nvPr>
        </p:nvSpPr>
        <p:spPr/>
        <p:txBody>
          <a:bodyPr/>
          <a:lstStyle/>
          <a:p>
            <a:fld id="{45EF20E7-344A-4215-952B-C78526E47CCC}" type="slidenum">
              <a:rPr lang="en-US" smtClean="0"/>
              <a:t>23</a:t>
            </a:fld>
            <a:endParaRPr lang="en-US"/>
          </a:p>
        </p:txBody>
      </p:sp>
    </p:spTree>
    <p:extLst>
      <p:ext uri="{BB962C8B-B14F-4D97-AF65-F5344CB8AC3E}">
        <p14:creationId xmlns:p14="http://schemas.microsoft.com/office/powerpoint/2010/main" val="12849280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8C60DE-8081-DA3A-A9CB-438FD09D26CE}"/>
              </a:ext>
            </a:extLst>
          </p:cNvPr>
          <p:cNvSpPr>
            <a:spLocks noGrp="1"/>
          </p:cNvSpPr>
          <p:nvPr>
            <p:ph type="sldNum" sz="quarter" idx="12"/>
          </p:nvPr>
        </p:nvSpPr>
        <p:spPr/>
        <p:txBody>
          <a:bodyPr/>
          <a:lstStyle/>
          <a:p>
            <a:fld id="{45EF20E7-344A-4215-952B-C78526E47CCC}" type="slidenum">
              <a:rPr lang="en-US" smtClean="0"/>
              <a:t>24</a:t>
            </a:fld>
            <a:endParaRPr lang="en-US"/>
          </a:p>
        </p:txBody>
      </p:sp>
      <p:pic>
        <p:nvPicPr>
          <p:cNvPr id="10" name="Content Placeholder 9">
            <a:extLst>
              <a:ext uri="{FF2B5EF4-FFF2-40B4-BE49-F238E27FC236}">
                <a16:creationId xmlns:a16="http://schemas.microsoft.com/office/drawing/2014/main" id="{8730170A-E42A-EB61-F58D-CCAA5285DBF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01384" y="163969"/>
            <a:ext cx="4916244" cy="6096143"/>
          </a:xfrm>
          <a:prstGeom prst="rect">
            <a:avLst/>
          </a:prstGeom>
          <a:noFill/>
          <a:ln>
            <a:noFill/>
          </a:ln>
        </p:spPr>
      </p:pic>
    </p:spTree>
    <p:extLst>
      <p:ext uri="{BB962C8B-B14F-4D97-AF65-F5344CB8AC3E}">
        <p14:creationId xmlns:p14="http://schemas.microsoft.com/office/powerpoint/2010/main" val="15952454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BD766-396C-48C0-F345-AA2E15CBD1FD}"/>
              </a:ext>
            </a:extLst>
          </p:cNvPr>
          <p:cNvSpPr>
            <a:spLocks noGrp="1"/>
          </p:cNvSpPr>
          <p:nvPr>
            <p:ph type="title"/>
          </p:nvPr>
        </p:nvSpPr>
        <p:spPr>
          <a:xfrm>
            <a:off x="270165" y="1"/>
            <a:ext cx="11284526" cy="1142999"/>
          </a:xfrm>
        </p:spPr>
        <p:txBody>
          <a:bodyPr>
            <a:normAutofit/>
          </a:bodyPr>
          <a:lstStyle/>
          <a:p>
            <a:pPr algn="ctr"/>
            <a:r>
              <a:rPr lang="en-US" sz="5400" i="1" dirty="0">
                <a:solidFill>
                  <a:srgbClr val="FF0000"/>
                </a:solidFill>
                <a:latin typeface="Algerian" panose="04020705040A02060702" pitchFamily="82" charset="0"/>
              </a:rPr>
              <a:t>T H A N K      Y O U ! !</a:t>
            </a:r>
          </a:p>
        </p:txBody>
      </p:sp>
      <p:sp>
        <p:nvSpPr>
          <p:cNvPr id="3" name="Content Placeholder 2">
            <a:extLst>
              <a:ext uri="{FF2B5EF4-FFF2-40B4-BE49-F238E27FC236}">
                <a16:creationId xmlns:a16="http://schemas.microsoft.com/office/drawing/2014/main" id="{D9BF077A-C414-A869-C98C-5F163D8B2DFE}"/>
              </a:ext>
            </a:extLst>
          </p:cNvPr>
          <p:cNvSpPr>
            <a:spLocks noGrp="1"/>
          </p:cNvSpPr>
          <p:nvPr>
            <p:ph idx="1"/>
          </p:nvPr>
        </p:nvSpPr>
        <p:spPr>
          <a:xfrm>
            <a:off x="270165" y="1371600"/>
            <a:ext cx="11741726" cy="5121275"/>
          </a:xfrm>
        </p:spPr>
        <p:txBody>
          <a:bodyPr>
            <a:noAutofit/>
          </a:bodyPr>
          <a:lstStyle/>
          <a:p>
            <a:pPr marL="0" indent="0">
              <a:buNone/>
            </a:pPr>
            <a:r>
              <a:rPr lang="en-US" sz="4400" dirty="0"/>
              <a:t>Thanks to Jim </a:t>
            </a:r>
            <a:r>
              <a:rPr lang="en-US" sz="4400" dirty="0" err="1"/>
              <a:t>Ignasher</a:t>
            </a:r>
            <a:r>
              <a:rPr lang="en-US" sz="4400" dirty="0"/>
              <a:t>, New England Aviation History, Brian Blank, Mike Hudner, William Skelly, Liam McCarthy, Tom Earlie, Hannah Swett, Prof. Rob Dermody, Prof. Jonathan Gutoff, The de Ramel Foundation, Cameron </a:t>
            </a:r>
            <a:r>
              <a:rPr lang="en-US" sz="4400"/>
              <a:t>Burrage Clark, many </a:t>
            </a:r>
            <a:r>
              <a:rPr lang="en-US" sz="4400" dirty="0"/>
              <a:t>others.</a:t>
            </a:r>
            <a:endParaRPr lang="en-US" sz="4400" i="1" dirty="0">
              <a:solidFill>
                <a:srgbClr val="0070C0"/>
              </a:solidFill>
            </a:endParaRPr>
          </a:p>
          <a:p>
            <a:pPr marL="0" indent="0">
              <a:buNone/>
            </a:pPr>
            <a:r>
              <a:rPr lang="en-US" sz="4400" i="1" dirty="0">
                <a:solidFill>
                  <a:srgbClr val="0070C0"/>
                </a:solidFill>
              </a:rPr>
              <a:t>In memory of </a:t>
            </a:r>
            <a:r>
              <a:rPr lang="en-US" sz="5400" b="1" i="1" dirty="0">
                <a:solidFill>
                  <a:srgbClr val="0070C0"/>
                </a:solidFill>
              </a:rPr>
              <a:t>Larry Webster</a:t>
            </a:r>
            <a:r>
              <a:rPr lang="en-US" sz="4400" i="1" dirty="0">
                <a:solidFill>
                  <a:srgbClr val="0070C0"/>
                </a:solidFill>
              </a:rPr>
              <a:t>, finder of aircraft. </a:t>
            </a:r>
          </a:p>
          <a:p>
            <a:pPr marL="0" indent="0" algn="ctr">
              <a:buNone/>
            </a:pPr>
            <a:r>
              <a:rPr lang="en-US" sz="3600" dirty="0">
                <a:solidFill>
                  <a:srgbClr val="FF0000"/>
                </a:solidFill>
              </a:rPr>
              <a:t>Leads welcome at </a:t>
            </a:r>
            <a:r>
              <a:rPr lang="en-US" sz="4400" i="1" dirty="0">
                <a:hlinkClick r:id="rId2"/>
              </a:rPr>
              <a:t>eric@ericwiberg.com</a:t>
            </a:r>
            <a:endParaRPr lang="en-US" sz="4400" i="1" dirty="0"/>
          </a:p>
        </p:txBody>
      </p:sp>
      <p:sp>
        <p:nvSpPr>
          <p:cNvPr id="4" name="Slide Number Placeholder 3">
            <a:extLst>
              <a:ext uri="{FF2B5EF4-FFF2-40B4-BE49-F238E27FC236}">
                <a16:creationId xmlns:a16="http://schemas.microsoft.com/office/drawing/2014/main" id="{E4DD880B-282A-DB6A-0420-87F79A403667}"/>
              </a:ext>
            </a:extLst>
          </p:cNvPr>
          <p:cNvSpPr>
            <a:spLocks noGrp="1"/>
          </p:cNvSpPr>
          <p:nvPr>
            <p:ph type="sldNum" sz="quarter" idx="12"/>
          </p:nvPr>
        </p:nvSpPr>
        <p:spPr/>
        <p:txBody>
          <a:bodyPr/>
          <a:lstStyle/>
          <a:p>
            <a:fld id="{45EF20E7-344A-4215-952B-C78526E47CCC}" type="slidenum">
              <a:rPr lang="en-US" smtClean="0"/>
              <a:t>25</a:t>
            </a:fld>
            <a:endParaRPr lang="en-US"/>
          </a:p>
        </p:txBody>
      </p:sp>
    </p:spTree>
    <p:extLst>
      <p:ext uri="{BB962C8B-B14F-4D97-AF65-F5344CB8AC3E}">
        <p14:creationId xmlns:p14="http://schemas.microsoft.com/office/powerpoint/2010/main" val="1855703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5EF20E7-344A-4215-952B-C78526E47CCC}" type="slidenum">
              <a:rPr lang="en-US" smtClean="0"/>
              <a:t>3</a:t>
            </a:fld>
            <a:endParaRPr lang="en-US"/>
          </a:p>
        </p:txBody>
      </p:sp>
      <p:pic>
        <p:nvPicPr>
          <p:cNvPr id="5" name="Content Placeholder 4">
            <a:extLst>
              <a:ext uri="{FF2B5EF4-FFF2-40B4-BE49-F238E27FC236}">
                <a16:creationId xmlns:a16="http://schemas.microsoft.com/office/drawing/2014/main" id="{6D70C5C2-0019-C74C-616A-FFD508CC5F9A}"/>
              </a:ext>
            </a:extLst>
          </p:cNvPr>
          <p:cNvPicPr>
            <a:picLocks noGrp="1" noChangeAspect="1"/>
          </p:cNvPicPr>
          <p:nvPr>
            <p:ph idx="1"/>
          </p:nvPr>
        </p:nvPicPr>
        <p:blipFill>
          <a:blip r:embed="rId2"/>
          <a:stretch>
            <a:fillRect/>
          </a:stretch>
        </p:blipFill>
        <p:spPr>
          <a:xfrm>
            <a:off x="2291379" y="127079"/>
            <a:ext cx="6897795" cy="6478116"/>
          </a:xfrm>
          <a:prstGeom prst="rect">
            <a:avLst/>
          </a:prstGeom>
        </p:spPr>
      </p:pic>
    </p:spTree>
    <p:extLst>
      <p:ext uri="{BB962C8B-B14F-4D97-AF65-F5344CB8AC3E}">
        <p14:creationId xmlns:p14="http://schemas.microsoft.com/office/powerpoint/2010/main" val="2807306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0452D0-8881-07E1-11EB-77830F9BEAC3}"/>
              </a:ext>
            </a:extLst>
          </p:cNvPr>
          <p:cNvSpPr>
            <a:spLocks noGrp="1"/>
          </p:cNvSpPr>
          <p:nvPr>
            <p:ph idx="1"/>
          </p:nvPr>
        </p:nvSpPr>
        <p:spPr>
          <a:xfrm>
            <a:off x="129092" y="301214"/>
            <a:ext cx="11984019" cy="6556786"/>
          </a:xfrm>
        </p:spPr>
        <p:txBody>
          <a:bodyPr>
            <a:noAutofit/>
          </a:bodyPr>
          <a:lstStyle/>
          <a:p>
            <a:r>
              <a:rPr lang="en-US" dirty="0"/>
              <a:t> “At 9:34 a.m. on June 6, 1944, a U.S. Navy Pv-1 Ventura (Bu. No. 29917) took off from Quonset Point Naval Air Station with seven men aboard bound for Nantucket, Massachusetts.   Six minutes into the flight the plane went down in the water just 200 yards off the shore of Jamestown (a.k.a. </a:t>
            </a:r>
            <a:r>
              <a:rPr lang="en-US" dirty="0" err="1"/>
              <a:t>Conanicut</a:t>
            </a:r>
            <a:r>
              <a:rPr lang="en-US" dirty="0"/>
              <a:t>) Island in an area known locally as “The Dumplings”.  (The area is so-called due to the rock formations that protrude from the water.)  The fuselage reportedly hit the water between “Big Dumpling” and what was then the Jamestown Ferry Company dock, which is today part of a marina.  </a:t>
            </a:r>
          </a:p>
          <a:p>
            <a:r>
              <a:rPr lang="en-US" dirty="0"/>
              <a:t>     There are conflicting accounts of the accident.  It was initially reported that the plane suffered some type of explosion while airborne, and possibly a second on impact with the water, and it was further reported that the aircraft was in several pieces on the bottom of the bay.  However, the official findings listed in the Navy Investigation Brief, (#44-14865), indicated poor weather conditions as the cause for the accident, with no mention of an explosion. </a:t>
            </a:r>
          </a:p>
          <a:p>
            <a:r>
              <a:rPr lang="en-US" dirty="0"/>
              <a:t>     </a:t>
            </a:r>
            <a:endParaRPr lang="en-US" sz="3200" dirty="0"/>
          </a:p>
        </p:txBody>
      </p:sp>
      <p:sp>
        <p:nvSpPr>
          <p:cNvPr id="4" name="Slide Number Placeholder 3">
            <a:extLst>
              <a:ext uri="{FF2B5EF4-FFF2-40B4-BE49-F238E27FC236}">
                <a16:creationId xmlns:a16="http://schemas.microsoft.com/office/drawing/2014/main" id="{BFF06DB4-6BA6-C57F-9A34-73B1225A37B3}"/>
              </a:ext>
            </a:extLst>
          </p:cNvPr>
          <p:cNvSpPr>
            <a:spLocks noGrp="1"/>
          </p:cNvSpPr>
          <p:nvPr>
            <p:ph type="sldNum" sz="quarter" idx="12"/>
          </p:nvPr>
        </p:nvSpPr>
        <p:spPr/>
        <p:txBody>
          <a:bodyPr/>
          <a:lstStyle/>
          <a:p>
            <a:fld id="{45EF20E7-344A-4215-952B-C78526E47CCC}" type="slidenum">
              <a:rPr lang="en-US" smtClean="0"/>
              <a:t>4</a:t>
            </a:fld>
            <a:endParaRPr lang="en-US"/>
          </a:p>
        </p:txBody>
      </p:sp>
    </p:spTree>
    <p:extLst>
      <p:ext uri="{BB962C8B-B14F-4D97-AF65-F5344CB8AC3E}">
        <p14:creationId xmlns:p14="http://schemas.microsoft.com/office/powerpoint/2010/main" val="2522670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75676E-2BCC-BCF9-C874-2A97723BB6D6}"/>
              </a:ext>
            </a:extLst>
          </p:cNvPr>
          <p:cNvSpPr>
            <a:spLocks noGrp="1"/>
          </p:cNvSpPr>
          <p:nvPr>
            <p:ph type="sldNum" sz="quarter" idx="12"/>
          </p:nvPr>
        </p:nvSpPr>
        <p:spPr/>
        <p:txBody>
          <a:bodyPr/>
          <a:lstStyle/>
          <a:p>
            <a:fld id="{45EF20E7-344A-4215-952B-C78526E47CCC}" type="slidenum">
              <a:rPr lang="en-US" smtClean="0"/>
              <a:t>5</a:t>
            </a:fld>
            <a:endParaRPr lang="en-US"/>
          </a:p>
        </p:txBody>
      </p:sp>
      <p:sp>
        <p:nvSpPr>
          <p:cNvPr id="5" name="Content Placeholder 4">
            <a:extLst>
              <a:ext uri="{FF2B5EF4-FFF2-40B4-BE49-F238E27FC236}">
                <a16:creationId xmlns:a16="http://schemas.microsoft.com/office/drawing/2014/main" id="{E3AA8878-AC1C-3E37-C19D-54F3AFFC026F}"/>
              </a:ext>
            </a:extLst>
          </p:cNvPr>
          <p:cNvSpPr>
            <a:spLocks noGrp="1"/>
          </p:cNvSpPr>
          <p:nvPr>
            <p:ph idx="1"/>
          </p:nvPr>
        </p:nvSpPr>
        <p:spPr>
          <a:xfrm>
            <a:off x="247425" y="441063"/>
            <a:ext cx="11607501" cy="6280411"/>
          </a:xfrm>
        </p:spPr>
        <p:txBody>
          <a:bodyPr>
            <a:normAutofit/>
          </a:bodyPr>
          <a:lstStyle/>
          <a:p>
            <a:r>
              <a:rPr lang="en-US" sz="3200" dirty="0"/>
              <a:t>In the report it was stated in part:, “Opinion from Adm. Report: That the plane crossed over </a:t>
            </a:r>
            <a:r>
              <a:rPr lang="en-US" sz="3200" dirty="0" err="1"/>
              <a:t>Conanicut</a:t>
            </a:r>
            <a:r>
              <a:rPr lang="en-US" sz="3200" dirty="0"/>
              <a:t> Island on a southerly heading and upon entering the vicinity of poor visibility in the Newport Area , either developed engine trouble, causing the pilot to turn and let down to a lower altitude to establish absolute visual contact with the water or ground in case of a forced landing.  Upon suddenly finding the island so close ahead he attempted to pull up and turn away in a sharp left turn with an immediate application of full power.  The violence of this maneuver or the possible failure of the port engine could have been sufficient to invert the airplane from which recovery at this low altitude was impossible. ”   </a:t>
            </a:r>
          </a:p>
          <a:p>
            <a:r>
              <a:rPr lang="en-US" sz="3200" dirty="0"/>
              <a:t>  All aboard the aircraft were killed in the crash.  </a:t>
            </a:r>
          </a:p>
        </p:txBody>
      </p:sp>
    </p:spTree>
    <p:extLst>
      <p:ext uri="{BB962C8B-B14F-4D97-AF65-F5344CB8AC3E}">
        <p14:creationId xmlns:p14="http://schemas.microsoft.com/office/powerpoint/2010/main" val="2664907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55A9BE9-175C-0D03-76C2-BCCF464C5E54}"/>
              </a:ext>
            </a:extLst>
          </p:cNvPr>
          <p:cNvSpPr>
            <a:spLocks noGrp="1"/>
          </p:cNvSpPr>
          <p:nvPr>
            <p:ph type="sldNum" sz="quarter" idx="12"/>
          </p:nvPr>
        </p:nvSpPr>
        <p:spPr/>
        <p:txBody>
          <a:bodyPr/>
          <a:lstStyle/>
          <a:p>
            <a:fld id="{45EF20E7-344A-4215-952B-C78526E47CCC}" type="slidenum">
              <a:rPr lang="en-US" smtClean="0"/>
              <a:t>6</a:t>
            </a:fld>
            <a:endParaRPr lang="en-US"/>
          </a:p>
        </p:txBody>
      </p:sp>
      <p:sp>
        <p:nvSpPr>
          <p:cNvPr id="6" name="TextBox 5">
            <a:extLst>
              <a:ext uri="{FF2B5EF4-FFF2-40B4-BE49-F238E27FC236}">
                <a16:creationId xmlns:a16="http://schemas.microsoft.com/office/drawing/2014/main" id="{E6C4936E-925E-7B21-E56A-07BB3759909C}"/>
              </a:ext>
            </a:extLst>
          </p:cNvPr>
          <p:cNvSpPr txBox="1"/>
          <p:nvPr/>
        </p:nvSpPr>
        <p:spPr>
          <a:xfrm>
            <a:off x="268941" y="136526"/>
            <a:ext cx="11349319" cy="6370975"/>
          </a:xfrm>
          <a:prstGeom prst="rect">
            <a:avLst/>
          </a:prstGeom>
          <a:noFill/>
        </p:spPr>
        <p:txBody>
          <a:bodyPr wrap="square">
            <a:spAutoFit/>
          </a:bodyPr>
          <a:lstStyle/>
          <a:p>
            <a:r>
              <a:rPr lang="en-US" sz="2400" dirty="0"/>
              <a:t>Pilot: Lieutenant Jack Collins Sullivan, 25, of Dearborn, Michigan.  He was survived by his wife Marcia.  Aviation Machinist Mate 1st Class Thomas Joseph Kiernan, Jr., 22, of Albany, New York.  He was survived by his wife Virginia. Photographer’s Mate 2nd Class Regis Aloysius McKean, 23, of Queens, New York.  He was survived by his wife Patricia.  Petty Officer McKean was married on March 2, 1944, just three months before the accident. Aviation Ordinance Man 2nd Class Frank Peter Van Oosten, 23, of Malden, Massachusetts. (The only New Englander aboard) He was survived by his wife Hazel. Aviation Machinist Mate 2nd Class Albert Lee </a:t>
            </a:r>
            <a:r>
              <a:rPr lang="en-US" sz="2400" dirty="0" err="1"/>
              <a:t>Kresie</a:t>
            </a:r>
            <a:r>
              <a:rPr lang="en-US" sz="2400" dirty="0"/>
              <a:t>, Jr., 26, of Kansas. Aviation Radioman 2nd Class Francis Gabriel Hricko, 27, of Hastings, Pennsylvania.  He was survived by his wife Jane, whom he’d married just two weeks earlier. Doctor John McMorris (Ph. D), 39, of California.  He was survived by his wife Helen.   Dr. McMorris was a civilian working on an undisclosed project for the military.  Dr. McMorris was a pioneer in developing ways to recover formerly unrecoverable fingerprints at police crime scenes.  His research, discoveries, and techniques developed in the 1930s are commonly used by police today. </a:t>
            </a:r>
          </a:p>
          <a:p>
            <a:r>
              <a:rPr lang="en-US" sz="2400" dirty="0"/>
              <a:t> </a:t>
            </a:r>
          </a:p>
          <a:p>
            <a:r>
              <a:rPr lang="en-US" sz="2400" dirty="0"/>
              <a:t>This incident remains the worst aviation accident to occur in the town of Jamestown, Rhode Island.”  </a:t>
            </a:r>
          </a:p>
        </p:txBody>
      </p:sp>
    </p:spTree>
    <p:extLst>
      <p:ext uri="{BB962C8B-B14F-4D97-AF65-F5344CB8AC3E}">
        <p14:creationId xmlns:p14="http://schemas.microsoft.com/office/powerpoint/2010/main" val="3082118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6FAEF-F7C4-9610-3FBD-5BF9ED8131C6}"/>
              </a:ext>
            </a:extLst>
          </p:cNvPr>
          <p:cNvSpPr>
            <a:spLocks noGrp="1"/>
          </p:cNvSpPr>
          <p:nvPr>
            <p:ph type="title"/>
          </p:nvPr>
        </p:nvSpPr>
        <p:spPr>
          <a:xfrm>
            <a:off x="585788" y="365125"/>
            <a:ext cx="10768012" cy="2292350"/>
          </a:xfrm>
        </p:spPr>
        <p:txBody>
          <a:bodyPr>
            <a:normAutofit/>
          </a:bodyPr>
          <a:lstStyle/>
          <a:p>
            <a:r>
              <a:rPr lang="en-US" sz="2200" dirty="0"/>
              <a:t>The Jamestown and Newport Ferry Company was chartered in 1873 to establish and maintain a ferry between Jamestown and Newport. The company operated ferries until 1969, when bridge construction made the ferry service obsolete. J.S. Lovering Wharton of Philadelphia designed Clingstone, his new home, with artist William Trost Richards. It was completed in 1905 atop a small rocky island in an island group called “The Dumplings” and replaced </a:t>
            </a:r>
            <a:r>
              <a:rPr lang="en-US" sz="2200" dirty="0" err="1"/>
              <a:t>Braecleugh</a:t>
            </a:r>
            <a:r>
              <a:rPr lang="en-US" sz="2200" dirty="0"/>
              <a:t> which had been demolished when Fort Wetherill was built. The name “Clingstone” was suggested by a remark that “it was a peach of a house.”</a:t>
            </a:r>
            <a:endParaRPr lang="en-US" dirty="0"/>
          </a:p>
        </p:txBody>
      </p:sp>
      <p:sp>
        <p:nvSpPr>
          <p:cNvPr id="4" name="Slide Number Placeholder 3">
            <a:extLst>
              <a:ext uri="{FF2B5EF4-FFF2-40B4-BE49-F238E27FC236}">
                <a16:creationId xmlns:a16="http://schemas.microsoft.com/office/drawing/2014/main" id="{44A2EB9F-C47B-48B2-6C88-238115E6783E}"/>
              </a:ext>
            </a:extLst>
          </p:cNvPr>
          <p:cNvSpPr>
            <a:spLocks noGrp="1"/>
          </p:cNvSpPr>
          <p:nvPr>
            <p:ph type="sldNum" sz="quarter" idx="12"/>
          </p:nvPr>
        </p:nvSpPr>
        <p:spPr/>
        <p:txBody>
          <a:bodyPr/>
          <a:lstStyle/>
          <a:p>
            <a:fld id="{45EF20E7-344A-4215-952B-C78526E47CCC}" type="slidenum">
              <a:rPr lang="en-US" smtClean="0"/>
              <a:t>7</a:t>
            </a:fld>
            <a:endParaRPr lang="en-US"/>
          </a:p>
        </p:txBody>
      </p:sp>
      <p:pic>
        <p:nvPicPr>
          <p:cNvPr id="21" name="Picture 20">
            <a:extLst>
              <a:ext uri="{FF2B5EF4-FFF2-40B4-BE49-F238E27FC236}">
                <a16:creationId xmlns:a16="http://schemas.microsoft.com/office/drawing/2014/main" id="{3993D8E6-327D-91C3-CC50-28770D62587C}"/>
              </a:ext>
            </a:extLst>
          </p:cNvPr>
          <p:cNvPicPr>
            <a:picLocks noChangeAspect="1"/>
          </p:cNvPicPr>
          <p:nvPr/>
        </p:nvPicPr>
        <p:blipFill>
          <a:blip r:embed="rId2"/>
          <a:stretch>
            <a:fillRect/>
          </a:stretch>
        </p:blipFill>
        <p:spPr>
          <a:xfrm>
            <a:off x="4606607" y="2619533"/>
            <a:ext cx="4129931" cy="3390583"/>
          </a:xfrm>
          <a:prstGeom prst="rect">
            <a:avLst/>
          </a:prstGeom>
        </p:spPr>
      </p:pic>
      <p:pic>
        <p:nvPicPr>
          <p:cNvPr id="22" name="Picture 21">
            <a:extLst>
              <a:ext uri="{FF2B5EF4-FFF2-40B4-BE49-F238E27FC236}">
                <a16:creationId xmlns:a16="http://schemas.microsoft.com/office/drawing/2014/main" id="{8FBB39B3-D0FB-CAA6-EB0F-87145307318A}"/>
              </a:ext>
            </a:extLst>
          </p:cNvPr>
          <p:cNvPicPr>
            <a:picLocks noChangeAspect="1"/>
          </p:cNvPicPr>
          <p:nvPr/>
        </p:nvPicPr>
        <p:blipFill>
          <a:blip r:embed="rId3"/>
          <a:stretch>
            <a:fillRect/>
          </a:stretch>
        </p:blipFill>
        <p:spPr>
          <a:xfrm>
            <a:off x="585788" y="2581591"/>
            <a:ext cx="3662360" cy="3390583"/>
          </a:xfrm>
          <a:prstGeom prst="rect">
            <a:avLst/>
          </a:prstGeom>
        </p:spPr>
      </p:pic>
      <p:pic>
        <p:nvPicPr>
          <p:cNvPr id="23" name="Picture 22">
            <a:extLst>
              <a:ext uri="{FF2B5EF4-FFF2-40B4-BE49-F238E27FC236}">
                <a16:creationId xmlns:a16="http://schemas.microsoft.com/office/drawing/2014/main" id="{8B4DEF66-A923-6D62-4DC6-014631AA3653}"/>
              </a:ext>
            </a:extLst>
          </p:cNvPr>
          <p:cNvPicPr>
            <a:picLocks noChangeAspect="1"/>
          </p:cNvPicPr>
          <p:nvPr/>
        </p:nvPicPr>
        <p:blipFill>
          <a:blip r:embed="rId4"/>
          <a:stretch>
            <a:fillRect/>
          </a:stretch>
        </p:blipFill>
        <p:spPr>
          <a:xfrm>
            <a:off x="9094996" y="2363152"/>
            <a:ext cx="2049253" cy="4163236"/>
          </a:xfrm>
          <a:prstGeom prst="rect">
            <a:avLst/>
          </a:prstGeom>
        </p:spPr>
      </p:pic>
    </p:spTree>
    <p:extLst>
      <p:ext uri="{BB962C8B-B14F-4D97-AF65-F5344CB8AC3E}">
        <p14:creationId xmlns:p14="http://schemas.microsoft.com/office/powerpoint/2010/main" val="3250002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83965AD-7D24-5949-37CC-9849FA62C942}"/>
              </a:ext>
            </a:extLst>
          </p:cNvPr>
          <p:cNvPicPr>
            <a:picLocks noGrp="1" noChangeAspect="1"/>
          </p:cNvPicPr>
          <p:nvPr>
            <p:ph idx="1"/>
          </p:nvPr>
        </p:nvPicPr>
        <p:blipFill>
          <a:blip r:embed="rId2"/>
          <a:stretch>
            <a:fillRect/>
          </a:stretch>
        </p:blipFill>
        <p:spPr>
          <a:xfrm>
            <a:off x="405950" y="411480"/>
            <a:ext cx="11142466" cy="4184726"/>
          </a:xfrm>
          <a:prstGeom prst="rect">
            <a:avLst/>
          </a:prstGeom>
        </p:spPr>
      </p:pic>
      <p:sp>
        <p:nvSpPr>
          <p:cNvPr id="4" name="Slide Number Placeholder 3">
            <a:extLst>
              <a:ext uri="{FF2B5EF4-FFF2-40B4-BE49-F238E27FC236}">
                <a16:creationId xmlns:a16="http://schemas.microsoft.com/office/drawing/2014/main" id="{3A0A9DC1-D07B-1406-E85F-34BBFE268CB3}"/>
              </a:ext>
            </a:extLst>
          </p:cNvPr>
          <p:cNvSpPr>
            <a:spLocks noGrp="1"/>
          </p:cNvSpPr>
          <p:nvPr>
            <p:ph type="sldNum" sz="quarter" idx="12"/>
          </p:nvPr>
        </p:nvSpPr>
        <p:spPr/>
        <p:txBody>
          <a:bodyPr/>
          <a:lstStyle/>
          <a:p>
            <a:fld id="{45EF20E7-344A-4215-952B-C78526E47CCC}" type="slidenum">
              <a:rPr lang="en-US" smtClean="0"/>
              <a:t>8</a:t>
            </a:fld>
            <a:endParaRPr lang="en-US"/>
          </a:p>
        </p:txBody>
      </p:sp>
      <p:sp>
        <p:nvSpPr>
          <p:cNvPr id="8" name="TextBox 7">
            <a:extLst>
              <a:ext uri="{FF2B5EF4-FFF2-40B4-BE49-F238E27FC236}">
                <a16:creationId xmlns:a16="http://schemas.microsoft.com/office/drawing/2014/main" id="{9CC1FC08-5C2D-6EBC-968A-48C69A6B2C50}"/>
              </a:ext>
            </a:extLst>
          </p:cNvPr>
          <p:cNvSpPr txBox="1"/>
          <p:nvPr/>
        </p:nvSpPr>
        <p:spPr>
          <a:xfrm rot="10800000" flipV="1">
            <a:off x="446350" y="4900301"/>
            <a:ext cx="11102065" cy="1477328"/>
          </a:xfrm>
          <a:prstGeom prst="rect">
            <a:avLst/>
          </a:prstGeom>
          <a:noFill/>
        </p:spPr>
        <p:txBody>
          <a:bodyPr wrap="square">
            <a:spAutoFit/>
          </a:bodyPr>
          <a:lstStyle/>
          <a:p>
            <a:r>
              <a:rPr lang="en-US" b="1" i="0" dirty="0">
                <a:effectLst/>
                <a:latin typeface="Verdana" panose="020B0604030504040204" pitchFamily="34" charset="0"/>
              </a:rPr>
              <a:t>Doctor John McMorris (Ph. D), </a:t>
            </a:r>
            <a:r>
              <a:rPr lang="en-US" b="0" i="0" dirty="0">
                <a:effectLst/>
                <a:latin typeface="Verdana" panose="020B0604030504040204" pitchFamily="34" charset="0"/>
              </a:rPr>
              <a:t>39, of California.  He was survived by his wife Helen.   Dr. McMorris was a civilian working on an undisclosed project for the military.  Dr. McMorris was a pioneer in developing ways to recover formerly unrecoverable fingerprints at police crime scenes.  His research, discoveries, and techniques developed in the 1930s are commonly used by police today.  </a:t>
            </a:r>
            <a:endParaRPr lang="en-US" dirty="0"/>
          </a:p>
        </p:txBody>
      </p:sp>
    </p:spTree>
    <p:extLst>
      <p:ext uri="{BB962C8B-B14F-4D97-AF65-F5344CB8AC3E}">
        <p14:creationId xmlns:p14="http://schemas.microsoft.com/office/powerpoint/2010/main" val="1960002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1B147-2E89-6FF2-0913-6E341495014D}"/>
              </a:ext>
            </a:extLst>
          </p:cNvPr>
          <p:cNvSpPr>
            <a:spLocks noGrp="1"/>
          </p:cNvSpPr>
          <p:nvPr>
            <p:ph type="title"/>
          </p:nvPr>
        </p:nvSpPr>
        <p:spPr>
          <a:xfrm>
            <a:off x="355002" y="3804687"/>
            <a:ext cx="6002767" cy="2273384"/>
          </a:xfrm>
        </p:spPr>
        <p:txBody>
          <a:bodyPr>
            <a:normAutofit/>
          </a:bodyPr>
          <a:lstStyle/>
          <a:p>
            <a:pPr algn="ctr"/>
            <a:r>
              <a:rPr lang="en-US" b="1" dirty="0">
                <a:latin typeface="+mn-lt"/>
              </a:rPr>
              <a:t>TUGBOAT AND LAST WWII U-BOAT ATTACK</a:t>
            </a:r>
          </a:p>
        </p:txBody>
      </p:sp>
      <p:sp>
        <p:nvSpPr>
          <p:cNvPr id="4" name="Slide Number Placeholder 3">
            <a:extLst>
              <a:ext uri="{FF2B5EF4-FFF2-40B4-BE49-F238E27FC236}">
                <a16:creationId xmlns:a16="http://schemas.microsoft.com/office/drawing/2014/main" id="{784A8F2E-D1E8-02CA-220D-CE7437EF14DC}"/>
              </a:ext>
            </a:extLst>
          </p:cNvPr>
          <p:cNvSpPr>
            <a:spLocks noGrp="1"/>
          </p:cNvSpPr>
          <p:nvPr>
            <p:ph type="sldNum" sz="quarter" idx="12"/>
          </p:nvPr>
        </p:nvSpPr>
        <p:spPr/>
        <p:txBody>
          <a:bodyPr/>
          <a:lstStyle/>
          <a:p>
            <a:fld id="{45EF20E7-344A-4215-952B-C78526E47CCC}" type="slidenum">
              <a:rPr lang="en-US" smtClean="0"/>
              <a:t>9</a:t>
            </a:fld>
            <a:endParaRPr lang="en-US"/>
          </a:p>
        </p:txBody>
      </p:sp>
      <p:pic>
        <p:nvPicPr>
          <p:cNvPr id="7" name="Picture 6">
            <a:extLst>
              <a:ext uri="{FF2B5EF4-FFF2-40B4-BE49-F238E27FC236}">
                <a16:creationId xmlns:a16="http://schemas.microsoft.com/office/drawing/2014/main" id="{2F165F92-7411-3112-EABA-15229CCEECCE}"/>
              </a:ext>
            </a:extLst>
          </p:cNvPr>
          <p:cNvPicPr>
            <a:picLocks noChangeAspect="1"/>
          </p:cNvPicPr>
          <p:nvPr/>
        </p:nvPicPr>
        <p:blipFill>
          <a:blip r:embed="rId2" cstate="print">
            <a:extLst>
              <a:ext uri="{28A0092B-C50C-407E-A947-70E740481C1C}">
                <a14:useLocalDpi xmlns:a14="http://schemas.microsoft.com/office/drawing/2010/main" val="0"/>
              </a:ext>
            </a:extLst>
          </a:blip>
          <a:srcRect t="5392" r="4060" b="3783"/>
          <a:stretch>
            <a:fillRect/>
          </a:stretch>
        </p:blipFill>
        <p:spPr bwMode="auto">
          <a:xfrm>
            <a:off x="6963212" y="3113250"/>
            <a:ext cx="4482505" cy="3183162"/>
          </a:xfrm>
          <a:prstGeom prst="rect">
            <a:avLst/>
          </a:prstGeom>
          <a:noFill/>
          <a:ln>
            <a:noFill/>
          </a:ln>
        </p:spPr>
      </p:pic>
      <p:pic>
        <p:nvPicPr>
          <p:cNvPr id="3074" name="Picture 2">
            <a:extLst>
              <a:ext uri="{FF2B5EF4-FFF2-40B4-BE49-F238E27FC236}">
                <a16:creationId xmlns:a16="http://schemas.microsoft.com/office/drawing/2014/main" id="{FBA48394-12B3-3FE8-30D1-F6266AFD8604}"/>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20989" b="20890"/>
          <a:stretch>
            <a:fillRect/>
          </a:stretch>
        </p:blipFill>
        <p:spPr bwMode="auto">
          <a:xfrm>
            <a:off x="117975" y="136525"/>
            <a:ext cx="8492625" cy="2916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8153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1555</TotalTime>
  <Words>3566</Words>
  <Application>Microsoft Office PowerPoint</Application>
  <PresentationFormat>Widescreen</PresentationFormat>
  <Paragraphs>72</Paragraphs>
  <Slides>25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Algerian</vt:lpstr>
      <vt:lpstr>Aptos</vt:lpstr>
      <vt:lpstr>Arial</vt:lpstr>
      <vt:lpstr>Calibri</vt:lpstr>
      <vt:lpstr>Calibri Light</vt:lpstr>
      <vt:lpstr>Cambria</vt:lpstr>
      <vt:lpstr>Perpetua Titling MT</vt:lpstr>
      <vt:lpstr>raleway</vt:lpstr>
      <vt:lpstr>Verdana</vt:lpstr>
      <vt:lpstr>Office Theme</vt:lpstr>
      <vt:lpstr>       Sub &amp; a Tug, lobster boat, clingstone plane</vt:lpstr>
      <vt:lpstr>PowerPoint Presentation</vt:lpstr>
      <vt:lpstr>PowerPoint Presentation</vt:lpstr>
      <vt:lpstr>PowerPoint Presentation</vt:lpstr>
      <vt:lpstr>PowerPoint Presentation</vt:lpstr>
      <vt:lpstr>PowerPoint Presentation</vt:lpstr>
      <vt:lpstr>The Jamestown and Newport Ferry Company was chartered in 1873 to establish and maintain a ferry between Jamestown and Newport. The company operated ferries until 1969, when bridge construction made the ferry service obsolete. J.S. Lovering Wharton of Philadelphia designed Clingstone, his new home, with artist William Trost Richards. It was completed in 1905 atop a small rocky island in an island group called “The Dumplings” and replaced Braecleugh which had been demolished when Fort Wetherill was built. The name “Clingstone” was suggested by a remark that “it was a peach of a house.”</vt:lpstr>
      <vt:lpstr>PowerPoint Presentation</vt:lpstr>
      <vt:lpstr>TUGBOAT AND LAST WWII U-BOAT ATTACK</vt:lpstr>
      <vt:lpstr>PowerPoint Presentation</vt:lpstr>
      <vt:lpstr>PowerPoint Presentation</vt:lpstr>
      <vt:lpstr>PowerPoint Presentation</vt:lpstr>
      <vt:lpstr>PowerPoint Presentation</vt:lpstr>
      <vt:lpstr>PowerPoint Presentation</vt:lpstr>
      <vt:lpstr>PowerPoint Presentation</vt:lpstr>
      <vt:lpstr>What one finds looking for Carina in Bahamas</vt:lpstr>
      <vt:lpstr>PowerPoint Presentation</vt:lpstr>
      <vt:lpstr>PowerPoint Presentation</vt:lpstr>
      <vt:lpstr>TOPIC THREE: The Story of the Getrude H. </vt:lpstr>
      <vt:lpstr>TulipTree Publishers, Colorado  •Single yacht captain, early 30’s killing time mid-summer in Newport RI, early 2000’s •Call from another (lobster) captain, asking him to bail out ex-girlfriend, yacht in Aruba •Project fails, waste of time, costing some money for yacht skipper •August, Ted the lobster skipper, offers me, the yacht skipper, a big cash job 1 day fishing •Long day 4.30 am – midnight, uneventful, usual oddball crew, sandwiches, loud rock •On way into port I criticize the boat’s Gertrude H’s name, Ted tells me to quiet &amp; listen •c.1954 Fall storm from Nantucket to Newport, Margaret M. fled for shelter, ETA midnight on wide Second Beach </vt:lpstr>
      <vt:lpstr>PowerPoint Presentation</vt:lpstr>
      <vt:lpstr>PowerPoint Presentation</vt:lpstr>
      <vt:lpstr>PowerPoint Presentation</vt:lpstr>
      <vt:lpstr>PowerPoint Presentation</vt:lpstr>
      <vt:lpstr>T H A N K      Y O U ! !</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U-BOATS IN NEW ENGLAND</dc:title>
  <dc:creator>Eric Wiberg</dc:creator>
  <cp:lastModifiedBy>Eric Wiberg</cp:lastModifiedBy>
  <cp:revision>134</cp:revision>
  <dcterms:created xsi:type="dcterms:W3CDTF">2015-11-07T14:28:18Z</dcterms:created>
  <dcterms:modified xsi:type="dcterms:W3CDTF">2026-04-09T16:41:42Z</dcterms:modified>
</cp:coreProperties>
</file>