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272" r:id="rId3"/>
    <p:sldId id="296" r:id="rId4"/>
    <p:sldId id="258" r:id="rId5"/>
    <p:sldId id="283" r:id="rId6"/>
    <p:sldId id="259" r:id="rId7"/>
    <p:sldId id="301" r:id="rId8"/>
    <p:sldId id="300" r:id="rId9"/>
    <p:sldId id="302" r:id="rId10"/>
    <p:sldId id="292" r:id="rId11"/>
    <p:sldId id="293" r:id="rId12"/>
    <p:sldId id="297" r:id="rId13"/>
    <p:sldId id="298" r:id="rId14"/>
    <p:sldId id="299" r:id="rId15"/>
    <p:sldId id="295" r:id="rId16"/>
    <p:sldId id="260" r:id="rId17"/>
    <p:sldId id="261" r:id="rId18"/>
    <p:sldId id="273" r:id="rId19"/>
    <p:sldId id="291" r:id="rId20"/>
    <p:sldId id="274" r:id="rId21"/>
    <p:sldId id="275" r:id="rId22"/>
    <p:sldId id="276" r:id="rId23"/>
    <p:sldId id="277" r:id="rId24"/>
    <p:sldId id="278" r:id="rId25"/>
    <p:sldId id="271" r:id="rId26"/>
    <p:sldId id="263" r:id="rId27"/>
    <p:sldId id="265" r:id="rId28"/>
    <p:sldId id="264" r:id="rId29"/>
    <p:sldId id="305" r:id="rId30"/>
    <p:sldId id="303" r:id="rId31"/>
    <p:sldId id="304" r:id="rId32"/>
    <p:sldId id="284" r:id="rId33"/>
    <p:sldId id="262" r:id="rId34"/>
    <p:sldId id="279" r:id="rId35"/>
    <p:sldId id="290" r:id="rId36"/>
    <p:sldId id="282" r:id="rId37"/>
    <p:sldId id="281" r:id="rId38"/>
    <p:sldId id="266" r:id="rId39"/>
    <p:sldId id="267" r:id="rId40"/>
    <p:sldId id="268" r:id="rId41"/>
    <p:sldId id="289" r:id="rId42"/>
    <p:sldId id="270" r:id="rId43"/>
    <p:sldId id="287" r:id="rId44"/>
    <p:sldId id="269" r:id="rId45"/>
    <p:sldId id="286" r:id="rId46"/>
    <p:sldId id="280"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504" autoAdjust="0"/>
    <p:restoredTop sz="94660"/>
  </p:normalViewPr>
  <p:slideViewPr>
    <p:cSldViewPr snapToGrid="0">
      <p:cViewPr varScale="1">
        <p:scale>
          <a:sx n="55" d="100"/>
          <a:sy n="55" d="100"/>
        </p:scale>
        <p:origin x="43" y="26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F1ACBC-8CAB-43DA-B7E5-19AC451DD3C1}" type="datetimeFigureOut">
              <a:rPr lang="en-US" smtClean="0"/>
              <a:t>5/24/2022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CF1C03-BFFF-43D0-9DD8-46EA48669370}" type="slidenum">
              <a:rPr lang="en-US" smtClean="0"/>
              <a:t>‹#›</a:t>
            </a:fld>
            <a:endParaRPr lang="en-US"/>
          </a:p>
        </p:txBody>
      </p:sp>
    </p:spTree>
    <p:extLst>
      <p:ext uri="{BB962C8B-B14F-4D97-AF65-F5344CB8AC3E}">
        <p14:creationId xmlns:p14="http://schemas.microsoft.com/office/powerpoint/2010/main" val="2253804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CF1C03-BFFF-43D0-9DD8-46EA48669370}" type="slidenum">
              <a:rPr lang="en-US" smtClean="0"/>
              <a:t>20</a:t>
            </a:fld>
            <a:endParaRPr lang="en-US"/>
          </a:p>
        </p:txBody>
      </p:sp>
    </p:spTree>
    <p:extLst>
      <p:ext uri="{BB962C8B-B14F-4D97-AF65-F5344CB8AC3E}">
        <p14:creationId xmlns:p14="http://schemas.microsoft.com/office/powerpoint/2010/main" val="802078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BD30D47-699B-4F84-85F2-05F4645324FD}" type="datetime1">
              <a:rPr lang="en-US" smtClean="0"/>
              <a:t>5/24/2022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049336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506013-CB12-404A-9BE6-D042E873245F}" type="datetime1">
              <a:rPr lang="en-US" smtClean="0"/>
              <a:t>5/24/2022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1949084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351272-A9A3-4516-8874-0C69E7BA20C0}" type="datetime1">
              <a:rPr lang="en-US" smtClean="0"/>
              <a:t>5/24/2022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311800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352EAD-DD7E-4D46-A0A4-6E8E23453EB1}" type="datetime1">
              <a:rPr lang="en-US" smtClean="0"/>
              <a:t>5/24/2022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684139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952E51-9A44-4169-88DE-D3AEF2501459}" type="datetime1">
              <a:rPr lang="en-US" smtClean="0"/>
              <a:t>5/24/2022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2571450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BBBEB6-636F-4CF8-AD48-0B5053B18C90}" type="datetime1">
              <a:rPr lang="en-US" smtClean="0"/>
              <a:t>5/24/2022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438267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C4CF6AD-4303-4823-BACE-B032AB53F183}" type="datetime1">
              <a:rPr lang="en-US" smtClean="0"/>
              <a:t>5/24/2022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233127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FB031D-69CB-4AAC-997F-1FB87AAC588E}" type="datetime1">
              <a:rPr lang="en-US" smtClean="0"/>
              <a:t>5/24/2022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2037951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B89467-9AC4-4822-97AC-2FE3337B9813}" type="datetime1">
              <a:rPr lang="en-US" smtClean="0"/>
              <a:t>5/24/2022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1820611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486A846-7AC1-48DB-9E8E-11E3FE155790}" type="datetime1">
              <a:rPr lang="en-US" smtClean="0"/>
              <a:t>5/24/2022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4096752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E0913-C840-4A88-A90E-EC64FC8C260C}" type="datetime1">
              <a:rPr lang="en-US" smtClean="0"/>
              <a:t>5/24/2022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2886365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DCB6D1-C690-4107-AA15-75CB29291848}" type="datetime1">
              <a:rPr lang="en-US" smtClean="0"/>
              <a:t>5/24/2022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EF20E7-344A-4215-952B-C78526E47CCC}" type="slidenum">
              <a:rPr lang="en-US" smtClean="0"/>
              <a:t>‹#›</a:t>
            </a:fld>
            <a:endParaRPr lang="en-US"/>
          </a:p>
        </p:txBody>
      </p:sp>
    </p:spTree>
    <p:extLst>
      <p:ext uri="{BB962C8B-B14F-4D97-AF65-F5344CB8AC3E}">
        <p14:creationId xmlns:p14="http://schemas.microsoft.com/office/powerpoint/2010/main" val="1073696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nps.gov/bos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jpg"/><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37.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65.gi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slideLayout" Target="../slideLayouts/slideLayout2.xml"/><Relationship Id="rId1" Type="http://schemas.openxmlformats.org/officeDocument/2006/relationships/video" Target="https://www.youtube.com/embed/l87KnbXgDKE"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43449" y="575376"/>
            <a:ext cx="8575589" cy="2353176"/>
          </a:xfrm>
        </p:spPr>
        <p:txBody>
          <a:bodyPr>
            <a:normAutofit fontScale="90000"/>
          </a:bodyPr>
          <a:lstStyle/>
          <a:p>
            <a:r>
              <a:rPr lang="en-US" dirty="0">
                <a:latin typeface="Algerian" panose="04020705040A02060702" pitchFamily="82" charset="0"/>
              </a:rPr>
              <a:t>U-BOATS IN NEW ENGLAND</a:t>
            </a:r>
            <a:br>
              <a:rPr lang="en-US" dirty="0"/>
            </a:br>
            <a:br>
              <a:rPr lang="en-US" dirty="0"/>
            </a:br>
            <a:endParaRPr lang="en-US" dirty="0"/>
          </a:p>
        </p:txBody>
      </p:sp>
      <p:sp>
        <p:nvSpPr>
          <p:cNvPr id="3" name="Subtitle 2"/>
          <p:cNvSpPr>
            <a:spLocks noGrp="1"/>
          </p:cNvSpPr>
          <p:nvPr>
            <p:ph type="subTitle" idx="1"/>
          </p:nvPr>
        </p:nvSpPr>
        <p:spPr>
          <a:xfrm>
            <a:off x="1523999" y="5085318"/>
            <a:ext cx="9284044" cy="1290767"/>
          </a:xfrm>
        </p:spPr>
        <p:txBody>
          <a:bodyPr>
            <a:normAutofit fontScale="92500" lnSpcReduction="20000"/>
          </a:bodyPr>
          <a:lstStyle/>
          <a:p>
            <a:r>
              <a:rPr lang="en-US" sz="2800" dirty="0"/>
              <a:t>by Capt. Eric Wiberg for the Boston Propeller Club </a:t>
            </a:r>
          </a:p>
          <a:p>
            <a:r>
              <a:rPr lang="en-US" sz="2800" dirty="0"/>
              <a:t>National Maritime Day Presentation, May 25, 2022</a:t>
            </a:r>
          </a:p>
          <a:p>
            <a:r>
              <a:rPr lang="en-US" sz="2800" dirty="0"/>
              <a:t>11:30 AM -2:30 PM , The Exchange, Boston Fish Pier</a:t>
            </a:r>
          </a:p>
          <a:p>
            <a:endParaRPr lang="en-US" dirty="0"/>
          </a:p>
          <a:p>
            <a:endParaRPr lang="en-US" dirty="0">
              <a:latin typeface="Cambria" panose="02040503050406030204" pitchFamily="18" charset="0"/>
              <a:ea typeface="Cambria" panose="02040503050406030204" pitchFamily="18"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12291" y="1581935"/>
            <a:ext cx="5305538" cy="3344025"/>
          </a:xfrm>
          <a:prstGeom prst="rect">
            <a:avLst/>
          </a:prstGeom>
        </p:spPr>
      </p:pic>
      <p:sp>
        <p:nvSpPr>
          <p:cNvPr id="5" name="Slide Number Placeholder 4"/>
          <p:cNvSpPr>
            <a:spLocks noGrp="1"/>
          </p:cNvSpPr>
          <p:nvPr>
            <p:ph type="sldNum" sz="quarter" idx="12"/>
          </p:nvPr>
        </p:nvSpPr>
        <p:spPr/>
        <p:txBody>
          <a:bodyPr/>
          <a:lstStyle/>
          <a:p>
            <a:fld id="{45EF20E7-344A-4215-952B-C78526E47CCC}" type="slidenum">
              <a:rPr lang="en-US" smtClean="0"/>
              <a:t>1</a:t>
            </a:fld>
            <a:endParaRPr lang="en-US"/>
          </a:p>
        </p:txBody>
      </p:sp>
    </p:spTree>
    <p:extLst>
      <p:ext uri="{BB962C8B-B14F-4D97-AF65-F5344CB8AC3E}">
        <p14:creationId xmlns:p14="http://schemas.microsoft.com/office/powerpoint/2010/main" val="1650487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82AF7-2B7A-46ED-900B-3323DEBDF8A9}"/>
              </a:ext>
            </a:extLst>
          </p:cNvPr>
          <p:cNvSpPr>
            <a:spLocks noGrp="1"/>
          </p:cNvSpPr>
          <p:nvPr>
            <p:ph type="title"/>
          </p:nvPr>
        </p:nvSpPr>
        <p:spPr>
          <a:xfrm>
            <a:off x="3052916" y="136525"/>
            <a:ext cx="8300884" cy="911225"/>
          </a:xfrm>
        </p:spPr>
        <p:txBody>
          <a:bodyPr>
            <a:normAutofit/>
          </a:bodyPr>
          <a:lstStyle/>
          <a:p>
            <a:pPr algn="ctr"/>
            <a:r>
              <a:rPr lang="en-US" dirty="0"/>
              <a:t>German U-Boats, Personnel</a:t>
            </a:r>
          </a:p>
        </p:txBody>
      </p:sp>
      <p:sp>
        <p:nvSpPr>
          <p:cNvPr id="4" name="Slide Number Placeholder 3">
            <a:extLst>
              <a:ext uri="{FF2B5EF4-FFF2-40B4-BE49-F238E27FC236}">
                <a16:creationId xmlns:a16="http://schemas.microsoft.com/office/drawing/2014/main" id="{5D3AB406-2D3D-41A6-B9D7-16266AA6BC71}"/>
              </a:ext>
            </a:extLst>
          </p:cNvPr>
          <p:cNvSpPr>
            <a:spLocks noGrp="1"/>
          </p:cNvSpPr>
          <p:nvPr>
            <p:ph type="sldNum" sz="quarter" idx="12"/>
          </p:nvPr>
        </p:nvSpPr>
        <p:spPr/>
        <p:txBody>
          <a:bodyPr/>
          <a:lstStyle/>
          <a:p>
            <a:fld id="{45EF20E7-344A-4215-952B-C78526E47CCC}" type="slidenum">
              <a:rPr lang="en-US" smtClean="0"/>
              <a:t>10</a:t>
            </a:fld>
            <a:endParaRPr lang="en-US"/>
          </a:p>
        </p:txBody>
      </p:sp>
      <p:pic>
        <p:nvPicPr>
          <p:cNvPr id="6" name="Picture 5">
            <a:extLst>
              <a:ext uri="{FF2B5EF4-FFF2-40B4-BE49-F238E27FC236}">
                <a16:creationId xmlns:a16="http://schemas.microsoft.com/office/drawing/2014/main" id="{70D41B1C-33E3-45DE-BDC2-82150C81437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8898" y="2001561"/>
            <a:ext cx="3691142" cy="3554730"/>
          </a:xfrm>
          <a:prstGeom prst="rect">
            <a:avLst/>
          </a:prstGeom>
        </p:spPr>
      </p:pic>
      <p:pic>
        <p:nvPicPr>
          <p:cNvPr id="8" name="Picture 7">
            <a:extLst>
              <a:ext uri="{FF2B5EF4-FFF2-40B4-BE49-F238E27FC236}">
                <a16:creationId xmlns:a16="http://schemas.microsoft.com/office/drawing/2014/main" id="{4D6612BD-5ED9-46DC-A921-F282372E09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3480" y="3429000"/>
            <a:ext cx="6961632" cy="3277275"/>
          </a:xfrm>
          <a:prstGeom prst="rect">
            <a:avLst/>
          </a:prstGeom>
        </p:spPr>
      </p:pic>
      <p:sp>
        <p:nvSpPr>
          <p:cNvPr id="10" name="TextBox 9">
            <a:extLst>
              <a:ext uri="{FF2B5EF4-FFF2-40B4-BE49-F238E27FC236}">
                <a16:creationId xmlns:a16="http://schemas.microsoft.com/office/drawing/2014/main" id="{0F276339-A00F-4693-BFD4-E557629D79E7}"/>
              </a:ext>
            </a:extLst>
          </p:cNvPr>
          <p:cNvSpPr txBox="1"/>
          <p:nvPr/>
        </p:nvSpPr>
        <p:spPr>
          <a:xfrm>
            <a:off x="4130040" y="1047750"/>
            <a:ext cx="7567422" cy="2031325"/>
          </a:xfrm>
          <a:prstGeom prst="rect">
            <a:avLst/>
          </a:prstGeom>
          <a:noFill/>
        </p:spPr>
        <p:txBody>
          <a:bodyPr wrap="square" rtlCol="0">
            <a:spAutoFit/>
          </a:bodyPr>
          <a:lstStyle/>
          <a:p>
            <a:r>
              <a:rPr lang="en-US" dirty="0"/>
              <a:t>A Type-VII U-boat had Diesel and electric motors, could fire torpedoes from 4 tubes forward and 2 tubes aft, had about 55-55 men, just two toilets which often backfired, and both heavy deck guns, lighter ones, which fought aircraft. They could lay mines (and did at most US ports, Boston to Panama), they could detect ships underwater but mostly relied on binoculars, were 220 feet long, 20 feet wide, 30 feet high, yet could not stay underwater more than 12-20 hours as men and machines needed air. </a:t>
            </a:r>
          </a:p>
        </p:txBody>
      </p:sp>
    </p:spTree>
    <p:extLst>
      <p:ext uri="{BB962C8B-B14F-4D97-AF65-F5344CB8AC3E}">
        <p14:creationId xmlns:p14="http://schemas.microsoft.com/office/powerpoint/2010/main" val="1810716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EB874BE-C383-4AB4-91AE-F499B3B710E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37881" y="154274"/>
            <a:ext cx="6401295" cy="3775235"/>
          </a:xfrm>
        </p:spPr>
      </p:pic>
      <p:sp>
        <p:nvSpPr>
          <p:cNvPr id="4" name="Slide Number Placeholder 3">
            <a:extLst>
              <a:ext uri="{FF2B5EF4-FFF2-40B4-BE49-F238E27FC236}">
                <a16:creationId xmlns:a16="http://schemas.microsoft.com/office/drawing/2014/main" id="{82FF8B53-2067-4930-B855-EA8E7B6EDC14}"/>
              </a:ext>
            </a:extLst>
          </p:cNvPr>
          <p:cNvSpPr>
            <a:spLocks noGrp="1"/>
          </p:cNvSpPr>
          <p:nvPr>
            <p:ph type="sldNum" sz="quarter" idx="12"/>
          </p:nvPr>
        </p:nvSpPr>
        <p:spPr/>
        <p:txBody>
          <a:bodyPr/>
          <a:lstStyle/>
          <a:p>
            <a:fld id="{45EF20E7-344A-4215-952B-C78526E47CCC}" type="slidenum">
              <a:rPr lang="en-US" smtClean="0"/>
              <a:t>11</a:t>
            </a:fld>
            <a:endParaRPr lang="en-US"/>
          </a:p>
        </p:txBody>
      </p:sp>
      <p:pic>
        <p:nvPicPr>
          <p:cNvPr id="8" name="Picture 7">
            <a:extLst>
              <a:ext uri="{FF2B5EF4-FFF2-40B4-BE49-F238E27FC236}">
                <a16:creationId xmlns:a16="http://schemas.microsoft.com/office/drawing/2014/main" id="{22258B44-7021-43F2-8518-D3ADE8C973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12488" y="763349"/>
            <a:ext cx="4007930" cy="2752884"/>
          </a:xfrm>
          <a:prstGeom prst="rect">
            <a:avLst/>
          </a:prstGeom>
        </p:spPr>
      </p:pic>
      <p:pic>
        <p:nvPicPr>
          <p:cNvPr id="10" name="Picture 9">
            <a:extLst>
              <a:ext uri="{FF2B5EF4-FFF2-40B4-BE49-F238E27FC236}">
                <a16:creationId xmlns:a16="http://schemas.microsoft.com/office/drawing/2014/main" id="{235A568E-1673-4652-BD9C-1520F08FD1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05629" y="3429000"/>
            <a:ext cx="3407051" cy="3262725"/>
          </a:xfrm>
          <a:prstGeom prst="rect">
            <a:avLst/>
          </a:prstGeom>
        </p:spPr>
      </p:pic>
      <p:pic>
        <p:nvPicPr>
          <p:cNvPr id="13" name="Picture 12">
            <a:extLst>
              <a:ext uri="{FF2B5EF4-FFF2-40B4-BE49-F238E27FC236}">
                <a16:creationId xmlns:a16="http://schemas.microsoft.com/office/drawing/2014/main" id="{01E500CC-6BAC-4575-ABDA-AC67A1860D52}"/>
              </a:ext>
            </a:extLst>
          </p:cNvPr>
          <p:cNvPicPr>
            <a:picLocks noChangeAspect="1"/>
          </p:cNvPicPr>
          <p:nvPr/>
        </p:nvPicPr>
        <p:blipFill>
          <a:blip r:embed="rId5"/>
          <a:stretch>
            <a:fillRect/>
          </a:stretch>
        </p:blipFill>
        <p:spPr>
          <a:xfrm>
            <a:off x="513213" y="3888991"/>
            <a:ext cx="5917084" cy="2969009"/>
          </a:xfrm>
          <a:prstGeom prst="rect">
            <a:avLst/>
          </a:prstGeom>
        </p:spPr>
      </p:pic>
      <p:sp>
        <p:nvSpPr>
          <p:cNvPr id="14" name="TextBox 13">
            <a:extLst>
              <a:ext uri="{FF2B5EF4-FFF2-40B4-BE49-F238E27FC236}">
                <a16:creationId xmlns:a16="http://schemas.microsoft.com/office/drawing/2014/main" id="{AFBB1BDF-B1C7-4AF5-9823-263CB012BFEA}"/>
              </a:ext>
            </a:extLst>
          </p:cNvPr>
          <p:cNvSpPr txBox="1"/>
          <p:nvPr/>
        </p:nvSpPr>
        <p:spPr>
          <a:xfrm>
            <a:off x="10104264" y="4183199"/>
            <a:ext cx="2032309" cy="1754326"/>
          </a:xfrm>
          <a:prstGeom prst="rect">
            <a:avLst/>
          </a:prstGeom>
          <a:noFill/>
        </p:spPr>
        <p:txBody>
          <a:bodyPr wrap="square" rtlCol="0">
            <a:spAutoFit/>
          </a:bodyPr>
          <a:lstStyle/>
          <a:p>
            <a:r>
              <a:rPr lang="en-US" dirty="0"/>
              <a:t>All the men in the British boat recently sunk by  another U-boat, were never heard from or seen again.</a:t>
            </a:r>
          </a:p>
        </p:txBody>
      </p:sp>
      <p:sp>
        <p:nvSpPr>
          <p:cNvPr id="15" name="TextBox 14">
            <a:extLst>
              <a:ext uri="{FF2B5EF4-FFF2-40B4-BE49-F238E27FC236}">
                <a16:creationId xmlns:a16="http://schemas.microsoft.com/office/drawing/2014/main" id="{6861EEC2-E664-4874-8FF7-6AF8ADC091BE}"/>
              </a:ext>
            </a:extLst>
          </p:cNvPr>
          <p:cNvSpPr txBox="1"/>
          <p:nvPr/>
        </p:nvSpPr>
        <p:spPr>
          <a:xfrm>
            <a:off x="7376160" y="344524"/>
            <a:ext cx="5334547" cy="369332"/>
          </a:xfrm>
          <a:prstGeom prst="rect">
            <a:avLst/>
          </a:prstGeom>
          <a:noFill/>
        </p:spPr>
        <p:txBody>
          <a:bodyPr wrap="square" rtlCol="0">
            <a:spAutoFit/>
          </a:bodyPr>
          <a:lstStyle/>
          <a:p>
            <a:r>
              <a:rPr lang="en-US" dirty="0"/>
              <a:t>SS </a:t>
            </a:r>
            <a:r>
              <a:rPr lang="en-US" i="1" dirty="0"/>
              <a:t>Norland</a:t>
            </a:r>
            <a:r>
              <a:rPr lang="en-US" dirty="0"/>
              <a:t> being sunk E of Bermuda</a:t>
            </a:r>
          </a:p>
        </p:txBody>
      </p:sp>
    </p:spTree>
    <p:extLst>
      <p:ext uri="{BB962C8B-B14F-4D97-AF65-F5344CB8AC3E}">
        <p14:creationId xmlns:p14="http://schemas.microsoft.com/office/powerpoint/2010/main" val="16457309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5EDA0081-CA14-4634-AE17-865E167CE4D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82087" y="2499680"/>
            <a:ext cx="3894645" cy="4023040"/>
          </a:xfrm>
        </p:spPr>
      </p:pic>
      <p:sp>
        <p:nvSpPr>
          <p:cNvPr id="4" name="Slide Number Placeholder 3">
            <a:extLst>
              <a:ext uri="{FF2B5EF4-FFF2-40B4-BE49-F238E27FC236}">
                <a16:creationId xmlns:a16="http://schemas.microsoft.com/office/drawing/2014/main" id="{05613392-FF9B-4C48-B5C2-05EBE33A44B8}"/>
              </a:ext>
            </a:extLst>
          </p:cNvPr>
          <p:cNvSpPr>
            <a:spLocks noGrp="1"/>
          </p:cNvSpPr>
          <p:nvPr>
            <p:ph type="sldNum" sz="quarter" idx="12"/>
          </p:nvPr>
        </p:nvSpPr>
        <p:spPr/>
        <p:txBody>
          <a:bodyPr/>
          <a:lstStyle/>
          <a:p>
            <a:fld id="{45EF20E7-344A-4215-952B-C78526E47CCC}" type="slidenum">
              <a:rPr lang="en-US" smtClean="0"/>
              <a:t>12</a:t>
            </a:fld>
            <a:endParaRPr lang="en-US"/>
          </a:p>
        </p:txBody>
      </p:sp>
      <p:pic>
        <p:nvPicPr>
          <p:cNvPr id="8" name="Picture 7">
            <a:extLst>
              <a:ext uri="{FF2B5EF4-FFF2-40B4-BE49-F238E27FC236}">
                <a16:creationId xmlns:a16="http://schemas.microsoft.com/office/drawing/2014/main" id="{441698C0-277A-477C-BC3F-7279DDE02B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8695" y="1284182"/>
            <a:ext cx="4334612" cy="4317016"/>
          </a:xfrm>
          <a:prstGeom prst="rect">
            <a:avLst/>
          </a:prstGeom>
        </p:spPr>
      </p:pic>
      <p:pic>
        <p:nvPicPr>
          <p:cNvPr id="10" name="Picture 9">
            <a:extLst>
              <a:ext uri="{FF2B5EF4-FFF2-40B4-BE49-F238E27FC236}">
                <a16:creationId xmlns:a16="http://schemas.microsoft.com/office/drawing/2014/main" id="{384049D8-7DD4-40DF-9506-686BAFD247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667" y="364235"/>
            <a:ext cx="3237247" cy="4841021"/>
          </a:xfrm>
          <a:prstGeom prst="rect">
            <a:avLst/>
          </a:prstGeom>
        </p:spPr>
      </p:pic>
      <p:sp>
        <p:nvSpPr>
          <p:cNvPr id="11" name="TextBox 10">
            <a:extLst>
              <a:ext uri="{FF2B5EF4-FFF2-40B4-BE49-F238E27FC236}">
                <a16:creationId xmlns:a16="http://schemas.microsoft.com/office/drawing/2014/main" id="{A6E8113D-C04F-4651-85E0-2859548E1D19}"/>
              </a:ext>
            </a:extLst>
          </p:cNvPr>
          <p:cNvSpPr txBox="1"/>
          <p:nvPr/>
        </p:nvSpPr>
        <p:spPr>
          <a:xfrm>
            <a:off x="772667" y="5601198"/>
            <a:ext cx="6507480" cy="369332"/>
          </a:xfrm>
          <a:prstGeom prst="rect">
            <a:avLst/>
          </a:prstGeom>
          <a:noFill/>
        </p:spPr>
        <p:txBody>
          <a:bodyPr wrap="square" rtlCol="0">
            <a:spAutoFit/>
          </a:bodyPr>
          <a:lstStyle/>
          <a:p>
            <a:r>
              <a:rPr lang="en-US" dirty="0"/>
              <a:t>Private photos by a U-Boat crewman, technically not allowed….</a:t>
            </a:r>
          </a:p>
        </p:txBody>
      </p:sp>
    </p:spTree>
    <p:extLst>
      <p:ext uri="{BB962C8B-B14F-4D97-AF65-F5344CB8AC3E}">
        <p14:creationId xmlns:p14="http://schemas.microsoft.com/office/powerpoint/2010/main" val="3785141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E14052FB-E993-49E3-A4EF-C3D4EDD0E8B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910015" y="850115"/>
            <a:ext cx="6281985" cy="4281216"/>
          </a:xfrm>
        </p:spPr>
      </p:pic>
      <p:sp>
        <p:nvSpPr>
          <p:cNvPr id="4" name="Slide Number Placeholder 3">
            <a:extLst>
              <a:ext uri="{FF2B5EF4-FFF2-40B4-BE49-F238E27FC236}">
                <a16:creationId xmlns:a16="http://schemas.microsoft.com/office/drawing/2014/main" id="{12B790B2-3190-4479-A3D1-EC4BAE8A7F12}"/>
              </a:ext>
            </a:extLst>
          </p:cNvPr>
          <p:cNvSpPr>
            <a:spLocks noGrp="1"/>
          </p:cNvSpPr>
          <p:nvPr>
            <p:ph type="sldNum" sz="quarter" idx="12"/>
          </p:nvPr>
        </p:nvSpPr>
        <p:spPr/>
        <p:txBody>
          <a:bodyPr/>
          <a:lstStyle/>
          <a:p>
            <a:fld id="{45EF20E7-344A-4215-952B-C78526E47CCC}" type="slidenum">
              <a:rPr lang="en-US" smtClean="0"/>
              <a:t>13</a:t>
            </a:fld>
            <a:endParaRPr lang="en-US"/>
          </a:p>
        </p:txBody>
      </p:sp>
      <p:pic>
        <p:nvPicPr>
          <p:cNvPr id="8" name="Picture 7">
            <a:extLst>
              <a:ext uri="{FF2B5EF4-FFF2-40B4-BE49-F238E27FC236}">
                <a16:creationId xmlns:a16="http://schemas.microsoft.com/office/drawing/2014/main" id="{17243474-C12C-410A-8D70-115BE49C6C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4707" y="275232"/>
            <a:ext cx="3523488" cy="3730752"/>
          </a:xfrm>
          <a:prstGeom prst="rect">
            <a:avLst/>
          </a:prstGeom>
        </p:spPr>
      </p:pic>
      <p:pic>
        <p:nvPicPr>
          <p:cNvPr id="10" name="Picture 9">
            <a:extLst>
              <a:ext uri="{FF2B5EF4-FFF2-40B4-BE49-F238E27FC236}">
                <a16:creationId xmlns:a16="http://schemas.microsoft.com/office/drawing/2014/main" id="{7607DEDF-60DB-4BBF-980F-1F70DD8FAF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96681" y="3127248"/>
            <a:ext cx="3486912" cy="3730752"/>
          </a:xfrm>
          <a:prstGeom prst="rect">
            <a:avLst/>
          </a:prstGeom>
        </p:spPr>
      </p:pic>
    </p:spTree>
    <p:extLst>
      <p:ext uri="{BB962C8B-B14F-4D97-AF65-F5344CB8AC3E}">
        <p14:creationId xmlns:p14="http://schemas.microsoft.com/office/powerpoint/2010/main" val="18454848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A8EFD-A3F7-4686-89BB-3E7AE12F6950}"/>
              </a:ext>
            </a:extLst>
          </p:cNvPr>
          <p:cNvSpPr>
            <a:spLocks noGrp="1"/>
          </p:cNvSpPr>
          <p:nvPr>
            <p:ph type="title"/>
          </p:nvPr>
        </p:nvSpPr>
        <p:spPr/>
        <p:txBody>
          <a:bodyPr/>
          <a:lstStyle/>
          <a:p>
            <a:r>
              <a:rPr lang="en-US"/>
              <a:t>`</a:t>
            </a:r>
            <a:endParaRPr lang="en-US" dirty="0"/>
          </a:p>
        </p:txBody>
      </p:sp>
      <p:pic>
        <p:nvPicPr>
          <p:cNvPr id="6" name="Content Placeholder 5">
            <a:extLst>
              <a:ext uri="{FF2B5EF4-FFF2-40B4-BE49-F238E27FC236}">
                <a16:creationId xmlns:a16="http://schemas.microsoft.com/office/drawing/2014/main" id="{B2D45E89-A17C-4DC2-928F-FDCE74D4197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6381" y="167005"/>
            <a:ext cx="3914215" cy="3793920"/>
          </a:xfrm>
        </p:spPr>
      </p:pic>
      <p:sp>
        <p:nvSpPr>
          <p:cNvPr id="4" name="Slide Number Placeholder 3">
            <a:extLst>
              <a:ext uri="{FF2B5EF4-FFF2-40B4-BE49-F238E27FC236}">
                <a16:creationId xmlns:a16="http://schemas.microsoft.com/office/drawing/2014/main" id="{66A780CA-9892-4147-9CF7-DF45AF44B0AB}"/>
              </a:ext>
            </a:extLst>
          </p:cNvPr>
          <p:cNvSpPr>
            <a:spLocks noGrp="1"/>
          </p:cNvSpPr>
          <p:nvPr>
            <p:ph type="sldNum" sz="quarter" idx="12"/>
          </p:nvPr>
        </p:nvSpPr>
        <p:spPr/>
        <p:txBody>
          <a:bodyPr/>
          <a:lstStyle/>
          <a:p>
            <a:fld id="{45EF20E7-344A-4215-952B-C78526E47CCC}" type="slidenum">
              <a:rPr lang="en-US" smtClean="0"/>
              <a:t>14</a:t>
            </a:fld>
            <a:endParaRPr lang="en-US"/>
          </a:p>
        </p:txBody>
      </p:sp>
      <p:pic>
        <p:nvPicPr>
          <p:cNvPr id="8" name="Picture 7">
            <a:extLst>
              <a:ext uri="{FF2B5EF4-FFF2-40B4-BE49-F238E27FC236}">
                <a16:creationId xmlns:a16="http://schemas.microsoft.com/office/drawing/2014/main" id="{9C7187AB-E068-49FB-9FBD-3FF9EB547A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21035" y="771708"/>
            <a:ext cx="4937013" cy="3455909"/>
          </a:xfrm>
          <a:prstGeom prst="rect">
            <a:avLst/>
          </a:prstGeom>
        </p:spPr>
      </p:pic>
      <p:pic>
        <p:nvPicPr>
          <p:cNvPr id="10" name="Picture 9">
            <a:extLst>
              <a:ext uri="{FF2B5EF4-FFF2-40B4-BE49-F238E27FC236}">
                <a16:creationId xmlns:a16="http://schemas.microsoft.com/office/drawing/2014/main" id="{1F888F32-ECEA-4174-991E-0118FCCD0B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77528" y="3366248"/>
            <a:ext cx="3014472" cy="3261360"/>
          </a:xfrm>
          <a:prstGeom prst="rect">
            <a:avLst/>
          </a:prstGeom>
        </p:spPr>
      </p:pic>
      <p:sp>
        <p:nvSpPr>
          <p:cNvPr id="11" name="TextBox 10">
            <a:extLst>
              <a:ext uri="{FF2B5EF4-FFF2-40B4-BE49-F238E27FC236}">
                <a16:creationId xmlns:a16="http://schemas.microsoft.com/office/drawing/2014/main" id="{F9E47B93-22D5-4689-BCA2-12C4A3001333}"/>
              </a:ext>
            </a:extLst>
          </p:cNvPr>
          <p:cNvSpPr txBox="1"/>
          <p:nvPr/>
        </p:nvSpPr>
        <p:spPr>
          <a:xfrm>
            <a:off x="495545" y="4276321"/>
            <a:ext cx="8398519" cy="2031325"/>
          </a:xfrm>
          <a:prstGeom prst="rect">
            <a:avLst/>
          </a:prstGeom>
          <a:noFill/>
        </p:spPr>
        <p:txBody>
          <a:bodyPr wrap="square" rtlCol="0">
            <a:spAutoFit/>
          </a:bodyPr>
          <a:lstStyle/>
          <a:p>
            <a:r>
              <a:rPr lang="en-US" dirty="0"/>
              <a:t>The propaganda about “loose lips sinks ship” was not accurate; U-boats used a conning tower of wet and cold or sunburnt teenagers to detect their prey, as well as radio and sonar. Many rumors of fifth columns and blaming civilians were created or tolerated by a government fully aware of its failure to protect its own coastline. “See something say nothing” was the rule of the day, and German broadcasts had more information on sinkings than those by the US government and media. “Sighted sub sank same” was made up by an ad agency while the “Battle of Washington” raged. Then U-boats left. </a:t>
            </a:r>
          </a:p>
        </p:txBody>
      </p:sp>
    </p:spTree>
    <p:extLst>
      <p:ext uri="{BB962C8B-B14F-4D97-AF65-F5344CB8AC3E}">
        <p14:creationId xmlns:p14="http://schemas.microsoft.com/office/powerpoint/2010/main" val="1249441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7136B-501B-45E6-A2F9-CE167AF2229A}"/>
              </a:ext>
            </a:extLst>
          </p:cNvPr>
          <p:cNvSpPr>
            <a:spLocks noGrp="1"/>
          </p:cNvSpPr>
          <p:nvPr>
            <p:ph type="title"/>
          </p:nvPr>
        </p:nvSpPr>
        <p:spPr>
          <a:xfrm>
            <a:off x="838200" y="-122237"/>
            <a:ext cx="10344150" cy="1189038"/>
          </a:xfrm>
        </p:spPr>
        <p:txBody>
          <a:bodyPr/>
          <a:lstStyle/>
          <a:p>
            <a:pPr algn="ctr"/>
            <a:r>
              <a:rPr lang="en-US" dirty="0"/>
              <a:t>Ivy, Prep School Volunteers Hit by U-boats</a:t>
            </a:r>
          </a:p>
        </p:txBody>
      </p:sp>
      <p:sp>
        <p:nvSpPr>
          <p:cNvPr id="4" name="Slide Number Placeholder 3">
            <a:extLst>
              <a:ext uri="{FF2B5EF4-FFF2-40B4-BE49-F238E27FC236}">
                <a16:creationId xmlns:a16="http://schemas.microsoft.com/office/drawing/2014/main" id="{90B484F9-4831-484D-949F-98CD02BBCD26}"/>
              </a:ext>
            </a:extLst>
          </p:cNvPr>
          <p:cNvSpPr>
            <a:spLocks noGrp="1"/>
          </p:cNvSpPr>
          <p:nvPr>
            <p:ph type="sldNum" sz="quarter" idx="12"/>
          </p:nvPr>
        </p:nvSpPr>
        <p:spPr/>
        <p:txBody>
          <a:bodyPr/>
          <a:lstStyle/>
          <a:p>
            <a:fld id="{45EF20E7-344A-4215-952B-C78526E47CCC}" type="slidenum">
              <a:rPr lang="en-US" smtClean="0"/>
              <a:t>15</a:t>
            </a:fld>
            <a:endParaRPr lang="en-US"/>
          </a:p>
        </p:txBody>
      </p:sp>
      <p:pic>
        <p:nvPicPr>
          <p:cNvPr id="22" name="Content Placeholder 21">
            <a:extLst>
              <a:ext uri="{FF2B5EF4-FFF2-40B4-BE49-F238E27FC236}">
                <a16:creationId xmlns:a16="http://schemas.microsoft.com/office/drawing/2014/main" id="{4CEC5EE5-D649-4BEB-AA92-343F5D52A69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06155" y="1066801"/>
            <a:ext cx="5715000" cy="3724275"/>
          </a:xfrm>
        </p:spPr>
      </p:pic>
      <p:pic>
        <p:nvPicPr>
          <p:cNvPr id="24" name="Picture 23">
            <a:extLst>
              <a:ext uri="{FF2B5EF4-FFF2-40B4-BE49-F238E27FC236}">
                <a16:creationId xmlns:a16="http://schemas.microsoft.com/office/drawing/2014/main" id="{A109113F-9A57-4C8F-84DE-FDEB8AE76941}"/>
              </a:ext>
            </a:extLst>
          </p:cNvPr>
          <p:cNvPicPr>
            <a:picLocks noChangeAspect="1"/>
          </p:cNvPicPr>
          <p:nvPr/>
        </p:nvPicPr>
        <p:blipFill rotWithShape="1">
          <a:blip r:embed="rId3"/>
          <a:srcRect l="19355" t="52044" r="51492" b="22352"/>
          <a:stretch/>
        </p:blipFill>
        <p:spPr>
          <a:xfrm>
            <a:off x="253550" y="985684"/>
            <a:ext cx="4948228" cy="2443316"/>
          </a:xfrm>
          <a:prstGeom prst="rect">
            <a:avLst/>
          </a:prstGeom>
        </p:spPr>
      </p:pic>
      <p:pic>
        <p:nvPicPr>
          <p:cNvPr id="26" name="Picture 25">
            <a:extLst>
              <a:ext uri="{FF2B5EF4-FFF2-40B4-BE49-F238E27FC236}">
                <a16:creationId xmlns:a16="http://schemas.microsoft.com/office/drawing/2014/main" id="{40AADDA7-3E5B-46AB-A3E6-114D93F76E5E}"/>
              </a:ext>
            </a:extLst>
          </p:cNvPr>
          <p:cNvPicPr>
            <a:picLocks noChangeAspect="1"/>
          </p:cNvPicPr>
          <p:nvPr/>
        </p:nvPicPr>
        <p:blipFill rotWithShape="1">
          <a:blip r:embed="rId3"/>
          <a:srcRect l="78750" t="29452" r="2016" b="47956"/>
          <a:stretch/>
        </p:blipFill>
        <p:spPr>
          <a:xfrm>
            <a:off x="782043" y="4218673"/>
            <a:ext cx="3789957" cy="2502802"/>
          </a:xfrm>
          <a:prstGeom prst="rect">
            <a:avLst/>
          </a:prstGeom>
        </p:spPr>
      </p:pic>
      <p:sp>
        <p:nvSpPr>
          <p:cNvPr id="27" name="TextBox 26">
            <a:extLst>
              <a:ext uri="{FF2B5EF4-FFF2-40B4-BE49-F238E27FC236}">
                <a16:creationId xmlns:a16="http://schemas.microsoft.com/office/drawing/2014/main" id="{17688C59-3B30-4310-BE3C-13DB29251444}"/>
              </a:ext>
            </a:extLst>
          </p:cNvPr>
          <p:cNvSpPr txBox="1"/>
          <p:nvPr/>
        </p:nvSpPr>
        <p:spPr>
          <a:xfrm>
            <a:off x="5201778" y="4957535"/>
            <a:ext cx="6781800" cy="1569660"/>
          </a:xfrm>
          <a:prstGeom prst="rect">
            <a:avLst/>
          </a:prstGeom>
          <a:noFill/>
        </p:spPr>
        <p:txBody>
          <a:bodyPr wrap="square" rtlCol="0">
            <a:spAutoFit/>
          </a:bodyPr>
          <a:lstStyle/>
          <a:p>
            <a:r>
              <a:rPr lang="en-US" sz="2400" dirty="0"/>
              <a:t>Canadian survivors of SS </a:t>
            </a:r>
            <a:r>
              <a:rPr lang="en-US" sz="2400" i="1" dirty="0"/>
              <a:t>Cornwallis</a:t>
            </a:r>
            <a:r>
              <a:rPr lang="en-US" sz="2400" dirty="0"/>
              <a:t> – the rest froze; the captain the lights on at night to help local lobster boats. A U-boat saw their lights and sank the ship killing all but these men.</a:t>
            </a:r>
          </a:p>
        </p:txBody>
      </p:sp>
      <p:sp>
        <p:nvSpPr>
          <p:cNvPr id="28" name="TextBox 27">
            <a:extLst>
              <a:ext uri="{FF2B5EF4-FFF2-40B4-BE49-F238E27FC236}">
                <a16:creationId xmlns:a16="http://schemas.microsoft.com/office/drawing/2014/main" id="{5E561E91-D672-4627-9818-4A936F4F7115}"/>
              </a:ext>
            </a:extLst>
          </p:cNvPr>
          <p:cNvSpPr txBox="1"/>
          <p:nvPr/>
        </p:nvSpPr>
        <p:spPr>
          <a:xfrm>
            <a:off x="253550" y="3576041"/>
            <a:ext cx="4767955" cy="400110"/>
          </a:xfrm>
          <a:prstGeom prst="rect">
            <a:avLst/>
          </a:prstGeom>
          <a:noFill/>
        </p:spPr>
        <p:txBody>
          <a:bodyPr wrap="square" rtlCol="0">
            <a:spAutoFit/>
          </a:bodyPr>
          <a:lstStyle/>
          <a:p>
            <a:r>
              <a:rPr lang="en-US" sz="2000" dirty="0"/>
              <a:t>AFS or American Field Service volunteers</a:t>
            </a:r>
          </a:p>
        </p:txBody>
      </p:sp>
    </p:spTree>
    <p:extLst>
      <p:ext uri="{BB962C8B-B14F-4D97-AF65-F5344CB8AC3E}">
        <p14:creationId xmlns:p14="http://schemas.microsoft.com/office/powerpoint/2010/main" val="39628898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846801980"/>
              </p:ext>
            </p:extLst>
          </p:nvPr>
        </p:nvGraphicFramePr>
        <p:xfrm>
          <a:off x="457199" y="98853"/>
          <a:ext cx="11071654" cy="6561439"/>
        </p:xfrm>
        <a:graphic>
          <a:graphicData uri="http://schemas.openxmlformats.org/drawingml/2006/table">
            <a:tbl>
              <a:tblPr>
                <a:tableStyleId>{5C22544A-7EE6-4342-B048-85BDC9FD1C3A}</a:tableStyleId>
              </a:tblPr>
              <a:tblGrid>
                <a:gridCol w="1089016">
                  <a:extLst>
                    <a:ext uri="{9D8B030D-6E8A-4147-A177-3AD203B41FA5}">
                      <a16:colId xmlns:a16="http://schemas.microsoft.com/office/drawing/2014/main" val="20000"/>
                    </a:ext>
                  </a:extLst>
                </a:gridCol>
                <a:gridCol w="663763">
                  <a:extLst>
                    <a:ext uri="{9D8B030D-6E8A-4147-A177-3AD203B41FA5}">
                      <a16:colId xmlns:a16="http://schemas.microsoft.com/office/drawing/2014/main" val="20001"/>
                    </a:ext>
                  </a:extLst>
                </a:gridCol>
                <a:gridCol w="558958">
                  <a:extLst>
                    <a:ext uri="{9D8B030D-6E8A-4147-A177-3AD203B41FA5}">
                      <a16:colId xmlns:a16="http://schemas.microsoft.com/office/drawing/2014/main" val="20002"/>
                    </a:ext>
                  </a:extLst>
                </a:gridCol>
                <a:gridCol w="1525489">
                  <a:extLst>
                    <a:ext uri="{9D8B030D-6E8A-4147-A177-3AD203B41FA5}">
                      <a16:colId xmlns:a16="http://schemas.microsoft.com/office/drawing/2014/main" val="20003"/>
                    </a:ext>
                  </a:extLst>
                </a:gridCol>
                <a:gridCol w="1164495">
                  <a:extLst>
                    <a:ext uri="{9D8B030D-6E8A-4147-A177-3AD203B41FA5}">
                      <a16:colId xmlns:a16="http://schemas.microsoft.com/office/drawing/2014/main" val="20004"/>
                    </a:ext>
                  </a:extLst>
                </a:gridCol>
                <a:gridCol w="1374105">
                  <a:extLst>
                    <a:ext uri="{9D8B030D-6E8A-4147-A177-3AD203B41FA5}">
                      <a16:colId xmlns:a16="http://schemas.microsoft.com/office/drawing/2014/main" val="20005"/>
                    </a:ext>
                  </a:extLst>
                </a:gridCol>
                <a:gridCol w="978176">
                  <a:extLst>
                    <a:ext uri="{9D8B030D-6E8A-4147-A177-3AD203B41FA5}">
                      <a16:colId xmlns:a16="http://schemas.microsoft.com/office/drawing/2014/main" val="20006"/>
                    </a:ext>
                  </a:extLst>
                </a:gridCol>
                <a:gridCol w="558958">
                  <a:extLst>
                    <a:ext uri="{9D8B030D-6E8A-4147-A177-3AD203B41FA5}">
                      <a16:colId xmlns:a16="http://schemas.microsoft.com/office/drawing/2014/main" val="20007"/>
                    </a:ext>
                  </a:extLst>
                </a:gridCol>
                <a:gridCol w="558958">
                  <a:extLst>
                    <a:ext uri="{9D8B030D-6E8A-4147-A177-3AD203B41FA5}">
                      <a16:colId xmlns:a16="http://schemas.microsoft.com/office/drawing/2014/main" val="20008"/>
                    </a:ext>
                  </a:extLst>
                </a:gridCol>
                <a:gridCol w="360994">
                  <a:extLst>
                    <a:ext uri="{9D8B030D-6E8A-4147-A177-3AD203B41FA5}">
                      <a16:colId xmlns:a16="http://schemas.microsoft.com/office/drawing/2014/main" val="20009"/>
                    </a:ext>
                  </a:extLst>
                </a:gridCol>
                <a:gridCol w="372638">
                  <a:extLst>
                    <a:ext uri="{9D8B030D-6E8A-4147-A177-3AD203B41FA5}">
                      <a16:colId xmlns:a16="http://schemas.microsoft.com/office/drawing/2014/main" val="20010"/>
                    </a:ext>
                  </a:extLst>
                </a:gridCol>
                <a:gridCol w="314414">
                  <a:extLst>
                    <a:ext uri="{9D8B030D-6E8A-4147-A177-3AD203B41FA5}">
                      <a16:colId xmlns:a16="http://schemas.microsoft.com/office/drawing/2014/main" val="20011"/>
                    </a:ext>
                  </a:extLst>
                </a:gridCol>
                <a:gridCol w="302768">
                  <a:extLst>
                    <a:ext uri="{9D8B030D-6E8A-4147-A177-3AD203B41FA5}">
                      <a16:colId xmlns:a16="http://schemas.microsoft.com/office/drawing/2014/main" val="20012"/>
                    </a:ext>
                  </a:extLst>
                </a:gridCol>
                <a:gridCol w="1248922">
                  <a:extLst>
                    <a:ext uri="{9D8B030D-6E8A-4147-A177-3AD203B41FA5}">
                      <a16:colId xmlns:a16="http://schemas.microsoft.com/office/drawing/2014/main" val="20013"/>
                    </a:ext>
                  </a:extLst>
                </a:gridCol>
              </a:tblGrid>
              <a:tr h="448634">
                <a:tc>
                  <a:txBody>
                    <a:bodyPr/>
                    <a:lstStyle/>
                    <a:p>
                      <a:pPr algn="l" fontAlgn="b"/>
                      <a:r>
                        <a:rPr lang="en-US" sz="1400" u="none" strike="noStrike" dirty="0">
                          <a:effectLst/>
                        </a:rPr>
                        <a:t>Fort Binger</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5/18/1942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U-588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Ballast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Belfast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5,671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Yarmouth NS</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0"/>
                  </a:ext>
                </a:extLst>
              </a:tr>
              <a:tr h="491803">
                <a:tc>
                  <a:txBody>
                    <a:bodyPr/>
                    <a:lstStyle/>
                    <a:p>
                      <a:pPr algn="l" fontAlgn="b"/>
                      <a:r>
                        <a:rPr lang="en-US" sz="1400" u="none" strike="noStrike">
                          <a:effectLst/>
                        </a:rPr>
                        <a:t>Norland</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5/20/1942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U-108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Ballast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tanker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Glasgow</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Corpus Christi</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Norway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8,134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14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Bedford &amp; Nantucket</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1"/>
                  </a:ext>
                </a:extLst>
              </a:tr>
              <a:tr h="448634">
                <a:tc>
                  <a:txBody>
                    <a:bodyPr/>
                    <a:lstStyle/>
                    <a:p>
                      <a:pPr algn="l" fontAlgn="b"/>
                      <a:r>
                        <a:rPr lang="en-US" sz="1400" u="none" strike="noStrike">
                          <a:effectLst/>
                        </a:rPr>
                        <a:t>Plow City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5/22/1942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U-588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4,971 tons bauxite ore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Trinidad</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3,282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30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London</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2"/>
                  </a:ext>
                </a:extLst>
              </a:tr>
              <a:tr h="1108688">
                <a:tc>
                  <a:txBody>
                    <a:bodyPr/>
                    <a:lstStyle/>
                    <a:p>
                      <a:pPr algn="l" fontAlgn="b"/>
                      <a:r>
                        <a:rPr lang="en-US" sz="1400" u="none" strike="noStrike">
                          <a:effectLst/>
                        </a:rPr>
                        <a:t>Margot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5/23/1942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U-588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5,500 tons general cargo, military stores incl. aircraft parts, tanks, explosives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Cape Town, Egypt via Trinidad</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4,545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3"/>
                  </a:ext>
                </a:extLst>
              </a:tr>
              <a:tr h="448634">
                <a:tc>
                  <a:txBody>
                    <a:bodyPr/>
                    <a:lstStyle/>
                    <a:p>
                      <a:pPr algn="l" fontAlgn="b"/>
                      <a:r>
                        <a:rPr lang="en-US" sz="1400" u="none" strike="noStrike">
                          <a:effectLst/>
                        </a:rPr>
                        <a:t>Zurichmoor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5/23/1942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U-432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Ballast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 Thomas, USVI</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4,455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4"/>
                  </a:ext>
                </a:extLst>
              </a:tr>
              <a:tr h="491803">
                <a:tc>
                  <a:txBody>
                    <a:bodyPr/>
                    <a:lstStyle/>
                    <a:p>
                      <a:pPr algn="l" fontAlgn="b"/>
                      <a:r>
                        <a:rPr lang="en-US" sz="1400" u="none" strike="noStrike">
                          <a:effectLst/>
                        </a:rPr>
                        <a:t>Polyphemus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5/25/1942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U-578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5,936 tons of wheat, 790 tons wool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Sydney, Aust.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Dutch</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6,269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18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Bedford &amp; Nantucket</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5"/>
                  </a:ext>
                </a:extLst>
              </a:tr>
              <a:tr h="448634">
                <a:tc>
                  <a:txBody>
                    <a:bodyPr/>
                    <a:lstStyle/>
                    <a:p>
                      <a:pPr algn="l" fontAlgn="b"/>
                      <a:r>
                        <a:rPr lang="en-US" sz="1400" u="none" strike="noStrike">
                          <a:effectLst/>
                        </a:rPr>
                        <a:t>Liverpool Packet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5/31/1942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U-432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1,945 tons US Govt. stores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Canada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1,188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Seal I., Cape Sable</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6"/>
                  </a:ext>
                </a:extLst>
              </a:tr>
              <a:tr h="448634">
                <a:tc>
                  <a:txBody>
                    <a:bodyPr/>
                    <a:lstStyle/>
                    <a:p>
                      <a:pPr algn="l" fontAlgn="b"/>
                      <a:r>
                        <a:rPr lang="en-US" sz="1400" u="none" strike="noStrike">
                          <a:effectLst/>
                        </a:rPr>
                        <a:t>Mattawin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U-553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7,000 tons military stores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Cape Town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6,919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Cape Cod, MA</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7"/>
                  </a:ext>
                </a:extLst>
              </a:tr>
              <a:tr h="1328707">
                <a:tc>
                  <a:txBody>
                    <a:bodyPr/>
                    <a:lstStyle/>
                    <a:p>
                      <a:pPr algn="l" fontAlgn="b"/>
                      <a:r>
                        <a:rPr lang="en-US" sz="1400" u="none" strike="noStrike">
                          <a:effectLst/>
                        </a:rPr>
                        <a:t>Berganger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U-578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General cargo incl. 48,000 bags coffee, 1,000 bales linters, 1,138 liters sunflower seeds, hides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Motor ship</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Santos, Brazil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Norway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6,826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47</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43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Bedford</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8"/>
                  </a:ext>
                </a:extLst>
              </a:tr>
              <a:tr h="448634">
                <a:tc>
                  <a:txBody>
                    <a:bodyPr/>
                    <a:lstStyle/>
                    <a:p>
                      <a:pPr algn="l" fontAlgn="b"/>
                      <a:r>
                        <a:rPr lang="en-US" sz="1400" u="none" strike="noStrike">
                          <a:effectLst/>
                        </a:rPr>
                        <a:t>Ben &amp; Josephine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6/3/1942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U-432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Fish</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Fishing vessel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Gloucester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Sea Island, NS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102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8</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Mount Desert, ME</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9"/>
                  </a:ext>
                </a:extLst>
              </a:tr>
              <a:tr h="448634">
                <a:tc>
                  <a:txBody>
                    <a:bodyPr/>
                    <a:lstStyle/>
                    <a:p>
                      <a:pPr algn="l" fontAlgn="b"/>
                      <a:r>
                        <a:rPr lang="en-US" sz="1400" u="none" strike="noStrike" dirty="0">
                          <a:effectLst/>
                        </a:rPr>
                        <a:t>Malayan Prince</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6/9/1942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U-432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General cargo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8,593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(slightly damaged)</a:t>
                      </a:r>
                      <a:endParaRPr lang="en-US" sz="1400" b="0" i="0" u="none" strike="noStrike" dirty="0">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10"/>
                  </a:ext>
                </a:extLst>
              </a:tr>
            </a:tbl>
          </a:graphicData>
        </a:graphic>
      </p:graphicFrame>
      <p:sp>
        <p:nvSpPr>
          <p:cNvPr id="2" name="Slide Number Placeholder 1"/>
          <p:cNvSpPr>
            <a:spLocks noGrp="1"/>
          </p:cNvSpPr>
          <p:nvPr>
            <p:ph type="sldNum" sz="quarter" idx="12"/>
          </p:nvPr>
        </p:nvSpPr>
        <p:spPr/>
        <p:txBody>
          <a:bodyPr/>
          <a:lstStyle/>
          <a:p>
            <a:fld id="{45EF20E7-344A-4215-952B-C78526E47CCC}" type="slidenum">
              <a:rPr lang="en-US" smtClean="0"/>
              <a:t>16</a:t>
            </a:fld>
            <a:endParaRPr lang="en-US"/>
          </a:p>
        </p:txBody>
      </p:sp>
    </p:spTree>
    <p:extLst>
      <p:ext uri="{BB962C8B-B14F-4D97-AF65-F5344CB8AC3E}">
        <p14:creationId xmlns:p14="http://schemas.microsoft.com/office/powerpoint/2010/main" val="41567900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819478068"/>
              </p:ext>
            </p:extLst>
          </p:nvPr>
        </p:nvGraphicFramePr>
        <p:xfrm>
          <a:off x="321277" y="3"/>
          <a:ext cx="11640063" cy="6741791"/>
        </p:xfrm>
        <a:graphic>
          <a:graphicData uri="http://schemas.openxmlformats.org/drawingml/2006/table">
            <a:tbl>
              <a:tblPr>
                <a:tableStyleId>{5C22544A-7EE6-4342-B048-85BDC9FD1C3A}</a:tableStyleId>
              </a:tblPr>
              <a:tblGrid>
                <a:gridCol w="1097596">
                  <a:extLst>
                    <a:ext uri="{9D8B030D-6E8A-4147-A177-3AD203B41FA5}">
                      <a16:colId xmlns:a16="http://schemas.microsoft.com/office/drawing/2014/main" val="20000"/>
                    </a:ext>
                  </a:extLst>
                </a:gridCol>
                <a:gridCol w="700986">
                  <a:extLst>
                    <a:ext uri="{9D8B030D-6E8A-4147-A177-3AD203B41FA5}">
                      <a16:colId xmlns:a16="http://schemas.microsoft.com/office/drawing/2014/main" val="20001"/>
                    </a:ext>
                  </a:extLst>
                </a:gridCol>
                <a:gridCol w="590304">
                  <a:extLst>
                    <a:ext uri="{9D8B030D-6E8A-4147-A177-3AD203B41FA5}">
                      <a16:colId xmlns:a16="http://schemas.microsoft.com/office/drawing/2014/main" val="20002"/>
                    </a:ext>
                  </a:extLst>
                </a:gridCol>
                <a:gridCol w="1611040">
                  <a:extLst>
                    <a:ext uri="{9D8B030D-6E8A-4147-A177-3AD203B41FA5}">
                      <a16:colId xmlns:a16="http://schemas.microsoft.com/office/drawing/2014/main" val="20003"/>
                    </a:ext>
                  </a:extLst>
                </a:gridCol>
                <a:gridCol w="1229800">
                  <a:extLst>
                    <a:ext uri="{9D8B030D-6E8A-4147-A177-3AD203B41FA5}">
                      <a16:colId xmlns:a16="http://schemas.microsoft.com/office/drawing/2014/main" val="20004"/>
                    </a:ext>
                  </a:extLst>
                </a:gridCol>
                <a:gridCol w="1451165">
                  <a:extLst>
                    <a:ext uri="{9D8B030D-6E8A-4147-A177-3AD203B41FA5}">
                      <a16:colId xmlns:a16="http://schemas.microsoft.com/office/drawing/2014/main" val="20005"/>
                    </a:ext>
                  </a:extLst>
                </a:gridCol>
                <a:gridCol w="1033032">
                  <a:extLst>
                    <a:ext uri="{9D8B030D-6E8A-4147-A177-3AD203B41FA5}">
                      <a16:colId xmlns:a16="http://schemas.microsoft.com/office/drawing/2014/main" val="20006"/>
                    </a:ext>
                  </a:extLst>
                </a:gridCol>
                <a:gridCol w="590304">
                  <a:extLst>
                    <a:ext uri="{9D8B030D-6E8A-4147-A177-3AD203B41FA5}">
                      <a16:colId xmlns:a16="http://schemas.microsoft.com/office/drawing/2014/main" val="20007"/>
                    </a:ext>
                  </a:extLst>
                </a:gridCol>
                <a:gridCol w="590304">
                  <a:extLst>
                    <a:ext uri="{9D8B030D-6E8A-4147-A177-3AD203B41FA5}">
                      <a16:colId xmlns:a16="http://schemas.microsoft.com/office/drawing/2014/main" val="20008"/>
                    </a:ext>
                  </a:extLst>
                </a:gridCol>
                <a:gridCol w="381239">
                  <a:extLst>
                    <a:ext uri="{9D8B030D-6E8A-4147-A177-3AD203B41FA5}">
                      <a16:colId xmlns:a16="http://schemas.microsoft.com/office/drawing/2014/main" val="20009"/>
                    </a:ext>
                  </a:extLst>
                </a:gridCol>
                <a:gridCol w="393537">
                  <a:extLst>
                    <a:ext uri="{9D8B030D-6E8A-4147-A177-3AD203B41FA5}">
                      <a16:colId xmlns:a16="http://schemas.microsoft.com/office/drawing/2014/main" val="20010"/>
                    </a:ext>
                  </a:extLst>
                </a:gridCol>
                <a:gridCol w="332046">
                  <a:extLst>
                    <a:ext uri="{9D8B030D-6E8A-4147-A177-3AD203B41FA5}">
                      <a16:colId xmlns:a16="http://schemas.microsoft.com/office/drawing/2014/main" val="20011"/>
                    </a:ext>
                  </a:extLst>
                </a:gridCol>
                <a:gridCol w="319749">
                  <a:extLst>
                    <a:ext uri="{9D8B030D-6E8A-4147-A177-3AD203B41FA5}">
                      <a16:colId xmlns:a16="http://schemas.microsoft.com/office/drawing/2014/main" val="20012"/>
                    </a:ext>
                  </a:extLst>
                </a:gridCol>
                <a:gridCol w="1318961">
                  <a:extLst>
                    <a:ext uri="{9D8B030D-6E8A-4147-A177-3AD203B41FA5}">
                      <a16:colId xmlns:a16="http://schemas.microsoft.com/office/drawing/2014/main" val="20013"/>
                    </a:ext>
                  </a:extLst>
                </a:gridCol>
              </a:tblGrid>
              <a:tr h="415437">
                <a:tc>
                  <a:txBody>
                    <a:bodyPr/>
                    <a:lstStyle/>
                    <a:p>
                      <a:pPr algn="l" fontAlgn="b"/>
                      <a:r>
                        <a:rPr lang="en-US" sz="1400" u="none" strike="noStrike">
                          <a:effectLst/>
                        </a:rPr>
                        <a:t>Lark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6/13/1942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U-107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50 tons fish</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Fishing vessel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Le Havre Banks, NS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148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27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0"/>
                  </a:ext>
                </a:extLst>
              </a:tr>
              <a:tr h="619175">
                <a:tc>
                  <a:txBody>
                    <a:bodyPr/>
                    <a:lstStyle/>
                    <a:p>
                      <a:pPr algn="l" fontAlgn="b"/>
                      <a:r>
                        <a:rPr lang="en-US" sz="1400" u="none" strike="noStrike">
                          <a:effectLst/>
                        </a:rPr>
                        <a:t>Port Nicholson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6/16/1942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1,600 auto parts, 4,000 tons military stores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8,402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91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85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 </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1"/>
                  </a:ext>
                </a:extLst>
              </a:tr>
              <a:tr h="545226">
                <a:tc>
                  <a:txBody>
                    <a:bodyPr/>
                    <a:lstStyle/>
                    <a:p>
                      <a:pPr algn="l" fontAlgn="b"/>
                      <a:r>
                        <a:rPr lang="en-US" sz="1400" u="none" strike="noStrike">
                          <a:effectLst/>
                        </a:rPr>
                        <a:t>Cherokee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6/16/1942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Ballast - 350 tons sand</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passenger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5,896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169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83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Provincetown &amp; Boston</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2"/>
                  </a:ext>
                </a:extLst>
              </a:tr>
              <a:tr h="822913">
                <a:tc>
                  <a:txBody>
                    <a:bodyPr/>
                    <a:lstStyle/>
                    <a:p>
                      <a:pPr algn="l" fontAlgn="b"/>
                      <a:r>
                        <a:rPr lang="en-US" sz="1400" u="none" strike="noStrike">
                          <a:effectLst/>
                        </a:rPr>
                        <a:t>Moldanger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6/27/1942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U-404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8,700 tons general cargo, incl. salted hides, tallow, wool, veg. oil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Buenos Aires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Norway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6,827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Cape May, NJ</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3"/>
                  </a:ext>
                </a:extLst>
              </a:tr>
              <a:tr h="619175">
                <a:tc>
                  <a:txBody>
                    <a:bodyPr/>
                    <a:lstStyle/>
                    <a:p>
                      <a:pPr algn="l" fontAlgn="b"/>
                      <a:r>
                        <a:rPr lang="en-US" sz="1400" u="none" strike="noStrike">
                          <a:effectLst/>
                        </a:rPr>
                        <a:t>Alexander Macomb</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7/3/1942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U-215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9,000 tons military cargo, tanks planse, explosives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Woods Hole MA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7,191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31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Woods Hole MA</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4"/>
                  </a:ext>
                </a:extLst>
              </a:tr>
              <a:tr h="415437">
                <a:tc>
                  <a:txBody>
                    <a:bodyPr/>
                    <a:lstStyle/>
                    <a:p>
                      <a:pPr algn="l" fontAlgn="b"/>
                      <a:r>
                        <a:rPr lang="en-US" sz="1400" u="none" strike="noStrike">
                          <a:effectLst/>
                        </a:rPr>
                        <a:t>Lucille M.</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7/25/1942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Fish</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Fishing vessel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Yarmouth</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Fishing grounds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Canada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Shelbourne, NS</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5"/>
                  </a:ext>
                </a:extLst>
              </a:tr>
              <a:tr h="415437">
                <a:tc>
                  <a:txBody>
                    <a:bodyPr/>
                    <a:lstStyle/>
                    <a:p>
                      <a:pPr algn="l" fontAlgn="b"/>
                      <a:r>
                        <a:rPr lang="en-US" sz="1400" u="none" strike="noStrike">
                          <a:effectLst/>
                        </a:rPr>
                        <a:t>Angelus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5/19/1943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U-161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Molasses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Schooner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Barbados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Canada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255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Portland ME</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6"/>
                  </a:ext>
                </a:extLst>
              </a:tr>
              <a:tr h="619175">
                <a:tc>
                  <a:txBody>
                    <a:bodyPr/>
                    <a:lstStyle/>
                    <a:p>
                      <a:pPr algn="l" fontAlgn="b"/>
                      <a:r>
                        <a:rPr lang="en-US" sz="1400" u="none" strike="noStrike">
                          <a:effectLst/>
                        </a:rPr>
                        <a:t>Pan Pennsylvania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4/16/1944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U-550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140,000 bbls 80 octane gasoline, aircraft on deck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Turbine tanker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Barry, Wales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11,017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Londonberry, Ireland</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7"/>
                  </a:ext>
                </a:extLst>
              </a:tr>
              <a:tr h="545226">
                <a:tc>
                  <a:txBody>
                    <a:bodyPr/>
                    <a:lstStyle/>
                    <a:p>
                      <a:pPr algn="l" fontAlgn="b"/>
                      <a:r>
                        <a:rPr lang="en-US" sz="1400" u="none" strike="noStrike">
                          <a:effectLst/>
                        </a:rPr>
                        <a:t>Cornwallis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12/3/1944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U-1230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bagged sugar, molasses in barrels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Sandwich, MA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 John, NB</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Canada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5,458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Rockland, ME</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8"/>
                  </a:ext>
                </a:extLst>
              </a:tr>
              <a:tr h="545226">
                <a:tc>
                  <a:txBody>
                    <a:bodyPr/>
                    <a:lstStyle/>
                    <a:p>
                      <a:pPr algn="l" fontAlgn="b"/>
                      <a:r>
                        <a:rPr lang="en-US" sz="1400" u="none" strike="noStrike">
                          <a:effectLst/>
                        </a:rPr>
                        <a:t>Atlantic States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4/5/1945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U-879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Ballast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Turbine tanker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Las Piedras, Venezuela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8,537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52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9"/>
                  </a:ext>
                </a:extLst>
              </a:tr>
              <a:tr h="415437">
                <a:tc>
                  <a:txBody>
                    <a:bodyPr/>
                    <a:lstStyle/>
                    <a:p>
                      <a:pPr algn="l" fontAlgn="b"/>
                      <a:r>
                        <a:rPr lang="en-US" sz="1400" u="none" strike="noStrike">
                          <a:effectLst/>
                        </a:rPr>
                        <a:t>USS Eagle (PE-56)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4/23/1945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U-853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Patrol craft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Patrol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Patrol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13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Maine, TBN</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10"/>
                  </a:ext>
                </a:extLst>
              </a:tr>
              <a:tr h="558857">
                <a:tc>
                  <a:txBody>
                    <a:bodyPr/>
                    <a:lstStyle/>
                    <a:p>
                      <a:pPr algn="l" fontAlgn="b"/>
                      <a:r>
                        <a:rPr lang="en-US" sz="1400" u="none" strike="noStrike">
                          <a:effectLst/>
                        </a:rPr>
                        <a:t>Black Point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5/5/1945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U-853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7,759 tons coal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Newport News, VA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Weymouth, MA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5,353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Point Judith &amp; Newport</a:t>
                      </a:r>
                      <a:endParaRPr lang="en-US" sz="1400" b="0" i="0" u="none" strike="noStrike" dirty="0">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11"/>
                  </a:ext>
                </a:extLst>
              </a:tr>
            </a:tbl>
          </a:graphicData>
        </a:graphic>
      </p:graphicFrame>
      <p:sp>
        <p:nvSpPr>
          <p:cNvPr id="2" name="Slide Number Placeholder 1"/>
          <p:cNvSpPr>
            <a:spLocks noGrp="1"/>
          </p:cNvSpPr>
          <p:nvPr>
            <p:ph type="sldNum" sz="quarter" idx="12"/>
          </p:nvPr>
        </p:nvSpPr>
        <p:spPr/>
        <p:txBody>
          <a:bodyPr/>
          <a:lstStyle/>
          <a:p>
            <a:fld id="{45EF20E7-344A-4215-952B-C78526E47CCC}" type="slidenum">
              <a:rPr lang="en-US" smtClean="0"/>
              <a:t>17</a:t>
            </a:fld>
            <a:endParaRPr lang="en-US"/>
          </a:p>
        </p:txBody>
      </p:sp>
    </p:spTree>
    <p:extLst>
      <p:ext uri="{BB962C8B-B14F-4D97-AF65-F5344CB8AC3E}">
        <p14:creationId xmlns:p14="http://schemas.microsoft.com/office/powerpoint/2010/main" val="2932474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381735" cy="611059"/>
          </a:xfrm>
        </p:spPr>
        <p:txBody>
          <a:bodyPr>
            <a:normAutofit fontScale="90000"/>
          </a:bodyPr>
          <a:lstStyle/>
          <a:p>
            <a:pPr algn="ctr"/>
            <a:r>
              <a:rPr lang="en-US" dirty="0"/>
              <a:t>New England Ports Survivors Landed In:</a:t>
            </a:r>
          </a:p>
        </p:txBody>
      </p:sp>
      <p:sp>
        <p:nvSpPr>
          <p:cNvPr id="3" name="Content Placeholder 2"/>
          <p:cNvSpPr>
            <a:spLocks noGrp="1"/>
          </p:cNvSpPr>
          <p:nvPr>
            <p:ph idx="1"/>
          </p:nvPr>
        </p:nvSpPr>
        <p:spPr>
          <a:xfrm>
            <a:off x="524845" y="1152881"/>
            <a:ext cx="8085755" cy="5568594"/>
          </a:xfrm>
        </p:spPr>
        <p:txBody>
          <a:bodyPr>
            <a:normAutofit/>
          </a:bodyPr>
          <a:lstStyle/>
          <a:p>
            <a:r>
              <a:rPr lang="en-US" dirty="0"/>
              <a:t>MAINE:</a:t>
            </a:r>
          </a:p>
          <a:p>
            <a:r>
              <a:rPr lang="en-US" dirty="0"/>
              <a:t>Portland, Rockland, Mount Desert Island</a:t>
            </a:r>
          </a:p>
          <a:p>
            <a:r>
              <a:rPr lang="en-US" dirty="0"/>
              <a:t>MASSACHUSETTS:</a:t>
            </a:r>
          </a:p>
          <a:p>
            <a:r>
              <a:rPr lang="en-US" dirty="0"/>
              <a:t>New Bedford, Nantucket, Boston, Woods Hole, Provincetown &amp; “Cape Cod” – probably Provincetown ultimately</a:t>
            </a:r>
          </a:p>
          <a:p>
            <a:r>
              <a:rPr lang="en-US" dirty="0"/>
              <a:t>RHODE ISLAND:</a:t>
            </a:r>
          </a:p>
          <a:p>
            <a:r>
              <a:rPr lang="en-US" dirty="0"/>
              <a:t>Point Judith, Newport (both Allied sailors &amp; German     U-boat survivors)</a:t>
            </a:r>
          </a:p>
          <a:p>
            <a:r>
              <a:rPr lang="en-US" dirty="0"/>
              <a:t>CONNECTICUT:</a:t>
            </a:r>
          </a:p>
          <a:p>
            <a:r>
              <a:rPr lang="en-US" dirty="0"/>
              <a:t>New London (site of US Navy submarine base)</a:t>
            </a:r>
          </a:p>
          <a:p>
            <a:endParaRPr lang="en-US" dirty="0"/>
          </a:p>
        </p:txBody>
      </p:sp>
      <p:sp>
        <p:nvSpPr>
          <p:cNvPr id="4" name="Slide Number Placeholder 3"/>
          <p:cNvSpPr>
            <a:spLocks noGrp="1"/>
          </p:cNvSpPr>
          <p:nvPr>
            <p:ph type="sldNum" sz="quarter" idx="12"/>
          </p:nvPr>
        </p:nvSpPr>
        <p:spPr/>
        <p:txBody>
          <a:bodyPr/>
          <a:lstStyle/>
          <a:p>
            <a:fld id="{45EF20E7-344A-4215-952B-C78526E47CCC}" type="slidenum">
              <a:rPr lang="en-US" smtClean="0"/>
              <a:t>18</a:t>
            </a:fld>
            <a:endParaRPr lang="en-US"/>
          </a:p>
        </p:txBody>
      </p:sp>
      <p:pic>
        <p:nvPicPr>
          <p:cNvPr id="5" name="Picture 4">
            <a:extLst>
              <a:ext uri="{FF2B5EF4-FFF2-40B4-BE49-F238E27FC236}">
                <a16:creationId xmlns:a16="http://schemas.microsoft.com/office/drawing/2014/main" id="{9A0DCC14-1F07-4A1E-A41D-6CB16842A4B7}"/>
              </a:ext>
            </a:extLst>
          </p:cNvPr>
          <p:cNvPicPr>
            <a:picLocks noChangeAspect="1"/>
          </p:cNvPicPr>
          <p:nvPr/>
        </p:nvPicPr>
        <p:blipFill>
          <a:blip r:embed="rId2"/>
          <a:stretch>
            <a:fillRect/>
          </a:stretch>
        </p:blipFill>
        <p:spPr>
          <a:xfrm>
            <a:off x="8820811" y="1152881"/>
            <a:ext cx="2817926" cy="4127042"/>
          </a:xfrm>
          <a:prstGeom prst="rect">
            <a:avLst/>
          </a:prstGeom>
        </p:spPr>
      </p:pic>
      <p:sp>
        <p:nvSpPr>
          <p:cNvPr id="6" name="TextBox 5">
            <a:extLst>
              <a:ext uri="{FF2B5EF4-FFF2-40B4-BE49-F238E27FC236}">
                <a16:creationId xmlns:a16="http://schemas.microsoft.com/office/drawing/2014/main" id="{A3302E04-C126-4F7D-B099-51A0E5C1E5CD}"/>
              </a:ext>
            </a:extLst>
          </p:cNvPr>
          <p:cNvSpPr txBox="1"/>
          <p:nvPr/>
        </p:nvSpPr>
        <p:spPr>
          <a:xfrm>
            <a:off x="8019582" y="5463503"/>
            <a:ext cx="3925235" cy="646330"/>
          </a:xfrm>
          <a:prstGeom prst="rect">
            <a:avLst/>
          </a:prstGeom>
          <a:noFill/>
        </p:spPr>
        <p:txBody>
          <a:bodyPr wrap="square" rtlCol="0">
            <a:spAutoFit/>
          </a:bodyPr>
          <a:lstStyle/>
          <a:p>
            <a:r>
              <a:rPr lang="en-US" dirty="0"/>
              <a:t>This captain was never seen after this photos was  taken North Atlantic winter</a:t>
            </a:r>
          </a:p>
        </p:txBody>
      </p:sp>
    </p:spTree>
    <p:extLst>
      <p:ext uri="{BB962C8B-B14F-4D97-AF65-F5344CB8AC3E}">
        <p14:creationId xmlns:p14="http://schemas.microsoft.com/office/powerpoint/2010/main" val="4277770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F9256-9A0E-4B99-A1BA-8F2FE01515EE}"/>
              </a:ext>
            </a:extLst>
          </p:cNvPr>
          <p:cNvSpPr>
            <a:spLocks noGrp="1"/>
          </p:cNvSpPr>
          <p:nvPr>
            <p:ph type="title"/>
          </p:nvPr>
        </p:nvSpPr>
        <p:spPr>
          <a:xfrm>
            <a:off x="838200" y="365126"/>
            <a:ext cx="10208342" cy="600386"/>
          </a:xfrm>
        </p:spPr>
        <p:txBody>
          <a:bodyPr>
            <a:normAutofit fontScale="90000"/>
          </a:bodyPr>
          <a:lstStyle/>
          <a:p>
            <a:pPr algn="ctr"/>
            <a:r>
              <a:rPr lang="en-US" dirty="0"/>
              <a:t>Where Survivors Landed in New England</a:t>
            </a:r>
          </a:p>
        </p:txBody>
      </p:sp>
      <p:pic>
        <p:nvPicPr>
          <p:cNvPr id="5" name="Content Placeholder 4">
            <a:extLst>
              <a:ext uri="{FF2B5EF4-FFF2-40B4-BE49-F238E27FC236}">
                <a16:creationId xmlns:a16="http://schemas.microsoft.com/office/drawing/2014/main" id="{3C948D0F-9ECC-42A5-816D-7F3A7183AE35}"/>
              </a:ext>
            </a:extLst>
          </p:cNvPr>
          <p:cNvPicPr>
            <a:picLocks noGrp="1" noChangeAspect="1"/>
          </p:cNvPicPr>
          <p:nvPr>
            <p:ph idx="1"/>
          </p:nvPr>
        </p:nvPicPr>
        <p:blipFill rotWithShape="1">
          <a:blip r:embed="rId2"/>
          <a:srcRect t="1" b="46458"/>
          <a:stretch/>
        </p:blipFill>
        <p:spPr>
          <a:xfrm>
            <a:off x="106964" y="965512"/>
            <a:ext cx="5610298" cy="5527361"/>
          </a:xfrm>
          <a:prstGeom prst="rect">
            <a:avLst/>
          </a:prstGeom>
        </p:spPr>
      </p:pic>
      <p:sp>
        <p:nvSpPr>
          <p:cNvPr id="4" name="Slide Number Placeholder 3">
            <a:extLst>
              <a:ext uri="{FF2B5EF4-FFF2-40B4-BE49-F238E27FC236}">
                <a16:creationId xmlns:a16="http://schemas.microsoft.com/office/drawing/2014/main" id="{5A9A57B1-857A-48B0-A063-13245817F158}"/>
              </a:ext>
            </a:extLst>
          </p:cNvPr>
          <p:cNvSpPr>
            <a:spLocks noGrp="1"/>
          </p:cNvSpPr>
          <p:nvPr>
            <p:ph type="sldNum" sz="quarter" idx="12"/>
          </p:nvPr>
        </p:nvSpPr>
        <p:spPr/>
        <p:txBody>
          <a:bodyPr/>
          <a:lstStyle/>
          <a:p>
            <a:fld id="{45EF20E7-344A-4215-952B-C78526E47CCC}" type="slidenum">
              <a:rPr lang="en-US" smtClean="0"/>
              <a:t>19</a:t>
            </a:fld>
            <a:endParaRPr lang="en-US"/>
          </a:p>
        </p:txBody>
      </p:sp>
      <p:pic>
        <p:nvPicPr>
          <p:cNvPr id="6" name="Picture 5">
            <a:extLst>
              <a:ext uri="{FF2B5EF4-FFF2-40B4-BE49-F238E27FC236}">
                <a16:creationId xmlns:a16="http://schemas.microsoft.com/office/drawing/2014/main" id="{054F933D-2E35-40FC-9AC9-A85005C1195D}"/>
              </a:ext>
            </a:extLst>
          </p:cNvPr>
          <p:cNvPicPr>
            <a:picLocks noChangeAspect="1"/>
          </p:cNvPicPr>
          <p:nvPr/>
        </p:nvPicPr>
        <p:blipFill rotWithShape="1">
          <a:blip r:embed="rId3"/>
          <a:srcRect t="52612" b="1"/>
          <a:stretch/>
        </p:blipFill>
        <p:spPr>
          <a:xfrm>
            <a:off x="6096000" y="1216742"/>
            <a:ext cx="5910852" cy="4424515"/>
          </a:xfrm>
          <a:prstGeom prst="rect">
            <a:avLst/>
          </a:prstGeom>
        </p:spPr>
      </p:pic>
    </p:spTree>
    <p:extLst>
      <p:ext uri="{BB962C8B-B14F-4D97-AF65-F5344CB8AC3E}">
        <p14:creationId xmlns:p14="http://schemas.microsoft.com/office/powerpoint/2010/main" val="1331280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381735" cy="450421"/>
          </a:xfrm>
        </p:spPr>
        <p:txBody>
          <a:bodyPr>
            <a:normAutofit fontScale="90000"/>
          </a:bodyPr>
          <a:lstStyle/>
          <a:p>
            <a:pPr algn="ctr"/>
            <a:r>
              <a:rPr lang="en-US" dirty="0"/>
              <a:t>Overview:</a:t>
            </a:r>
          </a:p>
        </p:txBody>
      </p:sp>
      <p:sp>
        <p:nvSpPr>
          <p:cNvPr id="3" name="Content Placeholder 2"/>
          <p:cNvSpPr>
            <a:spLocks noGrp="1"/>
          </p:cNvSpPr>
          <p:nvPr>
            <p:ph idx="1"/>
          </p:nvPr>
        </p:nvSpPr>
        <p:spPr>
          <a:xfrm>
            <a:off x="605481" y="939114"/>
            <a:ext cx="10911016" cy="5237849"/>
          </a:xfrm>
        </p:spPr>
        <p:txBody>
          <a:bodyPr>
            <a:normAutofit/>
          </a:bodyPr>
          <a:lstStyle/>
          <a:p>
            <a:r>
              <a:rPr lang="en-US" dirty="0"/>
              <a:t>73 German U-boat patrols for over 600+ patrol days</a:t>
            </a:r>
          </a:p>
          <a:p>
            <a:r>
              <a:rPr lang="en-US" dirty="0"/>
              <a:t>35 Allied ships sunk or damaged for over 182,000 GRT</a:t>
            </a:r>
          </a:p>
          <a:p>
            <a:r>
              <a:rPr lang="en-US" dirty="0"/>
              <a:t>428 Allied sailors killed, 1,152 survived, 545 landed in New England</a:t>
            </a:r>
          </a:p>
          <a:p>
            <a:r>
              <a:rPr lang="en-US" dirty="0"/>
              <a:t>3 German U-boats sunk off New England: RI, Nantucket, Nova Scotia</a:t>
            </a:r>
          </a:p>
          <a:p>
            <a:r>
              <a:rPr lang="en-US" dirty="0"/>
              <a:t>4 U-boats surrendered in Portsmouth Navy Yard, Kittery, Maine</a:t>
            </a:r>
          </a:p>
          <a:p>
            <a:r>
              <a:rPr lang="en-US" dirty="0"/>
              <a:t>7 U-boats destroyed by US Submarines post-war off Cape Cod</a:t>
            </a:r>
          </a:p>
          <a:p>
            <a:r>
              <a:rPr lang="en-US" dirty="0"/>
              <a:t>3 German officers or sailors buried in New England: MA and Newport</a:t>
            </a:r>
          </a:p>
          <a:p>
            <a:r>
              <a:rPr lang="en-US" dirty="0"/>
              <a:t>3 groups of German saboteurs landed: Maine, Long Island, St. John NB</a:t>
            </a:r>
          </a:p>
          <a:p>
            <a:r>
              <a:rPr lang="en-US" dirty="0"/>
              <a:t>1 US Navy vessel (USS Eagle) sunk by U-boat, Portland Maine</a:t>
            </a:r>
          </a:p>
          <a:p>
            <a:r>
              <a:rPr lang="en-US" dirty="0"/>
              <a:t>1 patrol to lay mines off Boston Harbor MA - unsuccessful</a:t>
            </a:r>
          </a:p>
          <a:p>
            <a:endParaRPr lang="en-US" dirty="0"/>
          </a:p>
          <a:p>
            <a:endParaRPr lang="en-US" dirty="0"/>
          </a:p>
        </p:txBody>
      </p:sp>
      <p:sp>
        <p:nvSpPr>
          <p:cNvPr id="4" name="Slide Number Placeholder 3"/>
          <p:cNvSpPr>
            <a:spLocks noGrp="1"/>
          </p:cNvSpPr>
          <p:nvPr>
            <p:ph type="sldNum" sz="quarter" idx="12"/>
          </p:nvPr>
        </p:nvSpPr>
        <p:spPr/>
        <p:txBody>
          <a:bodyPr/>
          <a:lstStyle/>
          <a:p>
            <a:fld id="{45EF20E7-344A-4215-952B-C78526E47CCC}" type="slidenum">
              <a:rPr lang="en-US" smtClean="0"/>
              <a:t>2</a:t>
            </a:fld>
            <a:endParaRPr lang="en-US"/>
          </a:p>
        </p:txBody>
      </p:sp>
    </p:spTree>
    <p:extLst>
      <p:ext uri="{BB962C8B-B14F-4D97-AF65-F5344CB8AC3E}">
        <p14:creationId xmlns:p14="http://schemas.microsoft.com/office/powerpoint/2010/main" val="28073060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5481395" cy="1278324"/>
          </a:xfrm>
        </p:spPr>
        <p:txBody>
          <a:bodyPr>
            <a:normAutofit/>
          </a:bodyPr>
          <a:lstStyle/>
          <a:p>
            <a:r>
              <a:rPr lang="en-US" sz="2800" i="1" dirty="0"/>
              <a:t>SS </a:t>
            </a:r>
            <a:r>
              <a:rPr lang="en-US" sz="2800" i="1" dirty="0" err="1"/>
              <a:t>Peisander</a:t>
            </a:r>
            <a:r>
              <a:rPr lang="en-US" sz="2800" dirty="0"/>
              <a:t>, whose men survived and were rescued by the USCGC </a:t>
            </a:r>
            <a:r>
              <a:rPr lang="en-US" sz="2800" i="1" dirty="0"/>
              <a:t>General Greene</a:t>
            </a:r>
            <a:r>
              <a:rPr lang="en-US" sz="2800" dirty="0"/>
              <a:t> off Nantucket</a:t>
            </a:r>
          </a:p>
        </p:txBody>
      </p:sp>
      <p:pic>
        <p:nvPicPr>
          <p:cNvPr id="4" name="Content Placeholder 3"/>
          <p:cNvPicPr>
            <a:picLocks noGrp="1" noChangeAspect="1"/>
          </p:cNvPicPr>
          <p:nvPr>
            <p:ph idx="1"/>
          </p:nvPr>
        </p:nvPicPr>
        <p:blipFill>
          <a:blip r:embed="rId3"/>
          <a:stretch>
            <a:fillRect/>
          </a:stretch>
        </p:blipFill>
        <p:spPr>
          <a:xfrm>
            <a:off x="294379" y="1896503"/>
            <a:ext cx="5578028" cy="3064993"/>
          </a:xfrm>
          <a:prstGeom prst="rect">
            <a:avLst/>
          </a:prstGeom>
        </p:spPr>
      </p:pic>
      <p:pic>
        <p:nvPicPr>
          <p:cNvPr id="5" name="Picture 4"/>
          <p:cNvPicPr>
            <a:picLocks noChangeAspect="1"/>
          </p:cNvPicPr>
          <p:nvPr/>
        </p:nvPicPr>
        <p:blipFill>
          <a:blip r:embed="rId4"/>
          <a:stretch>
            <a:fillRect/>
          </a:stretch>
        </p:blipFill>
        <p:spPr>
          <a:xfrm>
            <a:off x="6319594" y="2987225"/>
            <a:ext cx="5637749" cy="3064993"/>
          </a:xfrm>
          <a:prstGeom prst="rect">
            <a:avLst/>
          </a:prstGeom>
        </p:spPr>
      </p:pic>
      <p:sp>
        <p:nvSpPr>
          <p:cNvPr id="6" name="TextBox 5"/>
          <p:cNvSpPr txBox="1"/>
          <p:nvPr/>
        </p:nvSpPr>
        <p:spPr>
          <a:xfrm>
            <a:off x="6740013" y="827698"/>
            <a:ext cx="4882404" cy="2031325"/>
          </a:xfrm>
          <a:prstGeom prst="rect">
            <a:avLst/>
          </a:prstGeom>
          <a:noFill/>
        </p:spPr>
        <p:txBody>
          <a:bodyPr wrap="square" rtlCol="0">
            <a:spAutoFit/>
          </a:bodyPr>
          <a:lstStyle/>
          <a:p>
            <a:pPr>
              <a:lnSpc>
                <a:spcPct val="90000"/>
              </a:lnSpc>
              <a:spcBef>
                <a:spcPct val="0"/>
              </a:spcBef>
            </a:pPr>
            <a:r>
              <a:rPr lang="en-US" sz="2800" dirty="0">
                <a:latin typeface="+mj-lt"/>
                <a:ea typeface="+mj-ea"/>
                <a:cs typeface="+mj-cs"/>
              </a:rPr>
              <a:t>SS </a:t>
            </a:r>
            <a:r>
              <a:rPr lang="en-US" sz="2800" i="1" dirty="0">
                <a:latin typeface="+mj-lt"/>
                <a:ea typeface="+mj-ea"/>
                <a:cs typeface="+mj-cs"/>
              </a:rPr>
              <a:t>Plow City</a:t>
            </a:r>
            <a:r>
              <a:rPr lang="en-US" sz="2800" dirty="0">
                <a:latin typeface="+mj-lt"/>
                <a:ea typeface="+mj-ea"/>
                <a:cs typeface="+mj-cs"/>
              </a:rPr>
              <a:t>, whose captain fled the SS </a:t>
            </a:r>
            <a:r>
              <a:rPr lang="en-US" sz="2800" i="1" dirty="0" err="1">
                <a:latin typeface="+mj-lt"/>
                <a:ea typeface="+mj-ea"/>
                <a:cs typeface="+mj-cs"/>
              </a:rPr>
              <a:t>Peisander</a:t>
            </a:r>
            <a:r>
              <a:rPr lang="en-US" sz="2800" dirty="0">
                <a:latin typeface="+mj-lt"/>
                <a:ea typeface="+mj-ea"/>
                <a:cs typeface="+mj-cs"/>
              </a:rPr>
              <a:t> lifeboat, thinking it was a U-boat ploy, only to be itself sunk by a U-boat hours later</a:t>
            </a:r>
          </a:p>
        </p:txBody>
      </p:sp>
      <p:sp>
        <p:nvSpPr>
          <p:cNvPr id="3" name="Slide Number Placeholder 2"/>
          <p:cNvSpPr>
            <a:spLocks noGrp="1"/>
          </p:cNvSpPr>
          <p:nvPr>
            <p:ph type="sldNum" sz="quarter" idx="12"/>
          </p:nvPr>
        </p:nvSpPr>
        <p:spPr/>
        <p:txBody>
          <a:bodyPr/>
          <a:lstStyle/>
          <a:p>
            <a:fld id="{45EF20E7-344A-4215-952B-C78526E47CCC}" type="slidenum">
              <a:rPr lang="en-US" smtClean="0"/>
              <a:t>20</a:t>
            </a:fld>
            <a:endParaRPr lang="en-US"/>
          </a:p>
        </p:txBody>
      </p:sp>
    </p:spTree>
    <p:extLst>
      <p:ext uri="{BB962C8B-B14F-4D97-AF65-F5344CB8AC3E}">
        <p14:creationId xmlns:p14="http://schemas.microsoft.com/office/powerpoint/2010/main" val="27000997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1059"/>
          </a:xfrm>
        </p:spPr>
        <p:txBody>
          <a:bodyPr>
            <a:normAutofit fontScale="90000"/>
          </a:bodyPr>
          <a:lstStyle/>
          <a:p>
            <a:pPr algn="ctr"/>
            <a:r>
              <a:rPr lang="en-US" dirty="0"/>
              <a:t>M/T Norland’s extraordinary survival voyages</a:t>
            </a:r>
          </a:p>
        </p:txBody>
      </p:sp>
      <p:pic>
        <p:nvPicPr>
          <p:cNvPr id="4" name="Content Placeholder 3"/>
          <p:cNvPicPr>
            <a:picLocks noGrp="1" noChangeAspect="1"/>
          </p:cNvPicPr>
          <p:nvPr>
            <p:ph idx="1"/>
          </p:nvPr>
        </p:nvPicPr>
        <p:blipFill>
          <a:blip r:embed="rId2"/>
          <a:stretch>
            <a:fillRect/>
          </a:stretch>
        </p:blipFill>
        <p:spPr>
          <a:xfrm>
            <a:off x="838200" y="1168955"/>
            <a:ext cx="4870622" cy="3204114"/>
          </a:xfrm>
          <a:prstGeom prst="rect">
            <a:avLst/>
          </a:prstGeom>
        </p:spPr>
      </p:pic>
      <p:sp>
        <p:nvSpPr>
          <p:cNvPr id="5" name="TextBox 4"/>
          <p:cNvSpPr txBox="1"/>
          <p:nvPr/>
        </p:nvSpPr>
        <p:spPr>
          <a:xfrm>
            <a:off x="838200" y="4782065"/>
            <a:ext cx="5158946" cy="954107"/>
          </a:xfrm>
          <a:prstGeom prst="rect">
            <a:avLst/>
          </a:prstGeom>
          <a:noFill/>
        </p:spPr>
        <p:txBody>
          <a:bodyPr wrap="square" rtlCol="0">
            <a:spAutoFit/>
          </a:bodyPr>
          <a:lstStyle/>
          <a:p>
            <a:r>
              <a:rPr lang="en-US" sz="2800" dirty="0">
                <a:latin typeface="+mj-lt"/>
                <a:ea typeface="+mj-ea"/>
                <a:cs typeface="+mj-cs"/>
              </a:rPr>
              <a:t>M/T Norland under fire by U-108 in a rare action photo</a:t>
            </a:r>
          </a:p>
        </p:txBody>
      </p:sp>
      <p:pic>
        <p:nvPicPr>
          <p:cNvPr id="6" name="Picture 5"/>
          <p:cNvPicPr>
            <a:picLocks noChangeAspect="1"/>
          </p:cNvPicPr>
          <p:nvPr/>
        </p:nvPicPr>
        <p:blipFill>
          <a:blip r:embed="rId3"/>
          <a:stretch>
            <a:fillRect/>
          </a:stretch>
        </p:blipFill>
        <p:spPr>
          <a:xfrm>
            <a:off x="6096000" y="2917418"/>
            <a:ext cx="5718544" cy="2731245"/>
          </a:xfrm>
          <a:prstGeom prst="rect">
            <a:avLst/>
          </a:prstGeom>
        </p:spPr>
      </p:pic>
      <p:sp>
        <p:nvSpPr>
          <p:cNvPr id="7" name="TextBox 6"/>
          <p:cNvSpPr txBox="1"/>
          <p:nvPr/>
        </p:nvSpPr>
        <p:spPr>
          <a:xfrm>
            <a:off x="6219568" y="1524001"/>
            <a:ext cx="5754493" cy="1384995"/>
          </a:xfrm>
          <a:prstGeom prst="rect">
            <a:avLst/>
          </a:prstGeom>
          <a:noFill/>
        </p:spPr>
        <p:txBody>
          <a:bodyPr wrap="square" rtlCol="0">
            <a:spAutoFit/>
          </a:bodyPr>
          <a:lstStyle/>
          <a:p>
            <a:r>
              <a:rPr lang="en-US" sz="2800" dirty="0">
                <a:latin typeface="+mj-lt"/>
                <a:ea typeface="+mj-ea"/>
                <a:cs typeface="+mj-cs"/>
              </a:rPr>
              <a:t>The Polyphemus which rescued Norland survivors only to be itself sunk the following day</a:t>
            </a:r>
          </a:p>
        </p:txBody>
      </p:sp>
      <p:sp>
        <p:nvSpPr>
          <p:cNvPr id="3" name="Slide Number Placeholder 2"/>
          <p:cNvSpPr>
            <a:spLocks noGrp="1"/>
          </p:cNvSpPr>
          <p:nvPr>
            <p:ph type="sldNum" sz="quarter" idx="12"/>
          </p:nvPr>
        </p:nvSpPr>
        <p:spPr/>
        <p:txBody>
          <a:bodyPr/>
          <a:lstStyle/>
          <a:p>
            <a:fld id="{45EF20E7-344A-4215-952B-C78526E47CCC}" type="slidenum">
              <a:rPr lang="en-US" smtClean="0"/>
              <a:t>21</a:t>
            </a:fld>
            <a:endParaRPr lang="en-US"/>
          </a:p>
        </p:txBody>
      </p:sp>
    </p:spTree>
    <p:extLst>
      <p:ext uri="{BB962C8B-B14F-4D97-AF65-F5344CB8AC3E}">
        <p14:creationId xmlns:p14="http://schemas.microsoft.com/office/powerpoint/2010/main" val="791816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381735" cy="697556"/>
          </a:xfrm>
        </p:spPr>
        <p:txBody>
          <a:bodyPr/>
          <a:lstStyle/>
          <a:p>
            <a:pPr algn="ctr"/>
            <a:r>
              <a:rPr lang="en-US" dirty="0"/>
              <a:t>Norland summary of survivor’s voyages:</a:t>
            </a:r>
          </a:p>
        </p:txBody>
      </p:sp>
      <p:sp>
        <p:nvSpPr>
          <p:cNvPr id="3" name="Content Placeholder 2"/>
          <p:cNvSpPr>
            <a:spLocks noGrp="1"/>
          </p:cNvSpPr>
          <p:nvPr>
            <p:ph idx="1"/>
          </p:nvPr>
        </p:nvSpPr>
        <p:spPr>
          <a:xfrm>
            <a:off x="838200" y="1062682"/>
            <a:ext cx="10515600" cy="5114281"/>
          </a:xfrm>
        </p:spPr>
        <p:txBody>
          <a:bodyPr>
            <a:normAutofit lnSpcReduction="10000"/>
          </a:bodyPr>
          <a:lstStyle/>
          <a:p>
            <a:r>
              <a:rPr lang="en-US" dirty="0"/>
              <a:t>The surviving men from both the Polyphemus (51 men) and the Norland (14) then boarded five lifeboats, which together were sighted by three (3) submarines (U-566/</a:t>
            </a:r>
            <a:r>
              <a:rPr lang="en-US" dirty="0" err="1"/>
              <a:t>Borchert</a:t>
            </a:r>
            <a:r>
              <a:rPr lang="en-US" dirty="0"/>
              <a:t>, U-593/</a:t>
            </a:r>
            <a:r>
              <a:rPr lang="en-US" dirty="0" err="1"/>
              <a:t>Kelbling</a:t>
            </a:r>
            <a:r>
              <a:rPr lang="en-US" dirty="0"/>
              <a:t>, and an unidentified boat) and rescued by six (6) vessels. The six vessels which rescued the Norland survivors after they were rescued by the Polyphemus were: </a:t>
            </a:r>
          </a:p>
          <a:p>
            <a:pPr lvl="0"/>
            <a:r>
              <a:rPr lang="en-US" dirty="0"/>
              <a:t>D/S Maria Amelia (to New York), </a:t>
            </a:r>
          </a:p>
          <a:p>
            <a:pPr lvl="0"/>
            <a:r>
              <a:rPr lang="en-US" dirty="0" err="1"/>
              <a:t>Torvanger</a:t>
            </a:r>
            <a:r>
              <a:rPr lang="en-US" dirty="0"/>
              <a:t> (to the F/V Alpha and Estelle), </a:t>
            </a:r>
          </a:p>
          <a:p>
            <a:pPr lvl="0"/>
            <a:r>
              <a:rPr lang="en-US" dirty="0"/>
              <a:t>the F/V Alpha and Estelle (to New Bedford Massachusetts), </a:t>
            </a:r>
          </a:p>
          <a:p>
            <a:pPr lvl="0"/>
            <a:r>
              <a:rPr lang="en-US" dirty="0"/>
              <a:t>the F/V Hunting-Sanford (to New Bedford), </a:t>
            </a:r>
          </a:p>
          <a:p>
            <a:pPr lvl="0"/>
            <a:r>
              <a:rPr lang="en-US" dirty="0"/>
              <a:t>the D/S </a:t>
            </a:r>
            <a:r>
              <a:rPr lang="en-US" dirty="0" err="1"/>
              <a:t>Mirandella</a:t>
            </a:r>
            <a:r>
              <a:rPr lang="en-US" dirty="0"/>
              <a:t> (to New York), and </a:t>
            </a:r>
          </a:p>
          <a:p>
            <a:pPr lvl="0"/>
            <a:r>
              <a:rPr lang="en-US" dirty="0"/>
              <a:t>the USCGC General Greene (WPC 140) (to Nantucket).</a:t>
            </a:r>
          </a:p>
        </p:txBody>
      </p:sp>
      <p:sp>
        <p:nvSpPr>
          <p:cNvPr id="4" name="Slide Number Placeholder 3"/>
          <p:cNvSpPr>
            <a:spLocks noGrp="1"/>
          </p:cNvSpPr>
          <p:nvPr>
            <p:ph type="sldNum" sz="quarter" idx="12"/>
          </p:nvPr>
        </p:nvSpPr>
        <p:spPr/>
        <p:txBody>
          <a:bodyPr/>
          <a:lstStyle/>
          <a:p>
            <a:fld id="{45EF20E7-344A-4215-952B-C78526E47CCC}" type="slidenum">
              <a:rPr lang="en-US" smtClean="0"/>
              <a:t>22</a:t>
            </a:fld>
            <a:endParaRPr lang="en-US"/>
          </a:p>
        </p:txBody>
      </p:sp>
    </p:spTree>
    <p:extLst>
      <p:ext uri="{BB962C8B-B14F-4D97-AF65-F5344CB8AC3E}">
        <p14:creationId xmlns:p14="http://schemas.microsoft.com/office/powerpoint/2010/main" val="39229479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6518645" cy="6282810"/>
          </a:xfrm>
        </p:spPr>
        <p:txBody>
          <a:bodyPr>
            <a:normAutofit/>
          </a:bodyPr>
          <a:lstStyle/>
          <a:p>
            <a:pPr lvl="0"/>
            <a:r>
              <a:rPr lang="en-US" sz="2400" dirty="0">
                <a:latin typeface="+mn-lt"/>
              </a:rPr>
              <a:t>Boat 1: 2 SS </a:t>
            </a:r>
            <a:r>
              <a:rPr lang="en-US" sz="2400" i="1" dirty="0">
                <a:latin typeface="+mn-lt"/>
              </a:rPr>
              <a:t>Norland</a:t>
            </a:r>
            <a:r>
              <a:rPr lang="en-US" sz="2400" dirty="0">
                <a:latin typeface="+mn-lt"/>
              </a:rPr>
              <a:t> men – rescued by the F/V </a:t>
            </a:r>
            <a:r>
              <a:rPr lang="en-US" sz="2400" i="1" dirty="0">
                <a:latin typeface="+mn-lt"/>
              </a:rPr>
              <a:t>Hunting-Sanford</a:t>
            </a:r>
            <a:r>
              <a:rPr lang="en-US" sz="2400" dirty="0">
                <a:latin typeface="+mn-lt"/>
              </a:rPr>
              <a:t>, landed New Bedford.</a:t>
            </a:r>
            <a:br>
              <a:rPr lang="en-US" sz="2400" dirty="0">
                <a:latin typeface="+mn-lt"/>
              </a:rPr>
            </a:br>
            <a:br>
              <a:rPr lang="en-US" sz="2400" dirty="0">
                <a:latin typeface="+mn-lt"/>
              </a:rPr>
            </a:br>
            <a:r>
              <a:rPr lang="en-US" sz="2400" dirty="0">
                <a:latin typeface="+mn-lt"/>
              </a:rPr>
              <a:t>Boat 2: 3 SS </a:t>
            </a:r>
            <a:r>
              <a:rPr lang="en-US" sz="2400" i="1" dirty="0">
                <a:latin typeface="+mn-lt"/>
              </a:rPr>
              <a:t>Norland</a:t>
            </a:r>
            <a:r>
              <a:rPr lang="en-US" sz="2400" dirty="0">
                <a:latin typeface="+mn-lt"/>
              </a:rPr>
              <a:t> men – rescued by USCGC </a:t>
            </a:r>
            <a:r>
              <a:rPr lang="en-US" sz="2400" i="1" dirty="0">
                <a:latin typeface="+mn-lt"/>
              </a:rPr>
              <a:t>General Greene</a:t>
            </a:r>
            <a:r>
              <a:rPr lang="en-US" sz="2400" dirty="0">
                <a:latin typeface="+mn-lt"/>
              </a:rPr>
              <a:t>, landed Nantucket.</a:t>
            </a:r>
            <a:br>
              <a:rPr lang="en-US" sz="2400" dirty="0">
                <a:latin typeface="+mn-lt"/>
              </a:rPr>
            </a:br>
            <a:br>
              <a:rPr lang="en-US" sz="2400" dirty="0">
                <a:latin typeface="+mn-lt"/>
              </a:rPr>
            </a:br>
            <a:r>
              <a:rPr lang="en-US" sz="2400" dirty="0">
                <a:latin typeface="+mn-lt"/>
              </a:rPr>
              <a:t>Boat 3: 2 SS </a:t>
            </a:r>
            <a:r>
              <a:rPr lang="en-US" sz="2400" i="1" dirty="0">
                <a:latin typeface="+mn-lt"/>
              </a:rPr>
              <a:t>Norland</a:t>
            </a:r>
            <a:r>
              <a:rPr lang="en-US" sz="2400" dirty="0">
                <a:latin typeface="+mn-lt"/>
              </a:rPr>
              <a:t> men – rescued by F/F </a:t>
            </a:r>
            <a:r>
              <a:rPr lang="en-US" sz="2400" i="1" dirty="0" err="1">
                <a:latin typeface="+mn-lt"/>
              </a:rPr>
              <a:t>Mirandella</a:t>
            </a:r>
            <a:r>
              <a:rPr lang="en-US" sz="2400" dirty="0">
                <a:latin typeface="+mn-lt"/>
              </a:rPr>
              <a:t>, landed New York.</a:t>
            </a:r>
            <a:br>
              <a:rPr lang="en-US" sz="2400" dirty="0">
                <a:latin typeface="+mn-lt"/>
              </a:rPr>
            </a:br>
            <a:br>
              <a:rPr lang="en-US" sz="2400" dirty="0">
                <a:latin typeface="+mn-lt"/>
              </a:rPr>
            </a:br>
            <a:r>
              <a:rPr lang="en-US" sz="2400" dirty="0">
                <a:latin typeface="+mn-lt"/>
              </a:rPr>
              <a:t>Boat 4: 4 SS </a:t>
            </a:r>
            <a:r>
              <a:rPr lang="en-US" sz="2400" i="1" dirty="0">
                <a:latin typeface="+mn-lt"/>
              </a:rPr>
              <a:t>Norland </a:t>
            </a:r>
            <a:r>
              <a:rPr lang="en-US" sz="2400" dirty="0">
                <a:latin typeface="+mn-lt"/>
              </a:rPr>
              <a:t>men – rescued by F/V </a:t>
            </a:r>
            <a:r>
              <a:rPr lang="en-US" sz="2400" i="1" dirty="0">
                <a:latin typeface="+mn-lt"/>
              </a:rPr>
              <a:t>Maria Amelia</a:t>
            </a:r>
            <a:r>
              <a:rPr lang="en-US" sz="2400" dirty="0">
                <a:latin typeface="+mn-lt"/>
              </a:rPr>
              <a:t>, landed New York.</a:t>
            </a:r>
            <a:br>
              <a:rPr lang="en-US" sz="2400" dirty="0">
                <a:latin typeface="+mn-lt"/>
              </a:rPr>
            </a:br>
            <a:br>
              <a:rPr lang="en-US" sz="2400" dirty="0">
                <a:latin typeface="+mn-lt"/>
              </a:rPr>
            </a:br>
            <a:r>
              <a:rPr lang="en-US" sz="2400" dirty="0">
                <a:latin typeface="+mn-lt"/>
              </a:rPr>
              <a:t>Boat 5: 3 </a:t>
            </a:r>
            <a:r>
              <a:rPr lang="en-US" sz="2400" i="1" dirty="0">
                <a:latin typeface="+mn-lt"/>
              </a:rPr>
              <a:t>Norland</a:t>
            </a:r>
            <a:r>
              <a:rPr lang="en-US" sz="2400" dirty="0">
                <a:latin typeface="+mn-lt"/>
              </a:rPr>
              <a:t> men, including Second Officer </a:t>
            </a:r>
            <a:r>
              <a:rPr lang="en-US" sz="2400" dirty="0" err="1">
                <a:latin typeface="+mn-lt"/>
              </a:rPr>
              <a:t>Bjelde</a:t>
            </a:r>
            <a:r>
              <a:rPr lang="en-US" sz="2400" dirty="0">
                <a:latin typeface="+mn-lt"/>
              </a:rPr>
              <a:t> navigating (total 14 men) – rescued </a:t>
            </a:r>
            <a:r>
              <a:rPr lang="en-US" sz="2400" dirty="0" err="1">
                <a:latin typeface="+mn-lt"/>
              </a:rPr>
              <a:t>bySS</a:t>
            </a:r>
            <a:r>
              <a:rPr lang="en-US" sz="2400" dirty="0">
                <a:latin typeface="+mn-lt"/>
              </a:rPr>
              <a:t> </a:t>
            </a:r>
            <a:r>
              <a:rPr lang="en-US" sz="2400" i="1" dirty="0" err="1">
                <a:latin typeface="+mn-lt"/>
              </a:rPr>
              <a:t>Torvanger</a:t>
            </a:r>
            <a:r>
              <a:rPr lang="en-US" sz="2400" i="1" dirty="0">
                <a:latin typeface="+mn-lt"/>
              </a:rPr>
              <a:t>, </a:t>
            </a:r>
            <a:r>
              <a:rPr lang="en-US" sz="2400" dirty="0">
                <a:latin typeface="+mn-lt"/>
              </a:rPr>
              <a:t>then transferred to F/V </a:t>
            </a:r>
            <a:r>
              <a:rPr lang="en-US" sz="2400" i="1" dirty="0">
                <a:latin typeface="+mn-lt"/>
              </a:rPr>
              <a:t>Alpha and Estelle</a:t>
            </a:r>
            <a:r>
              <a:rPr lang="en-US" sz="2400" dirty="0">
                <a:latin typeface="+mn-lt"/>
              </a:rPr>
              <a:t>, landed New Bedford.</a:t>
            </a:r>
            <a:br>
              <a:rPr lang="en-US" sz="2400" dirty="0">
                <a:latin typeface="+mn-lt"/>
              </a:rPr>
            </a:br>
            <a:endParaRPr lang="en-US" sz="2400" dirty="0">
              <a:latin typeface="+mn-lt"/>
            </a:endParaRPr>
          </a:p>
        </p:txBody>
      </p:sp>
      <p:pic>
        <p:nvPicPr>
          <p:cNvPr id="4" name="Content Placeholder 3"/>
          <p:cNvPicPr>
            <a:picLocks noGrp="1" noChangeAspect="1"/>
          </p:cNvPicPr>
          <p:nvPr>
            <p:ph idx="1"/>
          </p:nvPr>
        </p:nvPicPr>
        <p:blipFill>
          <a:blip r:embed="rId2"/>
          <a:stretch>
            <a:fillRect/>
          </a:stretch>
        </p:blipFill>
        <p:spPr>
          <a:xfrm>
            <a:off x="7356844" y="0"/>
            <a:ext cx="4669941" cy="3237257"/>
          </a:xfrm>
          <a:prstGeom prst="rect">
            <a:avLst/>
          </a:prstGeom>
        </p:spPr>
      </p:pic>
      <p:pic>
        <p:nvPicPr>
          <p:cNvPr id="5" name="Picture 4"/>
          <p:cNvPicPr>
            <a:picLocks noChangeAspect="1"/>
          </p:cNvPicPr>
          <p:nvPr/>
        </p:nvPicPr>
        <p:blipFill>
          <a:blip r:embed="rId3"/>
          <a:stretch>
            <a:fillRect/>
          </a:stretch>
        </p:blipFill>
        <p:spPr>
          <a:xfrm>
            <a:off x="7356844" y="3407972"/>
            <a:ext cx="1926503" cy="2389839"/>
          </a:xfrm>
          <a:prstGeom prst="rect">
            <a:avLst/>
          </a:prstGeom>
        </p:spPr>
      </p:pic>
      <p:sp>
        <p:nvSpPr>
          <p:cNvPr id="6" name="TextBox 5"/>
          <p:cNvSpPr txBox="1"/>
          <p:nvPr/>
        </p:nvSpPr>
        <p:spPr>
          <a:xfrm>
            <a:off x="9486987" y="3864227"/>
            <a:ext cx="2539798" cy="1477328"/>
          </a:xfrm>
          <a:prstGeom prst="rect">
            <a:avLst/>
          </a:prstGeom>
          <a:noFill/>
        </p:spPr>
        <p:txBody>
          <a:bodyPr wrap="none" rtlCol="0">
            <a:spAutoFit/>
          </a:bodyPr>
          <a:lstStyle/>
          <a:p>
            <a:r>
              <a:rPr lang="en-US" dirty="0"/>
              <a:t>The Soldiers, Sailors, </a:t>
            </a:r>
          </a:p>
          <a:p>
            <a:r>
              <a:rPr lang="en-US" dirty="0"/>
              <a:t>Marines, Coast Guard </a:t>
            </a:r>
          </a:p>
          <a:p>
            <a:r>
              <a:rPr lang="en-US" dirty="0"/>
              <a:t>and Airmen’s Club, since </a:t>
            </a:r>
          </a:p>
          <a:p>
            <a:r>
              <a:rPr lang="en-US" dirty="0"/>
              <a:t>1919, Lexington Avenue, </a:t>
            </a:r>
          </a:p>
          <a:p>
            <a:r>
              <a:rPr lang="en-US" dirty="0"/>
              <a:t>New York, NY</a:t>
            </a:r>
          </a:p>
        </p:txBody>
      </p:sp>
      <p:sp>
        <p:nvSpPr>
          <p:cNvPr id="3" name="Slide Number Placeholder 2"/>
          <p:cNvSpPr>
            <a:spLocks noGrp="1"/>
          </p:cNvSpPr>
          <p:nvPr>
            <p:ph type="sldNum" sz="quarter" idx="12"/>
          </p:nvPr>
        </p:nvSpPr>
        <p:spPr/>
        <p:txBody>
          <a:bodyPr/>
          <a:lstStyle/>
          <a:p>
            <a:fld id="{45EF20E7-344A-4215-952B-C78526E47CCC}" type="slidenum">
              <a:rPr lang="en-US" smtClean="0"/>
              <a:t>23</a:t>
            </a:fld>
            <a:endParaRPr lang="en-US"/>
          </a:p>
        </p:txBody>
      </p:sp>
    </p:spTree>
    <p:extLst>
      <p:ext uri="{BB962C8B-B14F-4D97-AF65-F5344CB8AC3E}">
        <p14:creationId xmlns:p14="http://schemas.microsoft.com/office/powerpoint/2010/main" val="28915551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556" y="192130"/>
            <a:ext cx="11392929" cy="808767"/>
          </a:xfrm>
        </p:spPr>
        <p:txBody>
          <a:bodyPr/>
          <a:lstStyle/>
          <a:p>
            <a:pPr algn="ctr"/>
            <a:r>
              <a:rPr lang="en-US" dirty="0"/>
              <a:t>F/V </a:t>
            </a:r>
            <a:r>
              <a:rPr lang="en-US" i="1" dirty="0"/>
              <a:t>Lark</a:t>
            </a:r>
            <a:r>
              <a:rPr lang="en-US" dirty="0"/>
              <a:t>, shelled by sub, made it back to Boston</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62879" y="1119299"/>
            <a:ext cx="3756743" cy="5281501"/>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55295" y="1541422"/>
            <a:ext cx="6220873" cy="4859378"/>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24</a:t>
            </a:fld>
            <a:endParaRPr lang="en-US"/>
          </a:p>
        </p:txBody>
      </p:sp>
    </p:spTree>
    <p:extLst>
      <p:ext uri="{BB962C8B-B14F-4D97-AF65-F5344CB8AC3E}">
        <p14:creationId xmlns:p14="http://schemas.microsoft.com/office/powerpoint/2010/main" val="25608385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370574" cy="819439"/>
          </a:xfrm>
        </p:spPr>
        <p:txBody>
          <a:bodyPr>
            <a:normAutofit fontScale="90000"/>
          </a:bodyPr>
          <a:lstStyle/>
          <a:p>
            <a:r>
              <a:rPr lang="en-US" dirty="0"/>
              <a:t>F/V </a:t>
            </a:r>
            <a:r>
              <a:rPr lang="en-US" i="1" dirty="0"/>
              <a:t>Foam</a:t>
            </a:r>
            <a:r>
              <a:rPr lang="en-US" dirty="0"/>
              <a:t> sunk by U-432 off Nova Scotia 1942</a:t>
            </a:r>
          </a:p>
        </p:txBody>
      </p:sp>
      <p:pic>
        <p:nvPicPr>
          <p:cNvPr id="6146" name="Picture 2" descr="http://uboat.net/media/allies/merchants/am/foam.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5431"/>
          <a:stretch/>
        </p:blipFill>
        <p:spPr bwMode="auto">
          <a:xfrm>
            <a:off x="269422" y="1184564"/>
            <a:ext cx="4286250" cy="224443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ewiberg\Desktop\ETW Files\UBs\NEW ENGLAND UBoat Material\FOAM sub paint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4321" y="1639069"/>
            <a:ext cx="7445555" cy="4403967"/>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45EF20E7-344A-4215-952B-C78526E47CCC}" type="slidenum">
              <a:rPr lang="en-US" smtClean="0"/>
              <a:t>25</a:t>
            </a:fld>
            <a:endParaRPr lang="en-US"/>
          </a:p>
        </p:txBody>
      </p:sp>
      <p:sp>
        <p:nvSpPr>
          <p:cNvPr id="4" name="TextBox 3">
            <a:extLst>
              <a:ext uri="{FF2B5EF4-FFF2-40B4-BE49-F238E27FC236}">
                <a16:creationId xmlns:a16="http://schemas.microsoft.com/office/drawing/2014/main" id="{ED8F79B4-445A-46F2-AE2B-BA50598B8CB4}"/>
              </a:ext>
            </a:extLst>
          </p:cNvPr>
          <p:cNvSpPr txBox="1"/>
          <p:nvPr/>
        </p:nvSpPr>
        <p:spPr>
          <a:xfrm>
            <a:off x="190773" y="3429000"/>
            <a:ext cx="4415269" cy="3416320"/>
          </a:xfrm>
          <a:prstGeom prst="rect">
            <a:avLst/>
          </a:prstGeom>
          <a:noFill/>
        </p:spPr>
        <p:txBody>
          <a:bodyPr wrap="square" rtlCol="0">
            <a:spAutoFit/>
          </a:bodyPr>
          <a:lstStyle/>
          <a:p>
            <a:r>
              <a:rPr lang="en-US" dirty="0"/>
              <a:t>Interesting back story; the Foam was thought to have been once a McAllister Towing salvage boat, but was in fact owned by a prominent Irish-American fishing family in Boston. Originally a French WWI armed trawler </a:t>
            </a:r>
            <a:r>
              <a:rPr lang="en-US" dirty="0" err="1"/>
              <a:t>Jemmapes</a:t>
            </a:r>
            <a:r>
              <a:rPr lang="en-US" dirty="0"/>
              <a:t>, 1921 sold as Blue Point, 1928 renamed Princeton ”Ivy League” enforcement fleet, then 1938 to General Seafoods Co, Boston. The McAllister boat ended up used to run weapons to revolutionaries in Central America, grounded, and burned out – it’s still there…</a:t>
            </a:r>
          </a:p>
        </p:txBody>
      </p:sp>
    </p:spTree>
    <p:extLst>
      <p:ext uri="{BB962C8B-B14F-4D97-AF65-F5344CB8AC3E}">
        <p14:creationId xmlns:p14="http://schemas.microsoft.com/office/powerpoint/2010/main" val="1459515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363200" cy="875846"/>
          </a:xfrm>
        </p:spPr>
        <p:txBody>
          <a:bodyPr>
            <a:normAutofit/>
          </a:bodyPr>
          <a:lstStyle/>
          <a:p>
            <a:pPr algn="ctr"/>
            <a:r>
              <a:rPr lang="en-US" sz="5400" dirty="0"/>
              <a:t>Operation </a:t>
            </a:r>
            <a:r>
              <a:rPr lang="en-US" sz="5400" dirty="0" err="1"/>
              <a:t>Pastorius</a:t>
            </a:r>
            <a:endParaRPr lang="en-US" sz="5400" dirty="0"/>
          </a:p>
        </p:txBody>
      </p:sp>
      <p:pic>
        <p:nvPicPr>
          <p:cNvPr id="5" name="Content Placeholder 4"/>
          <p:cNvPicPr>
            <a:picLocks noGrp="1" noChangeAspect="1"/>
          </p:cNvPicPr>
          <p:nvPr>
            <p:ph idx="1"/>
          </p:nvPr>
        </p:nvPicPr>
        <p:blipFill>
          <a:blip r:embed="rId2"/>
          <a:stretch>
            <a:fillRect/>
          </a:stretch>
        </p:blipFill>
        <p:spPr>
          <a:xfrm>
            <a:off x="838200" y="1590938"/>
            <a:ext cx="2874805" cy="4415446"/>
          </a:xfrm>
          <a:prstGeom prst="rect">
            <a:avLst/>
          </a:prstGeom>
        </p:spPr>
      </p:pic>
      <p:sp>
        <p:nvSpPr>
          <p:cNvPr id="6" name="TextBox 5"/>
          <p:cNvSpPr txBox="1"/>
          <p:nvPr/>
        </p:nvSpPr>
        <p:spPr>
          <a:xfrm>
            <a:off x="4186085" y="1463537"/>
            <a:ext cx="6771122" cy="3970318"/>
          </a:xfrm>
          <a:prstGeom prst="rect">
            <a:avLst/>
          </a:prstGeom>
          <a:noFill/>
        </p:spPr>
        <p:txBody>
          <a:bodyPr wrap="square" rtlCol="0">
            <a:spAutoFit/>
          </a:bodyPr>
          <a:lstStyle/>
          <a:p>
            <a:r>
              <a:rPr lang="en-US" sz="2800" dirty="0"/>
              <a:t>John </a:t>
            </a:r>
            <a:r>
              <a:rPr lang="en-US" sz="2800" dirty="0" err="1"/>
              <a:t>Dasch</a:t>
            </a:r>
            <a:r>
              <a:rPr lang="en-US" sz="2800" dirty="0"/>
              <a:t>, 39, leader of the 4-man team landed at Amagansett Long Island on June 12, 1942 thanks to U-202 under Lindner. He had over $84,000 cash in USD.  Five days later </a:t>
            </a:r>
            <a:r>
              <a:rPr lang="en-US" sz="2800" dirty="0" err="1"/>
              <a:t>Dasch</a:t>
            </a:r>
            <a:r>
              <a:rPr lang="en-US" sz="2800" dirty="0"/>
              <a:t> went from NY to DC to surrender. All 7 spies were arrested. Five were electrocuted after military tribunal on 8 August. </a:t>
            </a:r>
            <a:r>
              <a:rPr lang="en-US" sz="2800" dirty="0" err="1"/>
              <a:t>Dasch</a:t>
            </a:r>
            <a:r>
              <a:rPr lang="en-US" sz="2800" dirty="0"/>
              <a:t> and Burger were spared and returned to Germany in 1948. </a:t>
            </a:r>
          </a:p>
        </p:txBody>
      </p:sp>
      <p:sp>
        <p:nvSpPr>
          <p:cNvPr id="3" name="Slide Number Placeholder 2"/>
          <p:cNvSpPr>
            <a:spLocks noGrp="1"/>
          </p:cNvSpPr>
          <p:nvPr>
            <p:ph type="sldNum" sz="quarter" idx="12"/>
          </p:nvPr>
        </p:nvSpPr>
        <p:spPr/>
        <p:txBody>
          <a:bodyPr/>
          <a:lstStyle/>
          <a:p>
            <a:fld id="{45EF20E7-344A-4215-952B-C78526E47CCC}" type="slidenum">
              <a:rPr lang="en-US" smtClean="0"/>
              <a:t>26</a:t>
            </a:fld>
            <a:endParaRPr lang="en-US"/>
          </a:p>
        </p:txBody>
      </p:sp>
    </p:spTree>
    <p:extLst>
      <p:ext uri="{BB962C8B-B14F-4D97-AF65-F5344CB8AC3E}">
        <p14:creationId xmlns:p14="http://schemas.microsoft.com/office/powerpoint/2010/main" val="13815657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477500" cy="761546"/>
          </a:xfrm>
        </p:spPr>
        <p:txBody>
          <a:bodyPr>
            <a:normAutofit fontScale="90000"/>
          </a:bodyPr>
          <a:lstStyle/>
          <a:p>
            <a:pPr algn="ctr"/>
            <a:r>
              <a:rPr lang="en-US" dirty="0"/>
              <a:t>Operation Grete, Landing New Brunswick, Canada</a:t>
            </a:r>
          </a:p>
        </p:txBody>
      </p:sp>
      <p:pic>
        <p:nvPicPr>
          <p:cNvPr id="4" name="Content Placeholder 3"/>
          <p:cNvPicPr>
            <a:picLocks noGrp="1" noChangeAspect="1"/>
          </p:cNvPicPr>
          <p:nvPr>
            <p:ph idx="1"/>
          </p:nvPr>
        </p:nvPicPr>
        <p:blipFill>
          <a:blip r:embed="rId2"/>
          <a:stretch>
            <a:fillRect/>
          </a:stretch>
        </p:blipFill>
        <p:spPr>
          <a:xfrm>
            <a:off x="7004254" y="2041619"/>
            <a:ext cx="4723490" cy="3353678"/>
          </a:xfrm>
          <a:prstGeom prst="rect">
            <a:avLst/>
          </a:prstGeom>
        </p:spPr>
      </p:pic>
      <p:sp>
        <p:nvSpPr>
          <p:cNvPr id="5" name="TextBox 4"/>
          <p:cNvSpPr txBox="1"/>
          <p:nvPr/>
        </p:nvSpPr>
        <p:spPr>
          <a:xfrm>
            <a:off x="464256" y="1462703"/>
            <a:ext cx="6817442" cy="4893647"/>
          </a:xfrm>
          <a:prstGeom prst="rect">
            <a:avLst/>
          </a:prstGeom>
          <a:noFill/>
        </p:spPr>
        <p:txBody>
          <a:bodyPr wrap="square" rtlCol="0">
            <a:spAutoFit/>
          </a:bodyPr>
          <a:lstStyle/>
          <a:p>
            <a:r>
              <a:rPr lang="en-US" sz="2400" dirty="0"/>
              <a:t>Marius Alfred </a:t>
            </a:r>
            <a:r>
              <a:rPr lang="en-US" sz="2400" dirty="0" err="1"/>
              <a:t>Langbein</a:t>
            </a:r>
            <a:r>
              <a:rPr lang="en-US" sz="2400" dirty="0"/>
              <a:t>, a spy who landed at St. Martin’s village, near St. John New Brunswick in the Bay of Fundy by U-213 under von </a:t>
            </a:r>
            <a:r>
              <a:rPr lang="en-US" sz="2400" dirty="0" err="1"/>
              <a:t>Varendorff</a:t>
            </a:r>
            <a:r>
              <a:rPr lang="en-US" sz="2400" dirty="0"/>
              <a:t> on the 14</a:t>
            </a:r>
            <a:r>
              <a:rPr lang="en-US" sz="2400" baseline="30000" dirty="0"/>
              <a:t>th</a:t>
            </a:r>
            <a:r>
              <a:rPr lang="en-US" sz="2400" dirty="0"/>
              <a:t> of May, 1942. His job was to monitor convoys from Halifax and relay it to Germans. Instead he buried the radio, hitched and took the train to Montreal, was arrested in a brothel, released, and lived as Alfred Haskins, touring night clubs and brothels until the end of 1944, burning through $7,000. Then he ran out of funds and surrendered. He was deported back to German after the war and returned to his wife, for whom the operation was named. </a:t>
            </a:r>
          </a:p>
        </p:txBody>
      </p:sp>
      <p:sp>
        <p:nvSpPr>
          <p:cNvPr id="3" name="Slide Number Placeholder 2"/>
          <p:cNvSpPr>
            <a:spLocks noGrp="1"/>
          </p:cNvSpPr>
          <p:nvPr>
            <p:ph type="sldNum" sz="quarter" idx="12"/>
          </p:nvPr>
        </p:nvSpPr>
        <p:spPr/>
        <p:txBody>
          <a:bodyPr/>
          <a:lstStyle/>
          <a:p>
            <a:fld id="{45EF20E7-344A-4215-952B-C78526E47CCC}" type="slidenum">
              <a:rPr lang="en-US" smtClean="0"/>
              <a:t>27</a:t>
            </a:fld>
            <a:endParaRPr lang="en-US"/>
          </a:p>
        </p:txBody>
      </p:sp>
    </p:spTree>
    <p:extLst>
      <p:ext uri="{BB962C8B-B14F-4D97-AF65-F5344CB8AC3E}">
        <p14:creationId xmlns:p14="http://schemas.microsoft.com/office/powerpoint/2010/main" val="12105474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6315" y="660093"/>
            <a:ext cx="4220497" cy="1375183"/>
          </a:xfrm>
        </p:spPr>
        <p:txBody>
          <a:bodyPr>
            <a:noAutofit/>
          </a:bodyPr>
          <a:lstStyle/>
          <a:p>
            <a:pPr algn="ctr"/>
            <a:r>
              <a:rPr lang="en-US" sz="5400" dirty="0"/>
              <a:t>Operation Magpie</a:t>
            </a:r>
          </a:p>
        </p:txBody>
      </p:sp>
      <p:sp>
        <p:nvSpPr>
          <p:cNvPr id="5" name="TextBox 4"/>
          <p:cNvSpPr txBox="1"/>
          <p:nvPr/>
        </p:nvSpPr>
        <p:spPr>
          <a:xfrm>
            <a:off x="4816812" y="526310"/>
            <a:ext cx="6944035" cy="6001643"/>
          </a:xfrm>
          <a:prstGeom prst="rect">
            <a:avLst/>
          </a:prstGeom>
          <a:noFill/>
        </p:spPr>
        <p:txBody>
          <a:bodyPr wrap="square" rtlCol="0">
            <a:spAutoFit/>
          </a:bodyPr>
          <a:lstStyle/>
          <a:p>
            <a:r>
              <a:rPr lang="en-US" sz="2400" dirty="0"/>
              <a:t>William C. </a:t>
            </a:r>
            <a:r>
              <a:rPr lang="en-US" sz="2400" dirty="0" err="1"/>
              <a:t>Colepaugh</a:t>
            </a:r>
            <a:r>
              <a:rPr lang="en-US" sz="2400" dirty="0"/>
              <a:t> of Niantic, CT and educated at MIT (left), and Erich </a:t>
            </a:r>
            <a:r>
              <a:rPr lang="en-US" sz="2400" dirty="0" err="1"/>
              <a:t>Gimpel</a:t>
            </a:r>
            <a:r>
              <a:rPr lang="en-US" sz="2400" dirty="0"/>
              <a:t> were landed at Hancock Point, Frenchman’s Bay, near Bar Harbor Maine by U-1230 under </a:t>
            </a:r>
            <a:r>
              <a:rPr lang="en-US" sz="2400" dirty="0" err="1"/>
              <a:t>Hilbig</a:t>
            </a:r>
            <a:r>
              <a:rPr lang="en-US" sz="2400" dirty="0"/>
              <a:t> on Nov. 27, 1944. They had US$60,000 cash and diamonds and evaded capture on snowy roads and trains to reach New York City. </a:t>
            </a:r>
            <a:r>
              <a:rPr lang="en-US" sz="2400" dirty="0" err="1"/>
              <a:t>Colepaugh</a:t>
            </a:r>
            <a:r>
              <a:rPr lang="en-US" sz="2400" dirty="0"/>
              <a:t>, who had taken a Swedish freighter to Germany to enroll with the </a:t>
            </a:r>
            <a:r>
              <a:rPr lang="en-US" sz="2400" dirty="0" err="1"/>
              <a:t>Abewehr</a:t>
            </a:r>
            <a:r>
              <a:rPr lang="en-US" sz="2400" dirty="0"/>
              <a:t> and was trained by SS Major Otto </a:t>
            </a:r>
            <a:r>
              <a:rPr lang="en-US" sz="2400" dirty="0" err="1"/>
              <a:t>Skorzeny</a:t>
            </a:r>
            <a:r>
              <a:rPr lang="en-US" sz="2400" dirty="0"/>
              <a:t>, spent on lavish living for a month then got cold feet. He confessed to a school friend and turned himself – and </a:t>
            </a:r>
            <a:r>
              <a:rPr lang="en-US" sz="2400" dirty="0" err="1"/>
              <a:t>Gimpel</a:t>
            </a:r>
            <a:r>
              <a:rPr lang="en-US" sz="2400" dirty="0"/>
              <a:t> – into the FBI the day after Christmas. Though sentenced to death, FDR died before they were executed, so the sentence was commuted, and they served sentences in jail. </a:t>
            </a:r>
            <a:r>
              <a:rPr lang="en-US" sz="2400" dirty="0" err="1"/>
              <a:t>Colepaugh</a:t>
            </a:r>
            <a:r>
              <a:rPr lang="en-US" sz="2400" dirty="0"/>
              <a:t> went on to a quiet life in Pennsylvania and Florida, earning accolades as a Rotarian in PA.</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1153" y="2594407"/>
            <a:ext cx="4385659" cy="3228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fld id="{45EF20E7-344A-4215-952B-C78526E47CCC}" type="slidenum">
              <a:rPr lang="en-US" smtClean="0"/>
              <a:t>28</a:t>
            </a:fld>
            <a:endParaRPr lang="en-US"/>
          </a:p>
        </p:txBody>
      </p:sp>
    </p:spTree>
    <p:extLst>
      <p:ext uri="{BB962C8B-B14F-4D97-AF65-F5344CB8AC3E}">
        <p14:creationId xmlns:p14="http://schemas.microsoft.com/office/powerpoint/2010/main" val="38041159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A01CEE-4643-0B93-6822-0FC64B8BA382}"/>
              </a:ext>
            </a:extLst>
          </p:cNvPr>
          <p:cNvSpPr>
            <a:spLocks noGrp="1"/>
          </p:cNvSpPr>
          <p:nvPr>
            <p:ph idx="1"/>
          </p:nvPr>
        </p:nvSpPr>
        <p:spPr>
          <a:xfrm>
            <a:off x="368710" y="353961"/>
            <a:ext cx="10985090" cy="5869858"/>
          </a:xfrm>
        </p:spPr>
        <p:txBody>
          <a:bodyPr>
            <a:normAutofit fontScale="85000" lnSpcReduction="10000"/>
          </a:bodyPr>
          <a:lstStyle/>
          <a:p>
            <a:pPr marL="0" marR="0">
              <a:lnSpc>
                <a:spcPct val="120000"/>
              </a:lnSpc>
              <a:spcBef>
                <a:spcPts val="0"/>
              </a:spcBef>
              <a:spcAft>
                <a:spcPts val="0"/>
              </a:spcAft>
            </a:pPr>
            <a:r>
              <a:rPr lang="en-US" sz="2400" b="1" cap="all" dirty="0">
                <a:solidFill>
                  <a:srgbClr val="000000"/>
                </a:solidFill>
                <a:effectLst/>
                <a:latin typeface="Cambria" panose="02040503050406030204" pitchFamily="18" charset="0"/>
                <a:ea typeface="Times New Roman" panose="02020603050405020304" pitchFamily="18" charset="0"/>
                <a:cs typeface="Arial" panose="020B0604020202020204" pitchFamily="34" charset="0"/>
              </a:rPr>
              <a:t>ARTICLE: </a:t>
            </a:r>
            <a:r>
              <a:rPr lang="en-US" sz="2400" i="1" kern="1800" dirty="0">
                <a:solidFill>
                  <a:srgbClr val="000000"/>
                </a:solidFill>
                <a:effectLst/>
                <a:latin typeface="Cambria" panose="02040503050406030204" pitchFamily="18" charset="0"/>
                <a:ea typeface="Times New Roman" panose="02020603050405020304" pitchFamily="18" charset="0"/>
                <a:cs typeface="Arial" panose="020B0604020202020204" pitchFamily="34" charset="0"/>
              </a:rPr>
              <a:t>The Boston Navy Yard during World War II</a:t>
            </a:r>
            <a:r>
              <a:rPr lang="en-US" sz="2400" b="1" i="1" cap="all" dirty="0">
                <a:solidFill>
                  <a:srgbClr val="555555"/>
                </a:solidFill>
                <a:effectLst/>
                <a:latin typeface="Cambria" panose="02040503050406030204" pitchFamily="18" charset="0"/>
                <a:ea typeface="Times New Roman" panose="02020603050405020304" pitchFamily="18" charset="0"/>
                <a:cs typeface="Arial" panose="020B0604020202020204" pitchFamily="34" charset="0"/>
              </a:rPr>
              <a:t> </a:t>
            </a:r>
            <a:r>
              <a:rPr lang="en-US" sz="2400" u="none" strike="noStrike" dirty="0">
                <a:solidFill>
                  <a:srgbClr val="000000"/>
                </a:solidFill>
                <a:effectLst/>
                <a:latin typeface="Cambria" panose="02040503050406030204" pitchFamily="18" charset="0"/>
                <a:ea typeface="Times New Roman" panose="02020603050405020304" pitchFamily="18" charset="0"/>
                <a:cs typeface="Arial" panose="020B0604020202020204" pitchFamily="34" charset="0"/>
                <a:hlinkClick r:id="rId2"/>
              </a:rPr>
              <a:t>Boston National Historical Park</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20000"/>
              </a:lnSpc>
              <a:spcBef>
                <a:spcPts val="0"/>
              </a:spcBef>
              <a:spcAft>
                <a:spcPts val="0"/>
              </a:spcAft>
              <a:buNone/>
            </a:pPr>
            <a:r>
              <a:rPr lang="en-US" sz="2400" dirty="0">
                <a:solidFill>
                  <a:srgbClr val="000000"/>
                </a:solidFill>
                <a:effectLst/>
                <a:latin typeface="Cambria" panose="02040503050406030204" pitchFamily="18" charset="0"/>
                <a:ea typeface="Times New Roman" panose="02020603050405020304" pitchFamily="18" charset="0"/>
                <a:cs typeface="Arial" panose="020B0604020202020204" pitchFamily="34" charset="0"/>
              </a:rPr>
              <a:t>Part </a:t>
            </a:r>
            <a:r>
              <a:rPr lang="en-US" sz="2400" spc="-20" dirty="0">
                <a:solidFill>
                  <a:srgbClr val="000000"/>
                </a:solidFill>
                <a:effectLst/>
                <a:latin typeface="Cambria" panose="02040503050406030204" pitchFamily="18" charset="0"/>
                <a:ea typeface="Times New Roman" panose="02020603050405020304" pitchFamily="18" charset="0"/>
                <a:cs typeface="Arial" panose="020B0604020202020204" pitchFamily="34" charset="0"/>
              </a:rPr>
              <a:t>I: </a:t>
            </a:r>
            <a:r>
              <a:rPr lang="en-US" sz="2400" i="1" spc="-20" dirty="0">
                <a:solidFill>
                  <a:srgbClr val="000000"/>
                </a:solidFill>
                <a:effectLst/>
                <a:latin typeface="Cambria" panose="02040503050406030204" pitchFamily="18" charset="0"/>
                <a:ea typeface="Times New Roman" panose="02020603050405020304" pitchFamily="18" charset="0"/>
                <a:cs typeface="Arial" panose="020B0604020202020204" pitchFamily="34" charset="0"/>
              </a:rPr>
              <a:t>Short of War</a:t>
            </a:r>
            <a:r>
              <a:rPr lang="en-US" sz="2400" i="1" spc="-20" dirty="0">
                <a:latin typeface="Calibri" panose="020F0502020204030204" pitchFamily="34" charset="0"/>
                <a:ea typeface="Times New Roman" panose="02020603050405020304" pitchFamily="18" charset="0"/>
                <a:cs typeface="Times New Roman" panose="02020603050405020304" pitchFamily="18" charset="0"/>
              </a:rPr>
              <a:t> </a:t>
            </a:r>
            <a:r>
              <a:rPr lang="en-US" sz="2400" dirty="0">
                <a:solidFill>
                  <a:srgbClr val="000000"/>
                </a:solidFill>
                <a:effectLst/>
                <a:latin typeface="Cambria" panose="02040503050406030204" pitchFamily="18" charset="0"/>
                <a:ea typeface="Times New Roman" panose="02020603050405020304" pitchFamily="18" charset="0"/>
                <a:cs typeface="Arial" panose="020B0604020202020204" pitchFamily="34" charset="0"/>
              </a:rPr>
              <a:t>In 1932, the Department of the Navy designated the Boston (Charlestown) Navy Yard to be the building site for destroyers. Two years later, the USS </a:t>
            </a:r>
            <a:r>
              <a:rPr lang="en-US" sz="2400" i="1" dirty="0">
                <a:solidFill>
                  <a:srgbClr val="000000"/>
                </a:solidFill>
                <a:effectLst/>
                <a:latin typeface="Cambria" panose="02040503050406030204" pitchFamily="18" charset="0"/>
                <a:ea typeface="Times New Roman" panose="02020603050405020304" pitchFamily="18" charset="0"/>
                <a:cs typeface="Arial" panose="020B0604020202020204" pitchFamily="34" charset="0"/>
              </a:rPr>
              <a:t>McDonough</a:t>
            </a:r>
            <a:r>
              <a:rPr lang="en-US" sz="2400" dirty="0">
                <a:solidFill>
                  <a:srgbClr val="000000"/>
                </a:solidFill>
                <a:effectLst/>
                <a:latin typeface="Cambria" panose="02040503050406030204" pitchFamily="18" charset="0"/>
                <a:ea typeface="Times New Roman" panose="02020603050405020304" pitchFamily="18" charset="0"/>
                <a:cs typeface="Arial" panose="020B0604020202020204" pitchFamily="34" charset="0"/>
              </a:rPr>
              <a:t> (DD-351) slid down the ways, marking the first major ship launching at the yard in over a decade. The launch of </a:t>
            </a:r>
            <a:r>
              <a:rPr lang="en-US" sz="2400" i="1" dirty="0">
                <a:solidFill>
                  <a:srgbClr val="000000"/>
                </a:solidFill>
                <a:effectLst/>
                <a:latin typeface="Cambria" panose="02040503050406030204" pitchFamily="18" charset="0"/>
                <a:ea typeface="Times New Roman" panose="02020603050405020304" pitchFamily="18" charset="0"/>
                <a:cs typeface="Arial" panose="020B0604020202020204" pitchFamily="34" charset="0"/>
              </a:rPr>
              <a:t>McDonough </a:t>
            </a:r>
            <a:r>
              <a:rPr lang="en-US" sz="2400" dirty="0">
                <a:solidFill>
                  <a:srgbClr val="000000"/>
                </a:solidFill>
                <a:effectLst/>
                <a:latin typeface="Cambria" panose="02040503050406030204" pitchFamily="18" charset="0"/>
                <a:ea typeface="Times New Roman" panose="02020603050405020304" pitchFamily="18" charset="0"/>
                <a:cs typeface="Arial" panose="020B0604020202020204" pitchFamily="34" charset="0"/>
              </a:rPr>
              <a:t>ushered in the most productive period of ship construction in the history of the Navy Yard. By September 1, 1939, when Nazi Germany invaded Poland, the Boston Navy Yard had completed and commissioned six new destroyers. Furthermore, several other destroyers and auxiliary vessels were in various stages of construction across the facility. Though Germany's invasion of Poland sparked war in Europe, the United States remained neutral.</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buNone/>
            </a:pPr>
            <a:r>
              <a:rPr lang="en-US" sz="2400" dirty="0">
                <a:solidFill>
                  <a:srgbClr val="000000"/>
                </a:solidFill>
                <a:effectLst/>
                <a:latin typeface="Cambria" panose="02040503050406030204" pitchFamily="18" charset="0"/>
                <a:ea typeface="Times New Roman" panose="02020603050405020304" pitchFamily="18" charset="0"/>
                <a:cs typeface="Arial" panose="020B0604020202020204" pitchFamily="34" charset="0"/>
              </a:rPr>
              <a:t>Shortly after the beginning of hostilities in Europe, the U.S. Navy organized a neutrality patrol utilizing several of the new vessels built in Boston. This patrol monitored the activities of warships of belligerent nations within 300 miles of the coasts of North and South America as well as in the Caribbean Sea. Beginning in 1940, the Navy and Coast Guard began providing escorts for merchant convoys bringing provisions, fuel, and military supplies to Great Britain in this neutral zone. The work of these escorts in the oftentimes rough waters of the North Atlantic was punishing, and the Boston Navy Yard had to focus on the constant maintenance and repair of these ships.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4" name="Slide Number Placeholder 3">
            <a:extLst>
              <a:ext uri="{FF2B5EF4-FFF2-40B4-BE49-F238E27FC236}">
                <a16:creationId xmlns:a16="http://schemas.microsoft.com/office/drawing/2014/main" id="{AA94DD59-CE8B-100B-9097-2D9A9283E93A}"/>
              </a:ext>
            </a:extLst>
          </p:cNvPr>
          <p:cNvSpPr>
            <a:spLocks noGrp="1"/>
          </p:cNvSpPr>
          <p:nvPr>
            <p:ph type="sldNum" sz="quarter" idx="12"/>
          </p:nvPr>
        </p:nvSpPr>
        <p:spPr/>
        <p:txBody>
          <a:bodyPr/>
          <a:lstStyle/>
          <a:p>
            <a:fld id="{45EF20E7-344A-4215-952B-C78526E47CCC}" type="slidenum">
              <a:rPr lang="en-US" smtClean="0"/>
              <a:t>29</a:t>
            </a:fld>
            <a:endParaRPr lang="en-US"/>
          </a:p>
        </p:txBody>
      </p:sp>
    </p:spTree>
    <p:extLst>
      <p:ext uri="{BB962C8B-B14F-4D97-AF65-F5344CB8AC3E}">
        <p14:creationId xmlns:p14="http://schemas.microsoft.com/office/powerpoint/2010/main" val="284361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3435686-FC97-4B80-A3E8-CCC744AD2D78}"/>
              </a:ext>
            </a:extLst>
          </p:cNvPr>
          <p:cNvPicPr>
            <a:picLocks noGrp="1" noChangeAspect="1"/>
          </p:cNvPicPr>
          <p:nvPr>
            <p:ph idx="1"/>
          </p:nvPr>
        </p:nvPicPr>
        <p:blipFill>
          <a:blip r:embed="rId2"/>
          <a:stretch>
            <a:fillRect/>
          </a:stretch>
        </p:blipFill>
        <p:spPr>
          <a:xfrm>
            <a:off x="1527354" y="1825625"/>
            <a:ext cx="9137292" cy="4351338"/>
          </a:xfrm>
          <a:prstGeom prst="rect">
            <a:avLst/>
          </a:prstGeom>
        </p:spPr>
      </p:pic>
      <p:sp>
        <p:nvSpPr>
          <p:cNvPr id="4" name="Slide Number Placeholder 3">
            <a:extLst>
              <a:ext uri="{FF2B5EF4-FFF2-40B4-BE49-F238E27FC236}">
                <a16:creationId xmlns:a16="http://schemas.microsoft.com/office/drawing/2014/main" id="{38D3F74D-B3E1-4B5F-9736-ED924AA912DE}"/>
              </a:ext>
            </a:extLst>
          </p:cNvPr>
          <p:cNvSpPr>
            <a:spLocks noGrp="1"/>
          </p:cNvSpPr>
          <p:nvPr>
            <p:ph type="sldNum" sz="quarter" idx="12"/>
          </p:nvPr>
        </p:nvSpPr>
        <p:spPr/>
        <p:txBody>
          <a:bodyPr/>
          <a:lstStyle/>
          <a:p>
            <a:fld id="{45EF20E7-344A-4215-952B-C78526E47CCC}" type="slidenum">
              <a:rPr lang="en-US" smtClean="0"/>
              <a:t>3</a:t>
            </a:fld>
            <a:endParaRPr lang="en-US"/>
          </a:p>
        </p:txBody>
      </p:sp>
      <p:pic>
        <p:nvPicPr>
          <p:cNvPr id="7" name="Picture 6">
            <a:extLst>
              <a:ext uri="{FF2B5EF4-FFF2-40B4-BE49-F238E27FC236}">
                <a16:creationId xmlns:a16="http://schemas.microsoft.com/office/drawing/2014/main" id="{F566C7DE-C294-4082-892D-2863DC987ADE}"/>
              </a:ext>
            </a:extLst>
          </p:cNvPr>
          <p:cNvPicPr>
            <a:picLocks noChangeAspect="1"/>
          </p:cNvPicPr>
          <p:nvPr/>
        </p:nvPicPr>
        <p:blipFill rotWithShape="1">
          <a:blip r:embed="rId3"/>
          <a:srcRect l="26562" t="19429" r="29375" b="14149"/>
          <a:stretch/>
        </p:blipFill>
        <p:spPr>
          <a:xfrm>
            <a:off x="180668" y="0"/>
            <a:ext cx="5372100" cy="4552950"/>
          </a:xfrm>
          <a:prstGeom prst="rect">
            <a:avLst/>
          </a:prstGeom>
        </p:spPr>
      </p:pic>
      <p:pic>
        <p:nvPicPr>
          <p:cNvPr id="9" name="Picture 8">
            <a:extLst>
              <a:ext uri="{FF2B5EF4-FFF2-40B4-BE49-F238E27FC236}">
                <a16:creationId xmlns:a16="http://schemas.microsoft.com/office/drawing/2014/main" id="{9B5902BC-FE87-460C-927D-D5641B63B8E7}"/>
              </a:ext>
            </a:extLst>
          </p:cNvPr>
          <p:cNvPicPr>
            <a:picLocks noChangeAspect="1"/>
          </p:cNvPicPr>
          <p:nvPr/>
        </p:nvPicPr>
        <p:blipFill rotWithShape="1">
          <a:blip r:embed="rId4"/>
          <a:srcRect l="23830" t="19125" r="23790" b="17396"/>
          <a:stretch/>
        </p:blipFill>
        <p:spPr>
          <a:xfrm>
            <a:off x="5625280" y="1915319"/>
            <a:ext cx="6386052" cy="4351338"/>
          </a:xfrm>
          <a:prstGeom prst="rect">
            <a:avLst/>
          </a:prstGeom>
        </p:spPr>
      </p:pic>
    </p:spTree>
    <p:extLst>
      <p:ext uri="{BB962C8B-B14F-4D97-AF65-F5344CB8AC3E}">
        <p14:creationId xmlns:p14="http://schemas.microsoft.com/office/powerpoint/2010/main" val="19857205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050CC07-1544-70F0-129A-62EA9C4E4851}"/>
              </a:ext>
            </a:extLst>
          </p:cNvPr>
          <p:cNvSpPr>
            <a:spLocks noGrp="1"/>
          </p:cNvSpPr>
          <p:nvPr>
            <p:ph type="sldNum" sz="quarter" idx="12"/>
          </p:nvPr>
        </p:nvSpPr>
        <p:spPr/>
        <p:txBody>
          <a:bodyPr/>
          <a:lstStyle/>
          <a:p>
            <a:fld id="{45EF20E7-344A-4215-952B-C78526E47CCC}" type="slidenum">
              <a:rPr lang="en-US" smtClean="0"/>
              <a:t>30</a:t>
            </a:fld>
            <a:endParaRPr lang="en-US"/>
          </a:p>
        </p:txBody>
      </p:sp>
      <p:sp>
        <p:nvSpPr>
          <p:cNvPr id="5" name="Rectangle 2">
            <a:extLst>
              <a:ext uri="{FF2B5EF4-FFF2-40B4-BE49-F238E27FC236}">
                <a16:creationId xmlns:a16="http://schemas.microsoft.com/office/drawing/2014/main" id="{A75D118F-78AF-99B5-1D93-027508CBFB90}"/>
              </a:ext>
            </a:extLst>
          </p:cNvPr>
          <p:cNvSpPr>
            <a:spLocks noChangeArrowheads="1"/>
          </p:cNvSpPr>
          <p:nvPr/>
        </p:nvSpPr>
        <p:spPr bwMode="auto">
          <a:xfrm>
            <a:off x="0" y="0"/>
            <a:ext cx="12192000" cy="457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3">
            <a:extLst>
              <a:ext uri="{FF2B5EF4-FFF2-40B4-BE49-F238E27FC236}">
                <a16:creationId xmlns:a16="http://schemas.microsoft.com/office/drawing/2014/main" id="{B41ACA85-303C-D16B-D3F7-DDD4DF87B912}"/>
              </a:ext>
            </a:extLst>
          </p:cNvPr>
          <p:cNvSpPr>
            <a:spLocks noChangeArrowheads="1"/>
          </p:cNvSpPr>
          <p:nvPr/>
        </p:nvSpPr>
        <p:spPr bwMode="auto">
          <a:xfrm>
            <a:off x="368710" y="417321"/>
            <a:ext cx="9286214" cy="627864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000000"/>
              </a:solidFill>
              <a:effectLst/>
              <a:latin typeface="Cambria" panose="02040503050406030204" pitchFamily="18" charset="0"/>
              <a:ea typeface="Times New Roman" panose="02020603050405020304" pitchFamily="18" charset="0"/>
              <a:cs typeface="Arial" panose="020B0604020202020204"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lang="en-US" altLang="en-US" sz="1200" dirty="0">
              <a:solidFill>
                <a:srgbClr val="000000"/>
              </a:solidFill>
              <a:latin typeface="Cambria" panose="02040503050406030204" pitchFamily="18" charset="0"/>
              <a:ea typeface="Times New Roman" panose="02020603050405020304" pitchFamily="18" charset="0"/>
              <a:cs typeface="Arial" panose="020B0604020202020204"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Cambria" panose="02040503050406030204" pitchFamily="18" charset="0"/>
                <a:ea typeface="Times New Roman" panose="02020603050405020304" pitchFamily="18" charset="0"/>
                <a:cs typeface="Arial" panose="020B0604020202020204" pitchFamily="34" charset="0"/>
              </a:rPr>
              <a:t>During World War II the Boston Naval Shipyard complex encompassed nearly every corner of Boston's Inner Harbor. Due south of this map were even more private shipyard facilities constructing new warships, such as Bethlehem Steel in Hingham and Fore River in Quincy and Braintree. NPS Map</a:t>
            </a:r>
            <a:endParaRPr kumimoji="0" lang="en-US" altLang="en-US" b="0" i="0" u="none" strike="noStrike" cap="none" normalizeH="0" baseline="0" dirty="0">
              <a:ln>
                <a:noFill/>
              </a:ln>
              <a:solidFill>
                <a:schemeClr val="tx1"/>
              </a:solidFill>
              <a:effectLst/>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Cambria" panose="02040503050406030204" pitchFamily="18" charset="0"/>
                <a:ea typeface="Times New Roman" panose="02020603050405020304" pitchFamily="18" charset="0"/>
                <a:cs typeface="Arial" panose="020B0604020202020204" pitchFamily="34" charset="0"/>
              </a:rPr>
              <a:t>By the summer of 1941, the Boston Navy Yard was a hive of activity; the yard</a:t>
            </a:r>
            <a:r>
              <a:rPr kumimoji="0" lang="en-US" altLang="en-US"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r>
              <a:rPr kumimoji="0" lang="en-US" altLang="en-US" b="0" i="0" u="none" strike="noStrike" cap="none" normalizeH="0" baseline="0" dirty="0">
                <a:ln>
                  <a:noFill/>
                </a:ln>
                <a:solidFill>
                  <a:srgbClr val="000000"/>
                </a:solidFill>
                <a:effectLst/>
                <a:latin typeface="Cambria" panose="02040503050406030204" pitchFamily="18" charset="0"/>
                <a:ea typeface="Times New Roman" panose="02020603050405020304" pitchFamily="18" charset="0"/>
                <a:cs typeface="Arial" panose="020B0604020202020204" pitchFamily="34" charset="0"/>
              </a:rPr>
              <a:t>s labor force had increased from 3,875 in January 1939 to 18,272 in order to meet the increased demand for new ship construction. By then, it had become standard practice to lay the keels of two to four vessels and proceed with their construction at an even pace, with launchings occurring as soon as the hulls were completed. In September, the keels of the first Fletcher Class destroyers to be built at Boston Navy Yard were laid down. The Fletcher Class was considerably larger and more complex in construction than the destroyers previously built at the yard.</a:t>
            </a:r>
            <a:endParaRPr kumimoji="0" lang="en-US" altLang="en-US" b="0" i="0" u="none" strike="noStrike" cap="none" normalizeH="0" baseline="0" dirty="0">
              <a:ln>
                <a:noFill/>
              </a:ln>
              <a:solidFill>
                <a:schemeClr val="tx1"/>
              </a:solidFill>
              <a:effectLst/>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Cambria" panose="02040503050406030204" pitchFamily="18" charset="0"/>
                <a:ea typeface="Times New Roman" panose="02020603050405020304" pitchFamily="18" charset="0"/>
                <a:cs typeface="Arial" panose="020B0604020202020204" pitchFamily="34" charset="0"/>
              </a:rPr>
              <a:t>In regards to the physical plant of 1941, storage facilities and several new administrative and shop buildings, including a five-story electrical shop, were under construction in Charlestown while ship repair and conversion facilities were expanded at the South Boston Naval Annex (acquired shortly after World War I). Along the waterfront, piers were added, rebuilt, or extended, and the capacity for shipbuilding was dramatically increased with the construction of Shipways 2 and 3 (the latter now referred to as Dry Dock 5). Additional ship repair facilities were acquired by the Navy in Chelsea and East Boston. A Fuel Depot Annex was constructed alongside Chelsea Creek in East Boston and connected by pipeline to a fuel pier extending out into Boston Harbor.</a:t>
            </a:r>
            <a:endParaRPr kumimoji="0" lang="en-US" altLang="en-US" b="0" i="0" u="none" strike="noStrike" cap="none" normalizeH="0" baseline="0" dirty="0">
              <a:ln>
                <a:noFill/>
              </a:ln>
              <a:solidFill>
                <a:schemeClr val="tx1"/>
              </a:solidFill>
              <a:effectLst/>
              <a:latin typeface="Arial" panose="020B0604020202020204" pitchFamily="34" charset="0"/>
            </a:endParaRPr>
          </a:p>
        </p:txBody>
      </p:sp>
      <p:pic>
        <p:nvPicPr>
          <p:cNvPr id="7" name="Picture 6">
            <a:extLst>
              <a:ext uri="{FF2B5EF4-FFF2-40B4-BE49-F238E27FC236}">
                <a16:creationId xmlns:a16="http://schemas.microsoft.com/office/drawing/2014/main" id="{4CA2CE88-8A5E-9000-509D-DFCA71EE6B5E}"/>
              </a:ext>
            </a:extLst>
          </p:cNvPr>
          <p:cNvPicPr>
            <a:picLocks noChangeAspect="1"/>
          </p:cNvPicPr>
          <p:nvPr/>
        </p:nvPicPr>
        <p:blipFill>
          <a:blip r:embed="rId2"/>
          <a:stretch>
            <a:fillRect/>
          </a:stretch>
        </p:blipFill>
        <p:spPr>
          <a:xfrm>
            <a:off x="9654924" y="2044503"/>
            <a:ext cx="2168366" cy="2768993"/>
          </a:xfrm>
          <a:prstGeom prst="rect">
            <a:avLst/>
          </a:prstGeom>
        </p:spPr>
      </p:pic>
    </p:spTree>
    <p:extLst>
      <p:ext uri="{BB962C8B-B14F-4D97-AF65-F5344CB8AC3E}">
        <p14:creationId xmlns:p14="http://schemas.microsoft.com/office/powerpoint/2010/main" val="33941024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D168CB-77CD-84C5-553A-1CD4C3996ABE}"/>
              </a:ext>
            </a:extLst>
          </p:cNvPr>
          <p:cNvSpPr>
            <a:spLocks noGrp="1"/>
          </p:cNvSpPr>
          <p:nvPr>
            <p:ph type="sldNum" sz="quarter" idx="12"/>
          </p:nvPr>
        </p:nvSpPr>
        <p:spPr/>
        <p:txBody>
          <a:bodyPr/>
          <a:lstStyle/>
          <a:p>
            <a:fld id="{45EF20E7-344A-4215-952B-C78526E47CCC}" type="slidenum">
              <a:rPr lang="en-US" smtClean="0"/>
              <a:t>31</a:t>
            </a:fld>
            <a:endParaRPr lang="en-US"/>
          </a:p>
        </p:txBody>
      </p:sp>
      <p:sp>
        <p:nvSpPr>
          <p:cNvPr id="6" name="TextBox 5">
            <a:extLst>
              <a:ext uri="{FF2B5EF4-FFF2-40B4-BE49-F238E27FC236}">
                <a16:creationId xmlns:a16="http://schemas.microsoft.com/office/drawing/2014/main" id="{D156761E-3F64-2C1B-1F6D-E5B9032DADCF}"/>
              </a:ext>
            </a:extLst>
          </p:cNvPr>
          <p:cNvSpPr txBox="1"/>
          <p:nvPr/>
        </p:nvSpPr>
        <p:spPr>
          <a:xfrm>
            <a:off x="427703" y="973393"/>
            <a:ext cx="10926097" cy="4889287"/>
          </a:xfrm>
          <a:prstGeom prst="rect">
            <a:avLst/>
          </a:prstGeom>
          <a:noFill/>
        </p:spPr>
        <p:txBody>
          <a:bodyPr wrap="square">
            <a:spAutoFit/>
          </a:bodyPr>
          <a:lstStyle/>
          <a:p>
            <a:pPr marL="0" marR="0" indent="457200">
              <a:lnSpc>
                <a:spcPct val="115000"/>
              </a:lnSpc>
              <a:spcBef>
                <a:spcPts val="0"/>
              </a:spcBef>
              <a:spcAft>
                <a:spcPts val="0"/>
              </a:spcAft>
            </a:pPr>
            <a:r>
              <a:rPr lang="en-US" sz="1800" dirty="0">
                <a:solidFill>
                  <a:srgbClr val="000000"/>
                </a:solidFill>
                <a:effectLst/>
                <a:latin typeface="Cambria" panose="02040503050406030204" pitchFamily="18" charset="0"/>
                <a:ea typeface="Times New Roman" panose="02020603050405020304" pitchFamily="18" charset="0"/>
                <a:cs typeface="Arial" panose="020B0604020202020204" pitchFamily="34" charset="0"/>
              </a:rPr>
              <a:t>In January 1942, the Boston Navy Yard was selected as the building site for a new class of warship, the Destroyer Escort (DE). Boston was a logical choice, since the yard had specialized in building destroyers (DD) for a decade. Slightly smaller than the Fletcher-Class Destroyers then under construction in Charlestown, these escorts required far less time to construct at roughly half the cost. They were designed to protect merchant ship convoys and to destroy enemy submarines with an array of armaments. Some were built to serve in the Royal Navy as part of the Lend-Lease Agreement, but many would be retained by the United States Navy and see service in both the Atlantic and Pacific Theatres.”</a:t>
            </a:r>
          </a:p>
          <a:p>
            <a:pPr marL="0" marR="0" indent="457200">
              <a:lnSpc>
                <a:spcPct val="115000"/>
              </a:lnSpc>
              <a:spcBef>
                <a:spcPts val="0"/>
              </a:spcBef>
              <a:spcAft>
                <a:spcPts val="0"/>
              </a:spcAft>
            </a:pPr>
            <a:endParaRPr lang="en-US" dirty="0">
              <a:solidFill>
                <a:srgbClr val="000000"/>
              </a:solidFill>
              <a:latin typeface="Cambria" panose="02040503050406030204" pitchFamily="18" charset="0"/>
              <a:ea typeface="Calibri" panose="020F0502020204030204" pitchFamily="34" charset="0"/>
              <a:cs typeface="Arial" panose="020B0604020202020204" pitchFamily="34" charset="0"/>
            </a:endParaRPr>
          </a:p>
          <a:p>
            <a:pPr marL="0" marR="0" indent="457200">
              <a:lnSpc>
                <a:spcPct val="115000"/>
              </a:lnSpc>
              <a:spcBef>
                <a:spcPts val="0"/>
              </a:spcBef>
              <a:spcAft>
                <a:spcPts val="0"/>
              </a:spcAft>
            </a:pPr>
            <a:endParaRPr lang="en-US" sz="1600" dirty="0">
              <a:solidFill>
                <a:srgbClr val="000000"/>
              </a:solidFill>
              <a:effectLst/>
              <a:latin typeface="Cambria" panose="02040503050406030204" pitchFamily="18" charset="0"/>
              <a:ea typeface="Calibri" panose="020F0502020204030204" pitchFamily="34" charset="0"/>
              <a:cs typeface="Arial" panose="020B0604020202020204" pitchFamily="34" charset="0"/>
            </a:endParaRPr>
          </a:p>
          <a:p>
            <a:pPr marL="0" marR="0" indent="457200">
              <a:lnSpc>
                <a:spcPct val="115000"/>
              </a:lnSpc>
              <a:spcBef>
                <a:spcPts val="0"/>
              </a:spcBef>
              <a:spcAft>
                <a:spcPts val="0"/>
              </a:spcAft>
            </a:pPr>
            <a:r>
              <a:rPr lang="en-US" sz="1600" b="0" i="0" dirty="0">
                <a:solidFill>
                  <a:srgbClr val="202124"/>
                </a:solidFill>
                <a:effectLst/>
                <a:latin typeface="Roboto" panose="02000000000000000000" pitchFamily="2" charset="0"/>
              </a:rPr>
              <a:t>Between September 8, 1939 when a limited national emergency was declared and the wars end in 1945, the Boston Navy Yard launched </a:t>
            </a:r>
            <a:r>
              <a:rPr lang="en-US" sz="1600" b="1" i="0" dirty="0">
                <a:solidFill>
                  <a:srgbClr val="202124"/>
                </a:solidFill>
                <a:effectLst/>
                <a:latin typeface="Roboto" panose="02000000000000000000" pitchFamily="2" charset="0"/>
              </a:rPr>
              <a:t>303 vessels</a:t>
            </a:r>
            <a:r>
              <a:rPr lang="en-US" sz="1600" b="0" i="0" dirty="0">
                <a:solidFill>
                  <a:srgbClr val="202124"/>
                </a:solidFill>
                <a:effectLst/>
                <a:latin typeface="Roboto" panose="02000000000000000000" pitchFamily="2" charset="0"/>
              </a:rPr>
              <a:t> and commissioned another 120 ships that were constructed at private yards.</a:t>
            </a:r>
          </a:p>
          <a:p>
            <a:pPr marL="0" marR="0" indent="457200">
              <a:lnSpc>
                <a:spcPct val="115000"/>
              </a:lnSpc>
              <a:spcBef>
                <a:spcPts val="0"/>
              </a:spcBef>
              <a:spcAft>
                <a:spcPts val="0"/>
              </a:spcAft>
            </a:pPr>
            <a:endParaRPr lang="en-US" sz="1600" dirty="0">
              <a:solidFill>
                <a:srgbClr val="202124"/>
              </a:solidFill>
              <a:latin typeface="Roboto" panose="02000000000000000000" pitchFamily="2" charset="0"/>
            </a:endParaRPr>
          </a:p>
          <a:p>
            <a:pPr marL="0" marR="0" indent="457200">
              <a:lnSpc>
                <a:spcPct val="115000"/>
              </a:lnSpc>
              <a:spcBef>
                <a:spcPts val="0"/>
              </a:spcBef>
              <a:spcAft>
                <a:spcPts val="0"/>
              </a:spcAft>
            </a:pPr>
            <a:r>
              <a:rPr lang="en-US" sz="1600" b="0" i="0" dirty="0">
                <a:solidFill>
                  <a:srgbClr val="202124"/>
                </a:solidFill>
                <a:effectLst/>
                <a:latin typeface="Roboto" panose="02000000000000000000" pitchFamily="2" charset="0"/>
              </a:rPr>
              <a:t>Ship construction and repair at Boston Navy Yard peaked in 1943, with the workforce reaching an all-time high of </a:t>
            </a:r>
            <a:r>
              <a:rPr lang="en-US" sz="1600" b="1" i="0" dirty="0">
                <a:solidFill>
                  <a:srgbClr val="202124"/>
                </a:solidFill>
                <a:effectLst/>
                <a:latin typeface="Roboto" panose="02000000000000000000" pitchFamily="2" charset="0"/>
              </a:rPr>
              <a:t>50,128 employees</a:t>
            </a:r>
            <a:r>
              <a:rPr lang="en-US" sz="1600" b="0" i="0" dirty="0">
                <a:solidFill>
                  <a:srgbClr val="202124"/>
                </a:solidFill>
                <a:effectLst/>
                <a:latin typeface="Roboto" panose="02000000000000000000" pitchFamily="2" charset="0"/>
              </a:rPr>
              <a:t>, including a large number of women and minorities. </a:t>
            </a:r>
            <a:r>
              <a:rPr lang="en-US" sz="1600" b="0" i="0">
                <a:solidFill>
                  <a:srgbClr val="202124"/>
                </a:solidFill>
                <a:effectLst/>
                <a:latin typeface="Roboto" panose="02000000000000000000" pitchFamily="2" charset="0"/>
              </a:rPr>
              <a:t>Throughout the year, the Yard led the nation in construction of destroyer escorts, breaking numerous launching records in the process.</a:t>
            </a:r>
            <a:endParaRPr lang="en-US" sz="1600" b="0" i="0" dirty="0">
              <a:solidFill>
                <a:srgbClr val="202124"/>
              </a:solidFill>
              <a:effectLst/>
              <a:latin typeface="Roboto" panose="02000000000000000000" pitchFamily="2" charset="0"/>
            </a:endParaRPr>
          </a:p>
          <a:p>
            <a:pPr marL="0" marR="0" indent="457200">
              <a:lnSpc>
                <a:spcPct val="115000"/>
              </a:lnSpc>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249474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626" y="407773"/>
            <a:ext cx="11232291" cy="543696"/>
          </a:xfrm>
        </p:spPr>
        <p:txBody>
          <a:bodyPr>
            <a:normAutofit fontScale="90000"/>
          </a:bodyPr>
          <a:lstStyle/>
          <a:p>
            <a:pPr algn="ctr"/>
            <a:r>
              <a:rPr lang="en-US" dirty="0"/>
              <a:t>Ten U-boats sunk off New England: 3 during WWII</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77806104"/>
              </p:ext>
            </p:extLst>
          </p:nvPr>
        </p:nvGraphicFramePr>
        <p:xfrm>
          <a:off x="790833" y="951469"/>
          <a:ext cx="10898658" cy="5733535"/>
        </p:xfrm>
        <a:graphic>
          <a:graphicData uri="http://schemas.openxmlformats.org/drawingml/2006/table">
            <a:tbl>
              <a:tblPr>
                <a:tableStyleId>{5C22544A-7EE6-4342-B048-85BDC9FD1C3A}</a:tableStyleId>
              </a:tblPr>
              <a:tblGrid>
                <a:gridCol w="859361">
                  <a:extLst>
                    <a:ext uri="{9D8B030D-6E8A-4147-A177-3AD203B41FA5}">
                      <a16:colId xmlns:a16="http://schemas.microsoft.com/office/drawing/2014/main" val="20000"/>
                    </a:ext>
                  </a:extLst>
                </a:gridCol>
                <a:gridCol w="1007063">
                  <a:extLst>
                    <a:ext uri="{9D8B030D-6E8A-4147-A177-3AD203B41FA5}">
                      <a16:colId xmlns:a16="http://schemas.microsoft.com/office/drawing/2014/main" val="20001"/>
                    </a:ext>
                  </a:extLst>
                </a:gridCol>
                <a:gridCol w="2184208">
                  <a:extLst>
                    <a:ext uri="{9D8B030D-6E8A-4147-A177-3AD203B41FA5}">
                      <a16:colId xmlns:a16="http://schemas.microsoft.com/office/drawing/2014/main" val="20002"/>
                    </a:ext>
                  </a:extLst>
                </a:gridCol>
                <a:gridCol w="2202110">
                  <a:extLst>
                    <a:ext uri="{9D8B030D-6E8A-4147-A177-3AD203B41FA5}">
                      <a16:colId xmlns:a16="http://schemas.microsoft.com/office/drawing/2014/main" val="20003"/>
                    </a:ext>
                  </a:extLst>
                </a:gridCol>
                <a:gridCol w="1544162">
                  <a:extLst>
                    <a:ext uri="{9D8B030D-6E8A-4147-A177-3AD203B41FA5}">
                      <a16:colId xmlns:a16="http://schemas.microsoft.com/office/drawing/2014/main" val="20004"/>
                    </a:ext>
                  </a:extLst>
                </a:gridCol>
                <a:gridCol w="1114483">
                  <a:extLst>
                    <a:ext uri="{9D8B030D-6E8A-4147-A177-3AD203B41FA5}">
                      <a16:colId xmlns:a16="http://schemas.microsoft.com/office/drawing/2014/main" val="20005"/>
                    </a:ext>
                  </a:extLst>
                </a:gridCol>
                <a:gridCol w="1987271">
                  <a:extLst>
                    <a:ext uri="{9D8B030D-6E8A-4147-A177-3AD203B41FA5}">
                      <a16:colId xmlns:a16="http://schemas.microsoft.com/office/drawing/2014/main" val="20006"/>
                    </a:ext>
                  </a:extLst>
                </a:gridCol>
              </a:tblGrid>
              <a:tr h="477795">
                <a:tc>
                  <a:txBody>
                    <a:bodyPr/>
                    <a:lstStyle/>
                    <a:p>
                      <a:pPr algn="ctr" fontAlgn="b"/>
                      <a:r>
                        <a:rPr lang="en-US" sz="1400" u="none" strike="noStrike" dirty="0">
                          <a:effectLst/>
                        </a:rPr>
                        <a:t>Sub #</a:t>
                      </a:r>
                      <a:endParaRPr lang="en-US" sz="1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dirty="0">
                          <a:effectLst/>
                        </a:rPr>
                        <a:t>Date Sunk</a:t>
                      </a:r>
                      <a:endParaRPr lang="en-US" sz="14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400" u="none" strike="noStrike">
                          <a:effectLst/>
                        </a:rPr>
                        <a:t>Sunk by what Allied vsl</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400" u="none" strike="noStrike">
                          <a:effectLst/>
                        </a:rPr>
                        <a:t>Region Sunk</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a:effectLst/>
                        </a:rPr>
                        <a:t>Lat / Long Sunk</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a:effectLst/>
                        </a:rPr>
                        <a:t>Date POW</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400" u="none" strike="noStrike">
                          <a:effectLst/>
                        </a:rPr>
                        <a:t>How Surrendered</a:t>
                      </a:r>
                      <a:endParaRPr lang="en-US" sz="14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0"/>
                  </a:ext>
                </a:extLst>
              </a:tr>
              <a:tr h="477795">
                <a:tc>
                  <a:txBody>
                    <a:bodyPr/>
                    <a:lstStyle/>
                    <a:p>
                      <a:pPr algn="ctr" fontAlgn="ctr"/>
                      <a:r>
                        <a:rPr lang="en-US" sz="1400" u="none" strike="noStrike">
                          <a:effectLst/>
                        </a:rPr>
                        <a:t>U-215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3-Jul-42</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HMS Le Tigre</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East of Boston</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41°48'N / 66°38'W </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KIA</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never surrendered</a:t>
                      </a:r>
                      <a:endParaRPr lang="en-U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1"/>
                  </a:ext>
                </a:extLst>
              </a:tr>
              <a:tr h="955589">
                <a:tc>
                  <a:txBody>
                    <a:bodyPr/>
                    <a:lstStyle/>
                    <a:p>
                      <a:pPr algn="ctr" fontAlgn="ctr"/>
                      <a:r>
                        <a:rPr lang="en-US" sz="1400" u="none" strike="noStrike">
                          <a:effectLst/>
                        </a:rPr>
                        <a:t>U-550</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16-Apr-44</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Gandy, USS Joyce, USS Peterson</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70 nm SE of Nantucket</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40°09'N / 69°44'W </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KIA</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surrendered in battle</a:t>
                      </a:r>
                      <a:endParaRPr lang="en-U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2"/>
                  </a:ext>
                </a:extLst>
              </a:tr>
              <a:tr h="955589">
                <a:tc>
                  <a:txBody>
                    <a:bodyPr/>
                    <a:lstStyle/>
                    <a:p>
                      <a:pPr algn="ctr" fontAlgn="ctr"/>
                      <a:r>
                        <a:rPr lang="en-US" sz="1400" u="none" strike="noStrike">
                          <a:effectLst/>
                        </a:rPr>
                        <a:t>U-853</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6-May-45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Atherton, USS Moberly</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Block Island Sound</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41°13'N / 71°27'W </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KIA</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never surrendered</a:t>
                      </a:r>
                      <a:endParaRPr lang="en-U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3"/>
                  </a:ext>
                </a:extLst>
              </a:tr>
              <a:tr h="1911178">
                <a:tc>
                  <a:txBody>
                    <a:bodyPr/>
                    <a:lstStyle/>
                    <a:p>
                      <a:pPr algn="ctr" fontAlgn="ctr"/>
                      <a:r>
                        <a:rPr lang="en-US" sz="1400" u="none" strike="noStrike" dirty="0">
                          <a:effectLst/>
                        </a:rPr>
                        <a:t>U-1228</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5-Feb-46</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Sirago SS 485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37 nm NE of Provincetown MA, in Gulf of Maine (see U-234), 600' of water</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pl-PL" sz="1400" u="none" strike="noStrike">
                          <a:effectLst/>
                        </a:rPr>
                        <a:t>42°32′N / 69°37′W (Niestle says 42°30'N / 69°38'W) </a:t>
                      </a:r>
                      <a:endParaRPr lang="pl-PL"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17-May-45</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surrendered Portsmouth NH</a:t>
                      </a:r>
                      <a:endParaRPr lang="en-U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4"/>
                  </a:ext>
                </a:extLst>
              </a:tr>
              <a:tr h="955589">
                <a:tc>
                  <a:txBody>
                    <a:bodyPr/>
                    <a:lstStyle/>
                    <a:p>
                      <a:pPr algn="ctr" fontAlgn="ctr"/>
                      <a:r>
                        <a:rPr lang="en-US" sz="1400" u="none" strike="noStrike">
                          <a:effectLst/>
                        </a:rPr>
                        <a:t>U-805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8-Feb-46</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Sirago SS 485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off Cape Cod</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42°32'N / 69°27'W</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15-May-45</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surrendered Portsmouth NH</a:t>
                      </a:r>
                      <a:endParaRPr lang="en-US"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5"/>
                  </a:ext>
                </a:extLst>
              </a:tr>
            </a:tbl>
          </a:graphicData>
        </a:graphic>
      </p:graphicFrame>
      <p:sp>
        <p:nvSpPr>
          <p:cNvPr id="3" name="Slide Number Placeholder 2"/>
          <p:cNvSpPr>
            <a:spLocks noGrp="1"/>
          </p:cNvSpPr>
          <p:nvPr>
            <p:ph type="sldNum" sz="quarter" idx="12"/>
          </p:nvPr>
        </p:nvSpPr>
        <p:spPr/>
        <p:txBody>
          <a:bodyPr/>
          <a:lstStyle/>
          <a:p>
            <a:fld id="{45EF20E7-344A-4215-952B-C78526E47CCC}" type="slidenum">
              <a:rPr lang="en-US" smtClean="0"/>
              <a:t>32</a:t>
            </a:fld>
            <a:endParaRPr lang="en-US"/>
          </a:p>
        </p:txBody>
      </p:sp>
    </p:spTree>
    <p:extLst>
      <p:ext uri="{BB962C8B-B14F-4D97-AF65-F5344CB8AC3E}">
        <p14:creationId xmlns:p14="http://schemas.microsoft.com/office/powerpoint/2010/main" val="24752902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2927651757"/>
              </p:ext>
            </p:extLst>
          </p:nvPr>
        </p:nvGraphicFramePr>
        <p:xfrm>
          <a:off x="432488" y="210065"/>
          <a:ext cx="11306429" cy="6474939"/>
        </p:xfrm>
        <a:graphic>
          <a:graphicData uri="http://schemas.openxmlformats.org/drawingml/2006/table">
            <a:tbl>
              <a:tblPr>
                <a:tableStyleId>{5C22544A-7EE6-4342-B048-85BDC9FD1C3A}</a:tableStyleId>
              </a:tblPr>
              <a:tblGrid>
                <a:gridCol w="891513">
                  <a:extLst>
                    <a:ext uri="{9D8B030D-6E8A-4147-A177-3AD203B41FA5}">
                      <a16:colId xmlns:a16="http://schemas.microsoft.com/office/drawing/2014/main" val="20000"/>
                    </a:ext>
                  </a:extLst>
                </a:gridCol>
                <a:gridCol w="1044742">
                  <a:extLst>
                    <a:ext uri="{9D8B030D-6E8A-4147-A177-3AD203B41FA5}">
                      <a16:colId xmlns:a16="http://schemas.microsoft.com/office/drawing/2014/main" val="20001"/>
                    </a:ext>
                  </a:extLst>
                </a:gridCol>
                <a:gridCol w="2265930">
                  <a:extLst>
                    <a:ext uri="{9D8B030D-6E8A-4147-A177-3AD203B41FA5}">
                      <a16:colId xmlns:a16="http://schemas.microsoft.com/office/drawing/2014/main" val="20002"/>
                    </a:ext>
                  </a:extLst>
                </a:gridCol>
                <a:gridCol w="2284502">
                  <a:extLst>
                    <a:ext uri="{9D8B030D-6E8A-4147-A177-3AD203B41FA5}">
                      <a16:colId xmlns:a16="http://schemas.microsoft.com/office/drawing/2014/main" val="20003"/>
                    </a:ext>
                  </a:extLst>
                </a:gridCol>
                <a:gridCol w="1601937">
                  <a:extLst>
                    <a:ext uri="{9D8B030D-6E8A-4147-A177-3AD203B41FA5}">
                      <a16:colId xmlns:a16="http://schemas.microsoft.com/office/drawing/2014/main" val="20004"/>
                    </a:ext>
                  </a:extLst>
                </a:gridCol>
                <a:gridCol w="1156181">
                  <a:extLst>
                    <a:ext uri="{9D8B030D-6E8A-4147-A177-3AD203B41FA5}">
                      <a16:colId xmlns:a16="http://schemas.microsoft.com/office/drawing/2014/main" val="20005"/>
                    </a:ext>
                  </a:extLst>
                </a:gridCol>
                <a:gridCol w="2061624">
                  <a:extLst>
                    <a:ext uri="{9D8B030D-6E8A-4147-A177-3AD203B41FA5}">
                      <a16:colId xmlns:a16="http://schemas.microsoft.com/office/drawing/2014/main" val="20006"/>
                    </a:ext>
                  </a:extLst>
                </a:gridCol>
              </a:tblGrid>
              <a:tr h="1210269">
                <a:tc>
                  <a:txBody>
                    <a:bodyPr/>
                    <a:lstStyle/>
                    <a:p>
                      <a:pPr algn="ctr" fontAlgn="ctr"/>
                      <a:r>
                        <a:rPr lang="en-US" sz="1400" u="none" strike="noStrike" dirty="0">
                          <a:effectLst/>
                        </a:rPr>
                        <a:t>U-977</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13-Nov-46</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Atule SS 403</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off Cape Cod</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42°33'N / 69°43'W</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17-Aug-45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surrendered Argentina, motored to Boston 13 Nov. 1945</a:t>
                      </a:r>
                      <a:endParaRPr lang="en-U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0"/>
                  </a:ext>
                </a:extLst>
              </a:tr>
              <a:tr h="1210269">
                <a:tc>
                  <a:txBody>
                    <a:bodyPr/>
                    <a:lstStyle/>
                    <a:p>
                      <a:pPr algn="ctr" fontAlgn="ctr"/>
                      <a:r>
                        <a:rPr lang="en-US" sz="1400" u="none" strike="noStrike">
                          <a:effectLst/>
                        </a:rPr>
                        <a:t>U-530</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28-Nov-47</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USS Toro SS 422</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40 nm NE of Cape Cod</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42°39'N / 69°32'W</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10-Jul-45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was taken to Argentina in 1945, towed to Boston MA</a:t>
                      </a:r>
                      <a:endParaRPr lang="en-U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1"/>
                  </a:ext>
                </a:extLst>
              </a:tr>
              <a:tr h="1613692">
                <a:tc>
                  <a:txBody>
                    <a:bodyPr/>
                    <a:lstStyle/>
                    <a:p>
                      <a:pPr algn="ctr" fontAlgn="ctr"/>
                      <a:r>
                        <a:rPr lang="en-US" sz="1400" u="none" strike="noStrike">
                          <a:effectLst/>
                        </a:rPr>
                        <a:t>U-234</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19-Nov-47</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Greenfish SS 351</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40 nm NE Provincetown MA, in Gulf of Maine (see U-1228, U-889, same position), 600' of water</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42°37'N / 69°33'W</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19-May-45</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surrendered Portsmouth NH 19 May 1945</a:t>
                      </a:r>
                      <a:endParaRPr lang="en-US"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2"/>
                  </a:ext>
                </a:extLst>
              </a:tr>
              <a:tr h="1613692">
                <a:tc>
                  <a:txBody>
                    <a:bodyPr/>
                    <a:lstStyle/>
                    <a:p>
                      <a:pPr algn="ctr" fontAlgn="ctr"/>
                      <a:r>
                        <a:rPr lang="en-US" sz="1400" u="none" strike="noStrike">
                          <a:effectLst/>
                        </a:rPr>
                        <a:t>U-889</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20-Nov-47</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Flying Fish SS 229</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off Cape Cod - same position as U-234</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42°37'N / 69°33'W</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13-May-45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surrendered Shelburne NS, transferred to NH 10 Jan. 1946</a:t>
                      </a:r>
                      <a:endParaRPr lang="en-US"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3"/>
                  </a:ext>
                </a:extLst>
              </a:tr>
              <a:tr h="827017">
                <a:tc>
                  <a:txBody>
                    <a:bodyPr/>
                    <a:lstStyle/>
                    <a:p>
                      <a:pPr algn="ctr" fontAlgn="ctr"/>
                      <a:r>
                        <a:rPr lang="en-US" sz="1400" u="none" strike="noStrike">
                          <a:effectLst/>
                        </a:rPr>
                        <a:t>U-858</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21-Nov-47</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Sirago SS 485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c. 40 nm off Cape Cod</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42°31'N /  69°34'W </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14-May-45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surrendered Lewes Delaware</a:t>
                      </a:r>
                      <a:endParaRPr lang="en-US"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4"/>
                  </a:ext>
                </a:extLst>
              </a:tr>
            </a:tbl>
          </a:graphicData>
        </a:graphic>
      </p:graphicFrame>
      <p:sp>
        <p:nvSpPr>
          <p:cNvPr id="2" name="Slide Number Placeholder 1"/>
          <p:cNvSpPr>
            <a:spLocks noGrp="1"/>
          </p:cNvSpPr>
          <p:nvPr>
            <p:ph type="sldNum" sz="quarter" idx="12"/>
          </p:nvPr>
        </p:nvSpPr>
        <p:spPr/>
        <p:txBody>
          <a:bodyPr/>
          <a:lstStyle/>
          <a:p>
            <a:fld id="{45EF20E7-344A-4215-952B-C78526E47CCC}" type="slidenum">
              <a:rPr lang="en-US" smtClean="0"/>
              <a:t>33</a:t>
            </a:fld>
            <a:endParaRPr lang="en-US"/>
          </a:p>
        </p:txBody>
      </p:sp>
    </p:spTree>
    <p:extLst>
      <p:ext uri="{BB962C8B-B14F-4D97-AF65-F5344CB8AC3E}">
        <p14:creationId xmlns:p14="http://schemas.microsoft.com/office/powerpoint/2010/main" val="29250500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9114" y="365125"/>
            <a:ext cx="10414686" cy="549275"/>
          </a:xfrm>
        </p:spPr>
        <p:txBody>
          <a:bodyPr>
            <a:normAutofit fontScale="90000"/>
          </a:bodyPr>
          <a:lstStyle/>
          <a:p>
            <a:pPr algn="ctr"/>
            <a:r>
              <a:rPr lang="en-US" dirty="0"/>
              <a:t>U-550 sunk off Nantucket, survivors taken</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4288" y="1087395"/>
            <a:ext cx="6578203" cy="5262563"/>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8835" y="1896761"/>
            <a:ext cx="4726396" cy="3181865"/>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34</a:t>
            </a:fld>
            <a:endParaRPr lang="en-US"/>
          </a:p>
        </p:txBody>
      </p:sp>
    </p:spTree>
    <p:extLst>
      <p:ext uri="{BB962C8B-B14F-4D97-AF65-F5344CB8AC3E}">
        <p14:creationId xmlns:p14="http://schemas.microsoft.com/office/powerpoint/2010/main" val="12018316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1EEA0-755F-4A6A-A6E2-37E24A9D741F}"/>
              </a:ext>
            </a:extLst>
          </p:cNvPr>
          <p:cNvSpPr>
            <a:spLocks noGrp="1"/>
          </p:cNvSpPr>
          <p:nvPr>
            <p:ph type="title"/>
          </p:nvPr>
        </p:nvSpPr>
        <p:spPr>
          <a:xfrm>
            <a:off x="838200" y="365126"/>
            <a:ext cx="10355826" cy="637765"/>
          </a:xfrm>
        </p:spPr>
        <p:txBody>
          <a:bodyPr>
            <a:normAutofit fontScale="90000"/>
          </a:bodyPr>
          <a:lstStyle/>
          <a:p>
            <a:pPr algn="ctr"/>
            <a:r>
              <a:rPr lang="en-US" dirty="0"/>
              <a:t>Axis Submarines Surrendered to USN, Used</a:t>
            </a:r>
          </a:p>
        </p:txBody>
      </p:sp>
      <p:sp>
        <p:nvSpPr>
          <p:cNvPr id="4" name="Slide Number Placeholder 3">
            <a:extLst>
              <a:ext uri="{FF2B5EF4-FFF2-40B4-BE49-F238E27FC236}">
                <a16:creationId xmlns:a16="http://schemas.microsoft.com/office/drawing/2014/main" id="{53A5B453-6D6C-4EE0-AAE0-9456B4FD51D6}"/>
              </a:ext>
            </a:extLst>
          </p:cNvPr>
          <p:cNvSpPr>
            <a:spLocks noGrp="1"/>
          </p:cNvSpPr>
          <p:nvPr>
            <p:ph type="sldNum" sz="quarter" idx="12"/>
          </p:nvPr>
        </p:nvSpPr>
        <p:spPr/>
        <p:txBody>
          <a:bodyPr/>
          <a:lstStyle/>
          <a:p>
            <a:fld id="{45EF20E7-344A-4215-952B-C78526E47CCC}" type="slidenum">
              <a:rPr lang="en-US" smtClean="0"/>
              <a:t>35</a:t>
            </a:fld>
            <a:endParaRPr lang="en-US"/>
          </a:p>
        </p:txBody>
      </p:sp>
      <p:pic>
        <p:nvPicPr>
          <p:cNvPr id="6" name="Picture 5">
            <a:extLst>
              <a:ext uri="{FF2B5EF4-FFF2-40B4-BE49-F238E27FC236}">
                <a16:creationId xmlns:a16="http://schemas.microsoft.com/office/drawing/2014/main" id="{F3AB547F-2C6E-4114-9343-FBBC6EB4164B}"/>
              </a:ext>
            </a:extLst>
          </p:cNvPr>
          <p:cNvPicPr>
            <a:picLocks noChangeAspect="1"/>
          </p:cNvPicPr>
          <p:nvPr/>
        </p:nvPicPr>
        <p:blipFill rotWithShape="1">
          <a:blip r:embed="rId2"/>
          <a:srcRect l="41734" t="31389" r="28145" b="39349"/>
          <a:stretch/>
        </p:blipFill>
        <p:spPr>
          <a:xfrm>
            <a:off x="101432" y="1165123"/>
            <a:ext cx="5994568" cy="3274141"/>
          </a:xfrm>
          <a:prstGeom prst="rect">
            <a:avLst/>
          </a:prstGeom>
        </p:spPr>
      </p:pic>
      <p:pic>
        <p:nvPicPr>
          <p:cNvPr id="8" name="Picture 7">
            <a:extLst>
              <a:ext uri="{FF2B5EF4-FFF2-40B4-BE49-F238E27FC236}">
                <a16:creationId xmlns:a16="http://schemas.microsoft.com/office/drawing/2014/main" id="{A9400EE8-685C-4ED4-A187-4EDF48D7F8AB}"/>
              </a:ext>
            </a:extLst>
          </p:cNvPr>
          <p:cNvPicPr>
            <a:picLocks noChangeAspect="1"/>
          </p:cNvPicPr>
          <p:nvPr/>
        </p:nvPicPr>
        <p:blipFill rotWithShape="1">
          <a:blip r:embed="rId3"/>
          <a:srcRect l="38589" t="47741" r="24758" b="18049"/>
          <a:stretch/>
        </p:blipFill>
        <p:spPr>
          <a:xfrm>
            <a:off x="6096000" y="3473446"/>
            <a:ext cx="5621088" cy="2949678"/>
          </a:xfrm>
          <a:prstGeom prst="rect">
            <a:avLst/>
          </a:prstGeom>
        </p:spPr>
      </p:pic>
      <p:sp>
        <p:nvSpPr>
          <p:cNvPr id="9" name="TextBox 8">
            <a:extLst>
              <a:ext uri="{FF2B5EF4-FFF2-40B4-BE49-F238E27FC236}">
                <a16:creationId xmlns:a16="http://schemas.microsoft.com/office/drawing/2014/main" id="{09CAA463-BEEE-4B42-BC26-2B2C1F185031}"/>
              </a:ext>
            </a:extLst>
          </p:cNvPr>
          <p:cNvSpPr txBox="1"/>
          <p:nvPr/>
        </p:nvSpPr>
        <p:spPr>
          <a:xfrm>
            <a:off x="6415547" y="1002890"/>
            <a:ext cx="4513007" cy="2677656"/>
          </a:xfrm>
          <a:prstGeom prst="rect">
            <a:avLst/>
          </a:prstGeom>
          <a:noFill/>
        </p:spPr>
        <p:txBody>
          <a:bodyPr wrap="square" rtlCol="0">
            <a:spAutoFit/>
          </a:bodyPr>
          <a:lstStyle/>
          <a:p>
            <a:r>
              <a:rPr lang="en-US" sz="2400" dirty="0"/>
              <a:t>Most were based and repaired in nearby New London, CT, yet Italians had to be protected from the French, due to strong antipathy between the two navies. So many were repaired in Portsmouth NH.</a:t>
            </a:r>
          </a:p>
        </p:txBody>
      </p:sp>
    </p:spTree>
    <p:extLst>
      <p:ext uri="{BB962C8B-B14F-4D97-AF65-F5344CB8AC3E}">
        <p14:creationId xmlns:p14="http://schemas.microsoft.com/office/powerpoint/2010/main" val="19028854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23416"/>
          </a:xfrm>
        </p:spPr>
        <p:txBody>
          <a:bodyPr>
            <a:normAutofit fontScale="90000"/>
          </a:bodyPr>
          <a:lstStyle/>
          <a:p>
            <a:pPr algn="ctr"/>
            <a:r>
              <a:rPr lang="en-US" dirty="0"/>
              <a:t>U-boats surrendering at sea</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69971" y="1814053"/>
            <a:ext cx="4363507" cy="2923550"/>
          </a:xfr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24270" r="24626" b="24578"/>
          <a:stretch/>
        </p:blipFill>
        <p:spPr>
          <a:xfrm>
            <a:off x="264606" y="1057899"/>
            <a:ext cx="3201265" cy="1877029"/>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37579" y="2722071"/>
            <a:ext cx="3568305" cy="2923550"/>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36</a:t>
            </a:fld>
            <a:endParaRPr lang="en-US"/>
          </a:p>
        </p:txBody>
      </p:sp>
    </p:spTree>
    <p:extLst>
      <p:ext uri="{BB962C8B-B14F-4D97-AF65-F5344CB8AC3E}">
        <p14:creationId xmlns:p14="http://schemas.microsoft.com/office/powerpoint/2010/main" val="9306091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221097" cy="561632"/>
          </a:xfrm>
        </p:spPr>
        <p:txBody>
          <a:bodyPr>
            <a:normAutofit fontScale="90000"/>
          </a:bodyPr>
          <a:lstStyle/>
          <a:p>
            <a:pPr algn="ctr"/>
            <a:r>
              <a:rPr lang="en-US" dirty="0"/>
              <a:t>U-boats surrendered in Portsmouth, NH 1945</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57840" y="2681418"/>
            <a:ext cx="5763911" cy="3842607"/>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340" y="1013598"/>
            <a:ext cx="6032500" cy="4089400"/>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37</a:t>
            </a:fld>
            <a:endParaRPr lang="en-US"/>
          </a:p>
        </p:txBody>
      </p:sp>
    </p:spTree>
    <p:extLst>
      <p:ext uri="{BB962C8B-B14F-4D97-AF65-F5344CB8AC3E}">
        <p14:creationId xmlns:p14="http://schemas.microsoft.com/office/powerpoint/2010/main" val="37209326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Steinhoff surrender &amp; suicide, Boston jail</a:t>
            </a: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23337" y="1534325"/>
            <a:ext cx="5084525" cy="3939718"/>
          </a:xfr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6162" y="1534325"/>
            <a:ext cx="2711793" cy="3907447"/>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38</a:t>
            </a:fld>
            <a:endParaRPr lang="en-US"/>
          </a:p>
        </p:txBody>
      </p:sp>
    </p:spTree>
    <p:extLst>
      <p:ext uri="{BB962C8B-B14F-4D97-AF65-F5344CB8AC3E}">
        <p14:creationId xmlns:p14="http://schemas.microsoft.com/office/powerpoint/2010/main" val="2622552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1420" y="408587"/>
            <a:ext cx="6379347" cy="3780354"/>
          </a:xfrm>
        </p:spPr>
      </p:pic>
      <p:pic>
        <p:nvPicPr>
          <p:cNvPr id="5" name="Picture 4"/>
          <p:cNvPicPr>
            <a:picLocks noChangeAspect="1"/>
          </p:cNvPicPr>
          <p:nvPr/>
        </p:nvPicPr>
        <p:blipFill>
          <a:blip r:embed="rId3"/>
          <a:stretch>
            <a:fillRect/>
          </a:stretch>
        </p:blipFill>
        <p:spPr>
          <a:xfrm>
            <a:off x="7487679" y="3225928"/>
            <a:ext cx="3979775" cy="3070418"/>
          </a:xfrm>
          <a:prstGeom prst="rect">
            <a:avLst/>
          </a:prstGeom>
        </p:spPr>
      </p:pic>
      <p:sp>
        <p:nvSpPr>
          <p:cNvPr id="2" name="Slide Number Placeholder 1"/>
          <p:cNvSpPr>
            <a:spLocks noGrp="1"/>
          </p:cNvSpPr>
          <p:nvPr>
            <p:ph type="sldNum" sz="quarter" idx="12"/>
          </p:nvPr>
        </p:nvSpPr>
        <p:spPr/>
        <p:txBody>
          <a:bodyPr/>
          <a:lstStyle/>
          <a:p>
            <a:fld id="{45EF20E7-344A-4215-952B-C78526E47CCC}" type="slidenum">
              <a:rPr lang="en-US" smtClean="0"/>
              <a:t>39</a:t>
            </a:fld>
            <a:endParaRPr lang="en-US"/>
          </a:p>
        </p:txBody>
      </p:sp>
      <p:sp>
        <p:nvSpPr>
          <p:cNvPr id="3" name="TextBox 2"/>
          <p:cNvSpPr txBox="1"/>
          <p:nvPr/>
        </p:nvSpPr>
        <p:spPr>
          <a:xfrm>
            <a:off x="7684316" y="964734"/>
            <a:ext cx="4343459" cy="1384995"/>
          </a:xfrm>
          <a:prstGeom prst="rect">
            <a:avLst/>
          </a:prstGeom>
          <a:noFill/>
        </p:spPr>
        <p:txBody>
          <a:bodyPr wrap="square" rtlCol="0">
            <a:spAutoFit/>
          </a:bodyPr>
          <a:lstStyle/>
          <a:p>
            <a:r>
              <a:rPr lang="en-US" sz="2800" dirty="0"/>
              <a:t>Boston jail, now a modern hotel on the  Charles River near the Zakim Bridge</a:t>
            </a:r>
          </a:p>
        </p:txBody>
      </p:sp>
      <p:sp>
        <p:nvSpPr>
          <p:cNvPr id="6" name="TextBox 5"/>
          <p:cNvSpPr txBox="1"/>
          <p:nvPr/>
        </p:nvSpPr>
        <p:spPr>
          <a:xfrm>
            <a:off x="724546" y="4468761"/>
            <a:ext cx="6145811" cy="2062103"/>
          </a:xfrm>
          <a:prstGeom prst="rect">
            <a:avLst/>
          </a:prstGeom>
          <a:noFill/>
        </p:spPr>
        <p:txBody>
          <a:bodyPr wrap="square" rtlCol="0">
            <a:spAutoFit/>
          </a:bodyPr>
          <a:lstStyle/>
          <a:p>
            <a:r>
              <a:rPr lang="en-US" sz="3200" dirty="0"/>
              <a:t>Steinhoff’s grave at Fort </a:t>
            </a:r>
            <a:r>
              <a:rPr lang="en-US" sz="3200" dirty="0" err="1"/>
              <a:t>Devens</a:t>
            </a:r>
            <a:r>
              <a:rPr lang="en-US" sz="3200" dirty="0"/>
              <a:t>, MA, along with over a dozen Axis POW dead. The Boston Marathon bomber has been imprisoned there.</a:t>
            </a:r>
          </a:p>
        </p:txBody>
      </p:sp>
    </p:spTree>
    <p:extLst>
      <p:ext uri="{BB962C8B-B14F-4D97-AF65-F5344CB8AC3E}">
        <p14:creationId xmlns:p14="http://schemas.microsoft.com/office/powerpoint/2010/main" val="1590808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18687" r="25568"/>
          <a:stretch/>
        </p:blipFill>
        <p:spPr>
          <a:xfrm>
            <a:off x="2684319" y="882512"/>
            <a:ext cx="6823362" cy="5432853"/>
          </a:xfrm>
        </p:spPr>
      </p:pic>
      <p:sp>
        <p:nvSpPr>
          <p:cNvPr id="2" name="Slide Number Placeholder 1"/>
          <p:cNvSpPr>
            <a:spLocks noGrp="1"/>
          </p:cNvSpPr>
          <p:nvPr>
            <p:ph type="sldNum" sz="quarter" idx="12"/>
          </p:nvPr>
        </p:nvSpPr>
        <p:spPr/>
        <p:txBody>
          <a:bodyPr/>
          <a:lstStyle/>
          <a:p>
            <a:fld id="{45EF20E7-344A-4215-952B-C78526E47CCC}" type="slidenum">
              <a:rPr lang="en-US" smtClean="0"/>
              <a:t>4</a:t>
            </a:fld>
            <a:endParaRPr lang="en-US"/>
          </a:p>
        </p:txBody>
      </p:sp>
      <p:sp>
        <p:nvSpPr>
          <p:cNvPr id="4" name="TextBox 3">
            <a:extLst>
              <a:ext uri="{FF2B5EF4-FFF2-40B4-BE49-F238E27FC236}">
                <a16:creationId xmlns:a16="http://schemas.microsoft.com/office/drawing/2014/main" id="{8E1EE59D-02E2-4E20-8ABE-8F65215BD285}"/>
              </a:ext>
            </a:extLst>
          </p:cNvPr>
          <p:cNvSpPr txBox="1"/>
          <p:nvPr/>
        </p:nvSpPr>
        <p:spPr>
          <a:xfrm>
            <a:off x="318976" y="256752"/>
            <a:ext cx="11034824" cy="584775"/>
          </a:xfrm>
          <a:prstGeom prst="rect">
            <a:avLst/>
          </a:prstGeom>
          <a:noFill/>
        </p:spPr>
        <p:txBody>
          <a:bodyPr wrap="square" rtlCol="0">
            <a:spAutoFit/>
          </a:bodyPr>
          <a:lstStyle/>
          <a:p>
            <a:pPr algn="ctr"/>
            <a:r>
              <a:rPr lang="en-US" sz="3200" dirty="0"/>
              <a:t>Extent of Battle Field – U-Boat Patrols off New England</a:t>
            </a:r>
          </a:p>
        </p:txBody>
      </p:sp>
    </p:spTree>
    <p:extLst>
      <p:ext uri="{BB962C8B-B14F-4D97-AF65-F5344CB8AC3E}">
        <p14:creationId xmlns:p14="http://schemas.microsoft.com/office/powerpoint/2010/main" val="39334888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709" y="136525"/>
            <a:ext cx="11385755" cy="866365"/>
          </a:xfrm>
        </p:spPr>
        <p:txBody>
          <a:bodyPr/>
          <a:lstStyle/>
          <a:p>
            <a:pPr algn="ctr"/>
            <a:r>
              <a:rPr lang="en-US" dirty="0"/>
              <a:t>U-Boat, Axis Sailors Buried in Newport, &amp; LI, NY</a:t>
            </a:r>
          </a:p>
        </p:txBody>
      </p:sp>
      <p:pic>
        <p:nvPicPr>
          <p:cNvPr id="8" name="Content Placeholder 7"/>
          <p:cNvPicPr>
            <a:picLocks noGrp="1" noChangeAspect="1"/>
          </p:cNvPicPr>
          <p:nvPr>
            <p:ph idx="1"/>
          </p:nvPr>
        </p:nvPicPr>
        <p:blipFill>
          <a:blip r:embed="rId2"/>
          <a:stretch>
            <a:fillRect/>
          </a:stretch>
        </p:blipFill>
        <p:spPr>
          <a:xfrm>
            <a:off x="8126924" y="4664342"/>
            <a:ext cx="3226876" cy="2057133"/>
          </a:xfrm>
          <a:prstGeom prst="rect">
            <a:avLst/>
          </a:prstGeom>
        </p:spPr>
      </p:pic>
      <p:pic>
        <p:nvPicPr>
          <p:cNvPr id="9" name="Picture 8"/>
          <p:cNvPicPr>
            <a:picLocks noChangeAspect="1"/>
          </p:cNvPicPr>
          <p:nvPr/>
        </p:nvPicPr>
        <p:blipFill>
          <a:blip r:embed="rId3"/>
          <a:stretch>
            <a:fillRect/>
          </a:stretch>
        </p:blipFill>
        <p:spPr>
          <a:xfrm>
            <a:off x="8259462" y="1002890"/>
            <a:ext cx="2743200" cy="3510643"/>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40</a:t>
            </a:fld>
            <a:endParaRPr lang="en-US"/>
          </a:p>
        </p:txBody>
      </p:sp>
      <p:sp>
        <p:nvSpPr>
          <p:cNvPr id="4" name="TextBox 3"/>
          <p:cNvSpPr txBox="1"/>
          <p:nvPr/>
        </p:nvSpPr>
        <p:spPr>
          <a:xfrm>
            <a:off x="368708" y="1218740"/>
            <a:ext cx="7407078" cy="5262979"/>
          </a:xfrm>
          <a:prstGeom prst="rect">
            <a:avLst/>
          </a:prstGeom>
          <a:noFill/>
        </p:spPr>
        <p:txBody>
          <a:bodyPr wrap="square" rtlCol="0">
            <a:spAutoFit/>
          </a:bodyPr>
          <a:lstStyle/>
          <a:p>
            <a:r>
              <a:rPr lang="en-US" sz="2400" dirty="0">
                <a:effectLst/>
                <a:ea typeface="Calibri" panose="020F0502020204030204" pitchFamily="34" charset="0"/>
                <a:cs typeface="Calibri" panose="020F0502020204030204" pitchFamily="34" charset="0"/>
              </a:rPr>
              <a:t>“According to 1944 interment records …in Farmingdale [NY], the remains of four </a:t>
            </a:r>
            <a:r>
              <a:rPr lang="en-US" sz="2400" i="1" dirty="0">
                <a:effectLst/>
                <a:ea typeface="Calibri" panose="020F0502020204030204" pitchFamily="34" charset="0"/>
                <a:cs typeface="Calibri" panose="020F0502020204030204" pitchFamily="34" charset="0"/>
              </a:rPr>
              <a:t>Turner</a:t>
            </a:r>
            <a:r>
              <a:rPr lang="en-US" sz="2400" dirty="0">
                <a:effectLst/>
                <a:ea typeface="Calibri" panose="020F0502020204030204" pitchFamily="34" charset="0"/>
                <a:cs typeface="Calibri" panose="020F0502020204030204" pitchFamily="34" charset="0"/>
              </a:rPr>
              <a:t> sailors were buried in individual graves within a year of the disaster.” That is the same national cemetery that Siegfried </a:t>
            </a:r>
            <a:r>
              <a:rPr lang="en-US" sz="2400" dirty="0" err="1">
                <a:effectLst/>
                <a:ea typeface="Calibri" panose="020F0502020204030204" pitchFamily="34" charset="0"/>
                <a:cs typeface="Calibri" panose="020F0502020204030204" pitchFamily="34" charset="0"/>
              </a:rPr>
              <a:t>Zube</a:t>
            </a:r>
            <a:r>
              <a:rPr lang="en-US" sz="2400" dirty="0">
                <a:effectLst/>
                <a:ea typeface="Calibri" panose="020F0502020204030204" pitchFamily="34" charset="0"/>
                <a:cs typeface="Calibri" panose="020F0502020204030204" pitchFamily="34" charset="0"/>
              </a:rPr>
              <a:t> and Wilhelm </a:t>
            </a:r>
            <a:r>
              <a:rPr lang="en-US" sz="2400" dirty="0" err="1">
                <a:effectLst/>
                <a:ea typeface="Calibri" panose="020F0502020204030204" pitchFamily="34" charset="0"/>
                <a:cs typeface="Calibri" panose="020F0502020204030204" pitchFamily="34" charset="0"/>
              </a:rPr>
              <a:t>Flade</a:t>
            </a:r>
            <a:r>
              <a:rPr lang="en-US" sz="2400" dirty="0">
                <a:effectLst/>
                <a:ea typeface="Calibri" panose="020F0502020204030204" pitchFamily="34" charset="0"/>
                <a:cs typeface="Calibri" panose="020F0502020204030204" pitchFamily="34" charset="0"/>
              </a:rPr>
              <a:t>, German sailors abandoned alive by the US Navy after U-550 was sunk in April 1944 and buried in May the same year. There are “thirty-seven German and fifty-four Italian foreign nationals. Thirty-six of the Italian </a:t>
            </a:r>
            <a:r>
              <a:rPr lang="en-US" sz="2400" dirty="0" err="1">
                <a:effectLst/>
                <a:ea typeface="Calibri" panose="020F0502020204030204" pitchFamily="34" charset="0"/>
                <a:cs typeface="Calibri" panose="020F0502020204030204" pitchFamily="34" charset="0"/>
              </a:rPr>
              <a:t>PoWs</a:t>
            </a:r>
            <a:r>
              <a:rPr lang="en-US" sz="2400" dirty="0">
                <a:effectLst/>
                <a:ea typeface="Calibri" panose="020F0502020204030204" pitchFamily="34" charset="0"/>
                <a:cs typeface="Calibri" panose="020F0502020204030204" pitchFamily="34" charset="0"/>
              </a:rPr>
              <a:t> are interred in one group grave as unknowns; these men were [on] </a:t>
            </a:r>
            <a:r>
              <a:rPr lang="en-US" sz="2400" i="1" dirty="0">
                <a:effectLst/>
                <a:ea typeface="Calibri" panose="020F0502020204030204" pitchFamily="34" charset="0"/>
                <a:cs typeface="Calibri" panose="020F0502020204030204" pitchFamily="34" charset="0"/>
              </a:rPr>
              <a:t>Benjamin Contee</a:t>
            </a:r>
            <a:r>
              <a:rPr lang="en-US" sz="2400" dirty="0">
                <a:effectLst/>
                <a:ea typeface="Calibri" panose="020F0502020204030204" pitchFamily="34" charset="0"/>
                <a:cs typeface="Calibri" panose="020F0502020204030204" pitchFamily="34" charset="0"/>
              </a:rPr>
              <a:t> during an aerial torpedo strike on 16 August 1943.” Furthermore, “there are thirty-nine group burials in Long Island National Cemetery containing the remains of 112 soldiers,” as well as five French wartime sailors. </a:t>
            </a:r>
            <a:endParaRPr lang="en-US" sz="2400" dirty="0"/>
          </a:p>
        </p:txBody>
      </p:sp>
    </p:spTree>
    <p:extLst>
      <p:ext uri="{BB962C8B-B14F-4D97-AF65-F5344CB8AC3E}">
        <p14:creationId xmlns:p14="http://schemas.microsoft.com/office/powerpoint/2010/main" val="26675026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1363B-A9A3-4D0F-ADD8-20A7C681288A}"/>
              </a:ext>
            </a:extLst>
          </p:cNvPr>
          <p:cNvSpPr>
            <a:spLocks noGrp="1"/>
          </p:cNvSpPr>
          <p:nvPr>
            <p:ph type="title"/>
          </p:nvPr>
        </p:nvSpPr>
        <p:spPr>
          <a:xfrm>
            <a:off x="634181" y="365125"/>
            <a:ext cx="10719619" cy="797619"/>
          </a:xfrm>
        </p:spPr>
        <p:txBody>
          <a:bodyPr/>
          <a:lstStyle/>
          <a:p>
            <a:pPr algn="ctr"/>
            <a:r>
              <a:rPr lang="en-US" dirty="0"/>
              <a:t>Burial Locations of U-Boat Sailors, NY, MA, RI</a:t>
            </a:r>
          </a:p>
        </p:txBody>
      </p:sp>
      <p:pic>
        <p:nvPicPr>
          <p:cNvPr id="6" name="Content Placeholder 5">
            <a:extLst>
              <a:ext uri="{FF2B5EF4-FFF2-40B4-BE49-F238E27FC236}">
                <a16:creationId xmlns:a16="http://schemas.microsoft.com/office/drawing/2014/main" id="{65F1D172-AEB0-4DEC-A7E4-4DE9D522D8D5}"/>
              </a:ext>
            </a:extLst>
          </p:cNvPr>
          <p:cNvPicPr>
            <a:picLocks noGrp="1" noChangeAspect="1"/>
          </p:cNvPicPr>
          <p:nvPr>
            <p:ph idx="1"/>
          </p:nvPr>
        </p:nvPicPr>
        <p:blipFill rotWithShape="1">
          <a:blip r:embed="rId2"/>
          <a:srcRect l="41171" t="26849" r="10999" b="10786"/>
          <a:stretch/>
        </p:blipFill>
        <p:spPr>
          <a:xfrm>
            <a:off x="1371600" y="1162744"/>
            <a:ext cx="9217742" cy="5330131"/>
          </a:xfrm>
        </p:spPr>
      </p:pic>
      <p:sp>
        <p:nvSpPr>
          <p:cNvPr id="4" name="Slide Number Placeholder 3">
            <a:extLst>
              <a:ext uri="{FF2B5EF4-FFF2-40B4-BE49-F238E27FC236}">
                <a16:creationId xmlns:a16="http://schemas.microsoft.com/office/drawing/2014/main" id="{48480E36-C897-4DBE-A589-5C11F49E6CB5}"/>
              </a:ext>
            </a:extLst>
          </p:cNvPr>
          <p:cNvSpPr>
            <a:spLocks noGrp="1"/>
          </p:cNvSpPr>
          <p:nvPr>
            <p:ph type="sldNum" sz="quarter" idx="12"/>
          </p:nvPr>
        </p:nvSpPr>
        <p:spPr/>
        <p:txBody>
          <a:bodyPr/>
          <a:lstStyle/>
          <a:p>
            <a:fld id="{45EF20E7-344A-4215-952B-C78526E47CCC}" type="slidenum">
              <a:rPr lang="en-US" smtClean="0"/>
              <a:t>41</a:t>
            </a:fld>
            <a:endParaRPr lang="en-US"/>
          </a:p>
        </p:txBody>
      </p:sp>
    </p:spTree>
    <p:extLst>
      <p:ext uri="{BB962C8B-B14F-4D97-AF65-F5344CB8AC3E}">
        <p14:creationId xmlns:p14="http://schemas.microsoft.com/office/powerpoint/2010/main" val="34585186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0713" y="178113"/>
            <a:ext cx="10370574" cy="634052"/>
          </a:xfrm>
        </p:spPr>
        <p:txBody>
          <a:bodyPr>
            <a:normAutofit fontScale="90000"/>
          </a:bodyPr>
          <a:lstStyle/>
          <a:p>
            <a:pPr algn="ctr"/>
            <a:r>
              <a:rPr lang="en-US" dirty="0"/>
              <a:t>Six U-Boats sunk off Cape Cod MA 1946-1947</a:t>
            </a:r>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14777" t="8040" r="15899"/>
          <a:stretch/>
        </p:blipFill>
        <p:spPr>
          <a:xfrm>
            <a:off x="307258" y="999177"/>
            <a:ext cx="6653981" cy="5630742"/>
          </a:xfrm>
        </p:spPr>
      </p:pic>
      <p:sp>
        <p:nvSpPr>
          <p:cNvPr id="3" name="Slide Number Placeholder 2"/>
          <p:cNvSpPr>
            <a:spLocks noGrp="1"/>
          </p:cNvSpPr>
          <p:nvPr>
            <p:ph type="sldNum" sz="quarter" idx="12"/>
          </p:nvPr>
        </p:nvSpPr>
        <p:spPr/>
        <p:txBody>
          <a:bodyPr/>
          <a:lstStyle/>
          <a:p>
            <a:fld id="{45EF20E7-344A-4215-952B-C78526E47CCC}" type="slidenum">
              <a:rPr lang="en-US" smtClean="0"/>
              <a:t>42</a:t>
            </a:fld>
            <a:endParaRPr lang="en-US"/>
          </a:p>
        </p:txBody>
      </p:sp>
      <p:sp>
        <p:nvSpPr>
          <p:cNvPr id="5" name="TextBox 4">
            <a:extLst>
              <a:ext uri="{FF2B5EF4-FFF2-40B4-BE49-F238E27FC236}">
                <a16:creationId xmlns:a16="http://schemas.microsoft.com/office/drawing/2014/main" id="{AC3BDE5D-FE04-4743-A9CF-0B4C51BFBEB5}"/>
              </a:ext>
            </a:extLst>
          </p:cNvPr>
          <p:cNvSpPr txBox="1"/>
          <p:nvPr/>
        </p:nvSpPr>
        <p:spPr>
          <a:xfrm>
            <a:off x="6961239" y="922737"/>
            <a:ext cx="5247968" cy="5632311"/>
          </a:xfrm>
          <a:prstGeom prst="rect">
            <a:avLst/>
          </a:prstGeom>
          <a:noFill/>
        </p:spPr>
        <p:txBody>
          <a:bodyPr wrap="square" rtlCol="0">
            <a:spAutoFit/>
          </a:bodyPr>
          <a:lstStyle/>
          <a:p>
            <a:r>
              <a:rPr lang="en-US" sz="2400" dirty="0"/>
              <a:t>These 7 subs were sunk in  very deep water, relatively far from shore precisely to deter recreational divers and souvenir hunters from accessing them. A NOAA contact described their location as “recreationally and economically </a:t>
            </a:r>
            <a:r>
              <a:rPr lang="en-US" sz="2400" dirty="0" err="1"/>
              <a:t>inacessable</a:t>
            </a:r>
            <a:r>
              <a:rPr lang="en-US" sz="2400" dirty="0"/>
              <a:t>.” Interesting that when poachers took human remains from U-873 in Newport, immediately the US Navy and their </a:t>
            </a:r>
          </a:p>
          <a:p>
            <a:r>
              <a:rPr lang="en-US" sz="2400" dirty="0"/>
              <a:t>Erstwhile enemies, the Germans, allied with churches to prevent desecrations and bury them with honors. U-boat and merchant mariners perished at higher per-capita rates than any other service.</a:t>
            </a:r>
          </a:p>
        </p:txBody>
      </p:sp>
    </p:spTree>
    <p:extLst>
      <p:ext uri="{BB962C8B-B14F-4D97-AF65-F5344CB8AC3E}">
        <p14:creationId xmlns:p14="http://schemas.microsoft.com/office/powerpoint/2010/main" val="41010877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30691" y="413203"/>
            <a:ext cx="8436697" cy="6052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45EF20E7-344A-4215-952B-C78526E47CCC}" type="slidenum">
              <a:rPr lang="en-US" smtClean="0"/>
              <a:t>43</a:t>
            </a:fld>
            <a:endParaRPr lang="en-US"/>
          </a:p>
        </p:txBody>
      </p:sp>
    </p:spTree>
    <p:extLst>
      <p:ext uri="{BB962C8B-B14F-4D97-AF65-F5344CB8AC3E}">
        <p14:creationId xmlns:p14="http://schemas.microsoft.com/office/powerpoint/2010/main" val="13035774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7333" y="136525"/>
            <a:ext cx="10515600" cy="1325563"/>
          </a:xfrm>
        </p:spPr>
        <p:txBody>
          <a:bodyPr/>
          <a:lstStyle/>
          <a:p>
            <a:r>
              <a:rPr lang="en-US" dirty="0"/>
              <a:t>U-977 being sunk by US Navy, Cape Cod 1947</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7333" y="1207243"/>
            <a:ext cx="4074469" cy="3069433"/>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2725" y="1777895"/>
            <a:ext cx="6521942" cy="4761017"/>
          </a:xfrm>
          <a:prstGeom prst="rect">
            <a:avLst/>
          </a:prstGeom>
        </p:spPr>
      </p:pic>
      <p:sp>
        <p:nvSpPr>
          <p:cNvPr id="6" name="TextBox 5"/>
          <p:cNvSpPr txBox="1"/>
          <p:nvPr/>
        </p:nvSpPr>
        <p:spPr>
          <a:xfrm>
            <a:off x="732005" y="4546446"/>
            <a:ext cx="3115433" cy="830997"/>
          </a:xfrm>
          <a:prstGeom prst="rect">
            <a:avLst/>
          </a:prstGeom>
          <a:noFill/>
        </p:spPr>
        <p:txBody>
          <a:bodyPr wrap="square" rtlCol="0">
            <a:spAutoFit/>
          </a:bodyPr>
          <a:lstStyle/>
          <a:p>
            <a:r>
              <a:rPr lang="en-US" sz="2400" dirty="0"/>
              <a:t>U-1228 being sunk off Cape Cod 1947</a:t>
            </a:r>
          </a:p>
        </p:txBody>
      </p:sp>
      <p:sp>
        <p:nvSpPr>
          <p:cNvPr id="3" name="Slide Number Placeholder 2"/>
          <p:cNvSpPr>
            <a:spLocks noGrp="1"/>
          </p:cNvSpPr>
          <p:nvPr>
            <p:ph type="sldNum" sz="quarter" idx="12"/>
          </p:nvPr>
        </p:nvSpPr>
        <p:spPr/>
        <p:txBody>
          <a:bodyPr/>
          <a:lstStyle/>
          <a:p>
            <a:fld id="{45EF20E7-344A-4215-952B-C78526E47CCC}" type="slidenum">
              <a:rPr lang="en-US" smtClean="0"/>
              <a:t>44</a:t>
            </a:fld>
            <a:endParaRPr lang="en-US"/>
          </a:p>
        </p:txBody>
      </p:sp>
    </p:spTree>
    <p:extLst>
      <p:ext uri="{BB962C8B-B14F-4D97-AF65-F5344CB8AC3E}">
        <p14:creationId xmlns:p14="http://schemas.microsoft.com/office/powerpoint/2010/main" val="12760136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Video of U-858 and U-805 surrendering in NH</a:t>
            </a:r>
          </a:p>
        </p:txBody>
      </p:sp>
      <p:pic>
        <p:nvPicPr>
          <p:cNvPr id="4" name="l87KnbXgDKE"/>
          <p:cNvPicPr>
            <a:picLocks noRot="1" noChangeAspect="1"/>
          </p:cNvPicPr>
          <p:nvPr>
            <a:videoFile r:link="rId1"/>
          </p:nvPr>
        </p:nvPicPr>
        <p:blipFill>
          <a:blip r:embed="rId3"/>
          <a:stretch>
            <a:fillRect/>
          </a:stretch>
        </p:blipFill>
        <p:spPr>
          <a:xfrm>
            <a:off x="2390422" y="1916906"/>
            <a:ext cx="7411156" cy="4168775"/>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45</a:t>
            </a:fld>
            <a:endParaRPr lang="en-US"/>
          </a:p>
        </p:txBody>
      </p:sp>
    </p:spTree>
    <p:extLst>
      <p:ext uri="{BB962C8B-B14F-4D97-AF65-F5344CB8AC3E}">
        <p14:creationId xmlns:p14="http://schemas.microsoft.com/office/powerpoint/2010/main" val="25628720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ewiberg\Desktop\ETW Files\UBs\NEW ENGLAND UBoat Material\U-530 and U-977 - Rio de Janeiro Naval Base, Brazil - Sep 4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47" y="292980"/>
            <a:ext cx="7568382" cy="627203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185356" y="292980"/>
            <a:ext cx="3878826" cy="4832092"/>
          </a:xfrm>
          <a:prstGeom prst="rect">
            <a:avLst/>
          </a:prstGeom>
          <a:noFill/>
        </p:spPr>
        <p:txBody>
          <a:bodyPr wrap="square" rtlCol="0">
            <a:spAutoFit/>
          </a:bodyPr>
          <a:lstStyle/>
          <a:p>
            <a:r>
              <a:rPr lang="en-US" sz="2800" dirty="0"/>
              <a:t>U-977 and U-530 in Rio de Janeiro, Brazil Sept. 1945, they  surrendered in Argentina, were brought to New London. Married sailors were given option to be dropped off at Canaries, where they swam. Torpedoes retained, schnorkel used. </a:t>
            </a:r>
          </a:p>
        </p:txBody>
      </p:sp>
      <p:sp>
        <p:nvSpPr>
          <p:cNvPr id="6" name="Slide Number Placeholder 5"/>
          <p:cNvSpPr>
            <a:spLocks noGrp="1"/>
          </p:cNvSpPr>
          <p:nvPr>
            <p:ph type="sldNum" sz="quarter" idx="12"/>
          </p:nvPr>
        </p:nvSpPr>
        <p:spPr/>
        <p:txBody>
          <a:bodyPr/>
          <a:lstStyle/>
          <a:p>
            <a:fld id="{45EF20E7-344A-4215-952B-C78526E47CCC}" type="slidenum">
              <a:rPr lang="en-US" smtClean="0"/>
              <a:t>46</a:t>
            </a:fld>
            <a:endParaRPr lang="en-US"/>
          </a:p>
        </p:txBody>
      </p:sp>
      <p:sp>
        <p:nvSpPr>
          <p:cNvPr id="12" name="TextBox 11">
            <a:extLst>
              <a:ext uri="{FF2B5EF4-FFF2-40B4-BE49-F238E27FC236}">
                <a16:creationId xmlns:a16="http://schemas.microsoft.com/office/drawing/2014/main" id="{07435FC3-6EBE-4A91-9B0C-C569BAB70BB5}"/>
              </a:ext>
            </a:extLst>
          </p:cNvPr>
          <p:cNvSpPr txBox="1"/>
          <p:nvPr/>
        </p:nvSpPr>
        <p:spPr>
          <a:xfrm>
            <a:off x="7964129" y="5140546"/>
            <a:ext cx="3878826" cy="1200329"/>
          </a:xfrm>
          <a:prstGeom prst="rect">
            <a:avLst/>
          </a:prstGeom>
          <a:noFill/>
        </p:spPr>
        <p:txBody>
          <a:bodyPr wrap="square" rtlCol="0">
            <a:spAutoFit/>
          </a:bodyPr>
          <a:lstStyle/>
          <a:p>
            <a:pPr algn="ctr"/>
            <a:r>
              <a:rPr lang="en-US" sz="3600" b="1" i="1" dirty="0">
                <a:solidFill>
                  <a:srgbClr val="FF0000"/>
                </a:solidFill>
                <a:latin typeface="Algerian" panose="04020705040A02060702" pitchFamily="82" charset="0"/>
              </a:rPr>
              <a:t>Thank you!</a:t>
            </a:r>
          </a:p>
          <a:p>
            <a:pPr algn="ctr"/>
            <a:r>
              <a:rPr lang="en-US" sz="3600" b="1" i="1" dirty="0">
                <a:solidFill>
                  <a:srgbClr val="FF0000"/>
                </a:solidFill>
                <a:latin typeface="Algerian" panose="04020705040A02060702" pitchFamily="82" charset="0"/>
              </a:rPr>
              <a:t>Ericwiberg.com</a:t>
            </a:r>
          </a:p>
        </p:txBody>
      </p:sp>
    </p:spTree>
    <p:extLst>
      <p:ext uri="{BB962C8B-B14F-4D97-AF65-F5344CB8AC3E}">
        <p14:creationId xmlns:p14="http://schemas.microsoft.com/office/powerpoint/2010/main" val="4144659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768" y="365126"/>
            <a:ext cx="11046940" cy="499847"/>
          </a:xfrm>
        </p:spPr>
        <p:txBody>
          <a:bodyPr>
            <a:normAutofit fontScale="90000"/>
          </a:bodyPr>
          <a:lstStyle/>
          <a:p>
            <a:r>
              <a:rPr lang="en-US" dirty="0" err="1"/>
              <a:t>Hardegen</a:t>
            </a:r>
            <a:r>
              <a:rPr lang="en-US" dirty="0"/>
              <a:t> in U-123 was first to arrive, </a:t>
            </a:r>
            <a:r>
              <a:rPr lang="en-US" dirty="0" err="1"/>
              <a:t>Topp</a:t>
            </a:r>
            <a:r>
              <a:rPr lang="en-US" dirty="0"/>
              <a:t> an ace</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0868" y="1233875"/>
            <a:ext cx="2579036" cy="3424622"/>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1314" y="2780400"/>
            <a:ext cx="2409825" cy="340042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22550" y="1147377"/>
            <a:ext cx="3266046" cy="3266046"/>
          </a:xfrm>
          <a:prstGeom prst="rect">
            <a:avLst/>
          </a:prstGeom>
        </p:spPr>
      </p:pic>
      <p:sp>
        <p:nvSpPr>
          <p:cNvPr id="7" name="TextBox 6"/>
          <p:cNvSpPr txBox="1"/>
          <p:nvPr/>
        </p:nvSpPr>
        <p:spPr>
          <a:xfrm>
            <a:off x="7030996" y="4547286"/>
            <a:ext cx="4843848" cy="1754326"/>
          </a:xfrm>
          <a:prstGeom prst="rect">
            <a:avLst/>
          </a:prstGeom>
          <a:noFill/>
        </p:spPr>
        <p:txBody>
          <a:bodyPr wrap="square" rtlCol="0">
            <a:spAutoFit/>
          </a:bodyPr>
          <a:lstStyle/>
          <a:p>
            <a:r>
              <a:rPr lang="en-US" dirty="0"/>
              <a:t>One of the U-boats was </a:t>
            </a:r>
            <a:r>
              <a:rPr lang="en-US" dirty="0" err="1"/>
              <a:t>en</a:t>
            </a:r>
            <a:r>
              <a:rPr lang="en-US" dirty="0"/>
              <a:t>-route to Japan with diagrams for German airplane fighters, as well as material and scientists for an atom bomb. </a:t>
            </a:r>
          </a:p>
          <a:p>
            <a:r>
              <a:rPr lang="en-US" dirty="0"/>
              <a:t>Another sub had a spy with US$70,000 destined for North America, but it was sunk and he was captured. Two U-boats went to Argentina in 1945.</a:t>
            </a:r>
          </a:p>
        </p:txBody>
      </p:sp>
      <p:sp>
        <p:nvSpPr>
          <p:cNvPr id="8" name="TextBox 7"/>
          <p:cNvSpPr txBox="1"/>
          <p:nvPr/>
        </p:nvSpPr>
        <p:spPr>
          <a:xfrm>
            <a:off x="3756453" y="1233875"/>
            <a:ext cx="3143681" cy="1200329"/>
          </a:xfrm>
          <a:prstGeom prst="rect">
            <a:avLst/>
          </a:prstGeom>
          <a:noFill/>
        </p:spPr>
        <p:txBody>
          <a:bodyPr wrap="none" rtlCol="0">
            <a:spAutoFit/>
          </a:bodyPr>
          <a:lstStyle/>
          <a:p>
            <a:r>
              <a:rPr lang="en-US" dirty="0" err="1"/>
              <a:t>Reinhard</a:t>
            </a:r>
            <a:r>
              <a:rPr lang="en-US" dirty="0"/>
              <a:t> </a:t>
            </a:r>
            <a:r>
              <a:rPr lang="en-US" dirty="0" err="1"/>
              <a:t>Hardegen</a:t>
            </a:r>
            <a:r>
              <a:rPr lang="en-US" dirty="0"/>
              <a:t> was the </a:t>
            </a:r>
          </a:p>
          <a:p>
            <a:r>
              <a:rPr lang="en-US" dirty="0"/>
              <a:t>First of Operation </a:t>
            </a:r>
            <a:r>
              <a:rPr lang="en-US" dirty="0" err="1"/>
              <a:t>Paukenschlag</a:t>
            </a:r>
            <a:endParaRPr lang="en-US" dirty="0"/>
          </a:p>
          <a:p>
            <a:r>
              <a:rPr lang="en-US" dirty="0"/>
              <a:t>to arrive in Jan. 1942. He is </a:t>
            </a:r>
          </a:p>
          <a:p>
            <a:r>
              <a:rPr lang="en-US" dirty="0"/>
              <a:t>still alive today.</a:t>
            </a:r>
          </a:p>
        </p:txBody>
      </p:sp>
      <p:sp>
        <p:nvSpPr>
          <p:cNvPr id="9" name="TextBox 8"/>
          <p:cNvSpPr txBox="1"/>
          <p:nvPr/>
        </p:nvSpPr>
        <p:spPr>
          <a:xfrm>
            <a:off x="830868" y="5422815"/>
            <a:ext cx="3225114" cy="646331"/>
          </a:xfrm>
          <a:prstGeom prst="rect">
            <a:avLst/>
          </a:prstGeom>
          <a:noFill/>
        </p:spPr>
        <p:txBody>
          <a:bodyPr wrap="square" rtlCol="0">
            <a:spAutoFit/>
          </a:bodyPr>
          <a:lstStyle/>
          <a:p>
            <a:r>
              <a:rPr lang="en-US" dirty="0"/>
              <a:t>Erich </a:t>
            </a:r>
            <a:r>
              <a:rPr lang="en-US" dirty="0" err="1"/>
              <a:t>Topp</a:t>
            </a:r>
            <a:r>
              <a:rPr lang="en-US" dirty="0"/>
              <a:t> was one of the greatest U-boat aces of WWII. </a:t>
            </a:r>
          </a:p>
        </p:txBody>
      </p:sp>
      <p:sp>
        <p:nvSpPr>
          <p:cNvPr id="3" name="Slide Number Placeholder 2"/>
          <p:cNvSpPr>
            <a:spLocks noGrp="1"/>
          </p:cNvSpPr>
          <p:nvPr>
            <p:ph type="sldNum" sz="quarter" idx="12"/>
          </p:nvPr>
        </p:nvSpPr>
        <p:spPr/>
        <p:txBody>
          <a:bodyPr/>
          <a:lstStyle/>
          <a:p>
            <a:fld id="{45EF20E7-344A-4215-952B-C78526E47CCC}" type="slidenum">
              <a:rPr lang="en-US" smtClean="0"/>
              <a:t>5</a:t>
            </a:fld>
            <a:endParaRPr lang="en-US"/>
          </a:p>
        </p:txBody>
      </p:sp>
    </p:spTree>
    <p:extLst>
      <p:ext uri="{BB962C8B-B14F-4D97-AF65-F5344CB8AC3E}">
        <p14:creationId xmlns:p14="http://schemas.microsoft.com/office/powerpoint/2010/main" val="1504831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4060545247"/>
              </p:ext>
            </p:extLst>
          </p:nvPr>
        </p:nvGraphicFramePr>
        <p:xfrm>
          <a:off x="593125" y="86501"/>
          <a:ext cx="11071653" cy="6601445"/>
        </p:xfrm>
        <a:graphic>
          <a:graphicData uri="http://schemas.openxmlformats.org/drawingml/2006/table">
            <a:tbl>
              <a:tblPr>
                <a:tableStyleId>{5C22544A-7EE6-4342-B048-85BDC9FD1C3A}</a:tableStyleId>
              </a:tblPr>
              <a:tblGrid>
                <a:gridCol w="1043999">
                  <a:extLst>
                    <a:ext uri="{9D8B030D-6E8A-4147-A177-3AD203B41FA5}">
                      <a16:colId xmlns:a16="http://schemas.microsoft.com/office/drawing/2014/main" val="20000"/>
                    </a:ext>
                  </a:extLst>
                </a:gridCol>
                <a:gridCol w="666757">
                  <a:extLst>
                    <a:ext uri="{9D8B030D-6E8A-4147-A177-3AD203B41FA5}">
                      <a16:colId xmlns:a16="http://schemas.microsoft.com/office/drawing/2014/main" val="20001"/>
                    </a:ext>
                  </a:extLst>
                </a:gridCol>
                <a:gridCol w="561477">
                  <a:extLst>
                    <a:ext uri="{9D8B030D-6E8A-4147-A177-3AD203B41FA5}">
                      <a16:colId xmlns:a16="http://schemas.microsoft.com/office/drawing/2014/main" val="20002"/>
                    </a:ext>
                  </a:extLst>
                </a:gridCol>
                <a:gridCol w="1532369">
                  <a:extLst>
                    <a:ext uri="{9D8B030D-6E8A-4147-A177-3AD203B41FA5}">
                      <a16:colId xmlns:a16="http://schemas.microsoft.com/office/drawing/2014/main" val="20003"/>
                    </a:ext>
                  </a:extLst>
                </a:gridCol>
                <a:gridCol w="1169747">
                  <a:extLst>
                    <a:ext uri="{9D8B030D-6E8A-4147-A177-3AD203B41FA5}">
                      <a16:colId xmlns:a16="http://schemas.microsoft.com/office/drawing/2014/main" val="20004"/>
                    </a:ext>
                  </a:extLst>
                </a:gridCol>
                <a:gridCol w="1380302">
                  <a:extLst>
                    <a:ext uri="{9D8B030D-6E8A-4147-A177-3AD203B41FA5}">
                      <a16:colId xmlns:a16="http://schemas.microsoft.com/office/drawing/2014/main" val="20005"/>
                    </a:ext>
                  </a:extLst>
                </a:gridCol>
                <a:gridCol w="982587">
                  <a:extLst>
                    <a:ext uri="{9D8B030D-6E8A-4147-A177-3AD203B41FA5}">
                      <a16:colId xmlns:a16="http://schemas.microsoft.com/office/drawing/2014/main" val="20006"/>
                    </a:ext>
                  </a:extLst>
                </a:gridCol>
                <a:gridCol w="561477">
                  <a:extLst>
                    <a:ext uri="{9D8B030D-6E8A-4147-A177-3AD203B41FA5}">
                      <a16:colId xmlns:a16="http://schemas.microsoft.com/office/drawing/2014/main" val="20007"/>
                    </a:ext>
                  </a:extLst>
                </a:gridCol>
                <a:gridCol w="561477">
                  <a:extLst>
                    <a:ext uri="{9D8B030D-6E8A-4147-A177-3AD203B41FA5}">
                      <a16:colId xmlns:a16="http://schemas.microsoft.com/office/drawing/2014/main" val="20008"/>
                    </a:ext>
                  </a:extLst>
                </a:gridCol>
                <a:gridCol w="362621">
                  <a:extLst>
                    <a:ext uri="{9D8B030D-6E8A-4147-A177-3AD203B41FA5}">
                      <a16:colId xmlns:a16="http://schemas.microsoft.com/office/drawing/2014/main" val="20009"/>
                    </a:ext>
                  </a:extLst>
                </a:gridCol>
                <a:gridCol w="374318">
                  <a:extLst>
                    <a:ext uri="{9D8B030D-6E8A-4147-A177-3AD203B41FA5}">
                      <a16:colId xmlns:a16="http://schemas.microsoft.com/office/drawing/2014/main" val="20010"/>
                    </a:ext>
                  </a:extLst>
                </a:gridCol>
                <a:gridCol w="315833">
                  <a:extLst>
                    <a:ext uri="{9D8B030D-6E8A-4147-A177-3AD203B41FA5}">
                      <a16:colId xmlns:a16="http://schemas.microsoft.com/office/drawing/2014/main" val="20011"/>
                    </a:ext>
                  </a:extLst>
                </a:gridCol>
                <a:gridCol w="304136">
                  <a:extLst>
                    <a:ext uri="{9D8B030D-6E8A-4147-A177-3AD203B41FA5}">
                      <a16:colId xmlns:a16="http://schemas.microsoft.com/office/drawing/2014/main" val="20012"/>
                    </a:ext>
                  </a:extLst>
                </a:gridCol>
                <a:gridCol w="1254553">
                  <a:extLst>
                    <a:ext uri="{9D8B030D-6E8A-4147-A177-3AD203B41FA5}">
                      <a16:colId xmlns:a16="http://schemas.microsoft.com/office/drawing/2014/main" val="20013"/>
                    </a:ext>
                  </a:extLst>
                </a:gridCol>
              </a:tblGrid>
              <a:tr h="678983">
                <a:tc>
                  <a:txBody>
                    <a:bodyPr/>
                    <a:lstStyle/>
                    <a:p>
                      <a:pPr algn="ctr" fontAlgn="b"/>
                      <a:r>
                        <a:rPr lang="en-US" sz="1400" u="none" strike="noStrike" dirty="0">
                          <a:effectLst/>
                        </a:rPr>
                        <a:t>NAME</a:t>
                      </a:r>
                      <a:endParaRPr lang="en-US" sz="1400" b="1" i="0" u="none" strike="noStrike" dirty="0">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DATE</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U-BOAT</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CARGO</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TYPE</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LEFT</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DESTINATION</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FLAG</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TONS</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ON</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KIA</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LIVED</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ARR NE</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WHERE</a:t>
                      </a:r>
                      <a:endParaRPr lang="en-US" sz="1400" b="1"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0"/>
                  </a:ext>
                </a:extLst>
              </a:tr>
              <a:tr h="662424">
                <a:tc>
                  <a:txBody>
                    <a:bodyPr/>
                    <a:lstStyle/>
                    <a:p>
                      <a:pPr algn="l" fontAlgn="b"/>
                      <a:r>
                        <a:rPr lang="en-US" sz="1400" u="none" strike="noStrike">
                          <a:effectLst/>
                        </a:rPr>
                        <a:t>Norness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1/14/1942</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U-123</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12,222 tons Admiralty fuel oil</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tanker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Panama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9,577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39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Newport</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1"/>
                  </a:ext>
                </a:extLst>
              </a:tr>
              <a:tr h="430448">
                <a:tc>
                  <a:txBody>
                    <a:bodyPr/>
                    <a:lstStyle/>
                    <a:p>
                      <a:pPr algn="l" fontAlgn="b"/>
                      <a:r>
                        <a:rPr lang="en-US" sz="1400" u="none" strike="noStrike">
                          <a:effectLst/>
                        </a:rPr>
                        <a:t>Alexandra Hoegh</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1/21/1942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U-130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12,000 tons crude oil</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Motor tanker</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Caripito, Venezuala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Norway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8,248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Shelbourne NS</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2"/>
                  </a:ext>
                </a:extLst>
              </a:tr>
              <a:tr h="430448">
                <a:tc>
                  <a:txBody>
                    <a:bodyPr/>
                    <a:lstStyle/>
                    <a:p>
                      <a:pPr algn="l" fontAlgn="b"/>
                      <a:r>
                        <a:rPr lang="en-US" sz="1400" u="none" strike="noStrike">
                          <a:effectLst/>
                        </a:rPr>
                        <a:t>Thirlby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1/23/1942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U-109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7,600 tons maize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Steam ship</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New York</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4,887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3"/>
                  </a:ext>
                </a:extLst>
              </a:tr>
              <a:tr h="430448">
                <a:tc>
                  <a:txBody>
                    <a:bodyPr/>
                    <a:lstStyle/>
                    <a:p>
                      <a:pPr algn="l" fontAlgn="b"/>
                      <a:r>
                        <a:rPr lang="en-US" sz="1400" u="none" strike="noStrike">
                          <a:effectLst/>
                        </a:rPr>
                        <a:t>Ranja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3/17/1942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U-71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Petroleum</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tanker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Houston</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Norway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6,355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4"/>
                  </a:ext>
                </a:extLst>
              </a:tr>
              <a:tr h="430448">
                <a:tc>
                  <a:txBody>
                    <a:bodyPr/>
                    <a:lstStyle/>
                    <a:p>
                      <a:pPr algn="l" fontAlgn="b"/>
                      <a:r>
                        <a:rPr lang="en-US" sz="1400" u="none" strike="noStrike">
                          <a:effectLst/>
                        </a:rPr>
                        <a:t>Thursobank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3/22/1942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U-373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7,839 tons general cargo</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New York</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Cape Town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5,575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5"/>
                  </a:ext>
                </a:extLst>
              </a:tr>
              <a:tr h="662424">
                <a:tc>
                  <a:txBody>
                    <a:bodyPr/>
                    <a:lstStyle/>
                    <a:p>
                      <a:pPr algn="l" fontAlgn="b"/>
                      <a:r>
                        <a:rPr lang="en-US" sz="1400" u="none" strike="noStrike">
                          <a:effectLst/>
                        </a:rPr>
                        <a:t>Hertford</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3/29/1942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U-571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s-ES" sz="1400" u="none" strike="noStrike">
                          <a:effectLst/>
                        </a:rPr>
                        <a:t>12,013 ton general cargo (meat)</a:t>
                      </a:r>
                      <a:endParaRPr lang="es-E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Sydney, Aust.</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10,923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Liverpool &amp; Halifax</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6"/>
                  </a:ext>
                </a:extLst>
              </a:tr>
              <a:tr h="662424">
                <a:tc>
                  <a:txBody>
                    <a:bodyPr/>
                    <a:lstStyle/>
                    <a:p>
                      <a:pPr algn="l" fontAlgn="b"/>
                      <a:r>
                        <a:rPr lang="en-US" sz="1400" u="none" strike="noStrike">
                          <a:effectLst/>
                        </a:rPr>
                        <a:t>Nemanja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4/8/1942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7,207 tons sugar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pt-BR" sz="1400" u="none" strike="noStrike" dirty="0">
                          <a:effectLst/>
                        </a:rPr>
                        <a:t>San Pedro de Macoris, DR</a:t>
                      </a:r>
                      <a:endParaRPr lang="pt-BR"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Yugoslavia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5,226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Halifax</a:t>
                      </a:r>
                      <a:endParaRPr lang="en-US" sz="1400" b="0" i="0" u="none" strike="noStrike" dirty="0">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7"/>
                  </a:ext>
                </a:extLst>
              </a:tr>
              <a:tr h="430448">
                <a:tc>
                  <a:txBody>
                    <a:bodyPr/>
                    <a:lstStyle/>
                    <a:p>
                      <a:pPr algn="l" fontAlgn="b"/>
                      <a:r>
                        <a:rPr lang="en-US" sz="1400" u="none" strike="noStrike">
                          <a:effectLst/>
                        </a:rPr>
                        <a:t>West Imboden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4/21/1942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U-752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7,357 tons general cargo</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Durban</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Boston</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5,751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35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Portland ME</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8"/>
                  </a:ext>
                </a:extLst>
              </a:tr>
              <a:tr h="662424">
                <a:tc>
                  <a:txBody>
                    <a:bodyPr/>
                    <a:lstStyle/>
                    <a:p>
                      <a:pPr algn="l" fontAlgn="b"/>
                      <a:r>
                        <a:rPr lang="en-US" sz="1400" u="none" strike="noStrike">
                          <a:effectLst/>
                        </a:rPr>
                        <a:t>Taborfjell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4/30/1942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U-576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2,200 tons sugar in 16,200 sacks, 70 tons chrome ore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Montreal</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Norway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1,339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St. John</a:t>
                      </a:r>
                      <a:endParaRPr lang="en-US" sz="1400" b="0" i="0" u="none" strike="noStrike" dirty="0">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9"/>
                  </a:ext>
                </a:extLst>
              </a:tr>
              <a:tr h="430448">
                <a:tc>
                  <a:txBody>
                    <a:bodyPr/>
                    <a:lstStyle/>
                    <a:p>
                      <a:pPr algn="l" fontAlgn="b"/>
                      <a:r>
                        <a:rPr lang="en-US" sz="1400" u="none" strike="noStrike">
                          <a:effectLst/>
                        </a:rPr>
                        <a:t>Skottland</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5/17/1942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U-588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Lumber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Sydney, NS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Norway</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2,117</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23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10"/>
                  </a:ext>
                </a:extLst>
              </a:tr>
              <a:tr h="662424">
                <a:tc>
                  <a:txBody>
                    <a:bodyPr/>
                    <a:lstStyle/>
                    <a:p>
                      <a:pPr algn="l" fontAlgn="b"/>
                      <a:r>
                        <a:rPr lang="en-US" sz="1400" u="none" strike="noStrike">
                          <a:effectLst/>
                        </a:rPr>
                        <a:t>Fort Qu'Appelle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5/17/1942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U-135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9,200 tons general cargo, 500 tons acetone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Kingston, Jamaica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7,127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47</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13</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34</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err="1">
                          <a:effectLst/>
                        </a:rPr>
                        <a:t>Shelbourne</a:t>
                      </a:r>
                      <a:r>
                        <a:rPr lang="en-US" sz="1400" u="none" strike="noStrike" dirty="0">
                          <a:effectLst/>
                        </a:rPr>
                        <a:t> NS</a:t>
                      </a:r>
                      <a:endParaRPr lang="en-US" sz="1400" b="0" i="0" u="none" strike="noStrike" dirty="0">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11"/>
                  </a:ext>
                </a:extLst>
              </a:tr>
            </a:tbl>
          </a:graphicData>
        </a:graphic>
      </p:graphicFrame>
      <p:sp>
        <p:nvSpPr>
          <p:cNvPr id="2" name="Slide Number Placeholder 1"/>
          <p:cNvSpPr>
            <a:spLocks noGrp="1"/>
          </p:cNvSpPr>
          <p:nvPr>
            <p:ph type="sldNum" sz="quarter" idx="12"/>
          </p:nvPr>
        </p:nvSpPr>
        <p:spPr/>
        <p:txBody>
          <a:bodyPr/>
          <a:lstStyle/>
          <a:p>
            <a:fld id="{45EF20E7-344A-4215-952B-C78526E47CCC}" type="slidenum">
              <a:rPr lang="en-US" smtClean="0"/>
              <a:t>6</a:t>
            </a:fld>
            <a:endParaRPr lang="en-US"/>
          </a:p>
        </p:txBody>
      </p:sp>
    </p:spTree>
    <p:extLst>
      <p:ext uri="{BB962C8B-B14F-4D97-AF65-F5344CB8AC3E}">
        <p14:creationId xmlns:p14="http://schemas.microsoft.com/office/powerpoint/2010/main" val="4246476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21A1746-049A-6172-31FA-3DC644098A11}"/>
              </a:ext>
            </a:extLst>
          </p:cNvPr>
          <p:cNvPicPr>
            <a:picLocks noGrp="1" noChangeAspect="1"/>
          </p:cNvPicPr>
          <p:nvPr>
            <p:ph idx="1"/>
          </p:nvPr>
        </p:nvPicPr>
        <p:blipFill rotWithShape="1">
          <a:blip r:embed="rId2"/>
          <a:srcRect l="26879" t="13459" r="19192" b="20788"/>
          <a:stretch/>
        </p:blipFill>
        <p:spPr>
          <a:xfrm>
            <a:off x="307257" y="353756"/>
            <a:ext cx="4173793" cy="2861188"/>
          </a:xfrm>
        </p:spPr>
      </p:pic>
      <p:sp>
        <p:nvSpPr>
          <p:cNvPr id="4" name="Slide Number Placeholder 3">
            <a:extLst>
              <a:ext uri="{FF2B5EF4-FFF2-40B4-BE49-F238E27FC236}">
                <a16:creationId xmlns:a16="http://schemas.microsoft.com/office/drawing/2014/main" id="{01F91E69-3685-C525-0D23-0B897428EF91}"/>
              </a:ext>
            </a:extLst>
          </p:cNvPr>
          <p:cNvSpPr>
            <a:spLocks noGrp="1"/>
          </p:cNvSpPr>
          <p:nvPr>
            <p:ph type="sldNum" sz="quarter" idx="12"/>
          </p:nvPr>
        </p:nvSpPr>
        <p:spPr/>
        <p:txBody>
          <a:bodyPr/>
          <a:lstStyle/>
          <a:p>
            <a:fld id="{45EF20E7-344A-4215-952B-C78526E47CCC}" type="slidenum">
              <a:rPr lang="en-US" smtClean="0"/>
              <a:t>7</a:t>
            </a:fld>
            <a:endParaRPr lang="en-US"/>
          </a:p>
        </p:txBody>
      </p:sp>
      <p:pic>
        <p:nvPicPr>
          <p:cNvPr id="8" name="Picture 7">
            <a:extLst>
              <a:ext uri="{FF2B5EF4-FFF2-40B4-BE49-F238E27FC236}">
                <a16:creationId xmlns:a16="http://schemas.microsoft.com/office/drawing/2014/main" id="{3E33AA6D-CF1F-7542-E058-5AB54E1F6824}"/>
              </a:ext>
            </a:extLst>
          </p:cNvPr>
          <p:cNvPicPr>
            <a:picLocks noChangeAspect="1"/>
          </p:cNvPicPr>
          <p:nvPr/>
        </p:nvPicPr>
        <p:blipFill rotWithShape="1">
          <a:blip r:embed="rId3"/>
          <a:srcRect l="18267" t="22998" r="6874" b="10304"/>
          <a:stretch/>
        </p:blipFill>
        <p:spPr>
          <a:xfrm>
            <a:off x="3404420" y="2058354"/>
            <a:ext cx="8579820" cy="4297996"/>
          </a:xfrm>
          <a:prstGeom prst="rect">
            <a:avLst/>
          </a:prstGeom>
        </p:spPr>
      </p:pic>
      <p:sp>
        <p:nvSpPr>
          <p:cNvPr id="10" name="TextBox 9">
            <a:extLst>
              <a:ext uri="{FF2B5EF4-FFF2-40B4-BE49-F238E27FC236}">
                <a16:creationId xmlns:a16="http://schemas.microsoft.com/office/drawing/2014/main" id="{D06A9427-A2E7-F15D-FCD5-29D13B41DE9D}"/>
              </a:ext>
            </a:extLst>
          </p:cNvPr>
          <p:cNvSpPr txBox="1"/>
          <p:nvPr/>
        </p:nvSpPr>
        <p:spPr>
          <a:xfrm>
            <a:off x="4837472" y="165528"/>
            <a:ext cx="7354528" cy="1754326"/>
          </a:xfrm>
          <a:prstGeom prst="rect">
            <a:avLst/>
          </a:prstGeom>
          <a:noFill/>
        </p:spPr>
        <p:txBody>
          <a:bodyPr wrap="square" rtlCol="0">
            <a:spAutoFit/>
          </a:bodyPr>
          <a:lstStyle/>
          <a:p>
            <a:r>
              <a:rPr lang="en-US" sz="18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5 miles from where we sit today, a German attack submarine laid six mines off Winthrop, Nahant, and Grave’s Ledge. On the night of the 12</a:t>
            </a:r>
            <a:r>
              <a:rPr lang="en-US" sz="1800" baseline="30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th</a:t>
            </a:r>
            <a:r>
              <a:rPr lang="en-US" sz="18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 of June U-87 under Joachim Berger laid six TMC-type mines between 04:55 am and 07:10 am German time, off Boston Harbor. The Germans literally brought the war to Boston’s doorstep. One mine was found.</a:t>
            </a:r>
            <a:endParaRPr lang="en-US" dirty="0"/>
          </a:p>
        </p:txBody>
      </p:sp>
    </p:spTree>
    <p:extLst>
      <p:ext uri="{BB962C8B-B14F-4D97-AF65-F5344CB8AC3E}">
        <p14:creationId xmlns:p14="http://schemas.microsoft.com/office/powerpoint/2010/main" val="1388133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4208CB-285A-3566-4DEA-4F31AC3053CC}"/>
              </a:ext>
            </a:extLst>
          </p:cNvPr>
          <p:cNvSpPr>
            <a:spLocks noGrp="1"/>
          </p:cNvSpPr>
          <p:nvPr>
            <p:ph idx="1"/>
          </p:nvPr>
        </p:nvSpPr>
        <p:spPr>
          <a:xfrm>
            <a:off x="1" y="136526"/>
            <a:ext cx="12064180" cy="6219824"/>
          </a:xfrm>
        </p:spPr>
        <p:txBody>
          <a:bodyPr>
            <a:noAutofit/>
          </a:bodyPr>
          <a:lstStyle/>
          <a:p>
            <a:pPr marL="0" marR="0" indent="0">
              <a:lnSpc>
                <a:spcPct val="106000"/>
              </a:lnSpc>
              <a:spcBef>
                <a:spcPts val="0"/>
              </a:spcBef>
              <a:spcAft>
                <a:spcPts val="800"/>
              </a:spcAft>
              <a:buNone/>
            </a:pPr>
            <a:r>
              <a:rPr lang="en-US" sz="16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ONE PATROL: U-87 under Joachim Berger proceeded along the outside of Cape Cod Canal and on the 11</a:t>
            </a:r>
            <a:r>
              <a:rPr lang="en-US" sz="1600" baseline="300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th</a:t>
            </a:r>
            <a:r>
              <a:rPr lang="en-US" sz="16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rounded Provincetown to port. During the </a:t>
            </a:r>
            <a:r>
              <a:rPr lang="en-US" sz="16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night of the 12</a:t>
            </a:r>
            <a:r>
              <a:rPr lang="en-US" sz="1600" baseline="30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th</a:t>
            </a:r>
            <a:r>
              <a:rPr lang="en-US" sz="16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 of June the sub laid six TMC-type mines between 04:55 am and 07:10 am German time, off Boston Harbor. </a:t>
            </a:r>
            <a:r>
              <a:rPr lang="en-US" sz="16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They are not known to have sunk any ships or been discovered, rendering their effectiveness as a weapon of fear and damage useless. On the 13</a:t>
            </a:r>
            <a:r>
              <a:rPr lang="en-US" sz="1600" baseline="300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th</a:t>
            </a:r>
            <a:r>
              <a:rPr lang="en-US" sz="16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of June Berger headed east and out of Massachusetts Bay to a point roughly 50 miles off Cape Cod. There, on the 16</a:t>
            </a:r>
            <a:r>
              <a:rPr lang="en-US" sz="1600" baseline="300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th</a:t>
            </a:r>
            <a:r>
              <a:rPr lang="en-US" sz="16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the Germans encountered southbound Convoy XB 25 </a:t>
            </a:r>
            <a:r>
              <a:rPr lang="en-US" sz="1600" dirty="0" err="1">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en</a:t>
            </a:r>
            <a:r>
              <a:rPr lang="en-US" sz="16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route to Boston from Halifax. U-87 managed to pick off two vessels from the protected convoy without being sunk herself. Her victims were the Port Nicholson and the Cherokee.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6000"/>
              </a:lnSpc>
              <a:spcBef>
                <a:spcPts val="0"/>
              </a:spcBef>
              <a:spcAft>
                <a:spcPts val="800"/>
              </a:spcAft>
              <a:buNone/>
            </a:pPr>
            <a:r>
              <a:rPr lang="en-US" sz="16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Port Nicholson was a British steamer of 8,402 tons </a:t>
            </a:r>
            <a:r>
              <a:rPr lang="en-US" sz="1600" dirty="0" err="1">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en</a:t>
            </a:r>
            <a:r>
              <a:rPr lang="en-US" sz="16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route from </a:t>
            </a:r>
            <a:r>
              <a:rPr lang="en-US" sz="1600" dirty="0" err="1">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Avonmouth</a:t>
            </a:r>
            <a:r>
              <a:rPr lang="en-US" sz="16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England to Wellington New Zealand via Panama with 5,600 tons of military stores and auto parts. She was attacked during a gale by two torpedoes which struck home. Two crew were killed by the 1</a:t>
            </a:r>
            <a:r>
              <a:rPr lang="en-US" sz="1600" baseline="300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st</a:t>
            </a:r>
            <a:r>
              <a:rPr lang="en-US" sz="16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torpedo. Captain Harold Charles Jeffrey and 84 men including gunners were taken off the stricken ship by HMCS Nanaimo (K 101). At dawn the Port Nicholson was still afloat so Captain Jeffrey, two ship’s officers and three ratings from the Canadian corvette re-boarded her. The ship however went down by the stern quickly – too quickly for the men in the lifeboat, who were overturned and sucked into a vortex. Only two men of the six who boarded her survived and were taken with the others to Boston by the corvette.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6000"/>
              </a:lnSpc>
              <a:spcBef>
                <a:spcPts val="0"/>
              </a:spcBef>
              <a:spcAft>
                <a:spcPts val="800"/>
              </a:spcAft>
              <a:buNone/>
            </a:pPr>
            <a:r>
              <a:rPr lang="en-US" sz="16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SS Cherokee was a 5,986-ton passenger steam ship with 169 persons on board. She was </a:t>
            </a:r>
            <a:r>
              <a:rPr lang="en-US" sz="1600" dirty="0" err="1">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en</a:t>
            </a:r>
            <a:r>
              <a:rPr lang="en-US" sz="16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route with sand for ballast between Halifax and Boston when two torpedoes from U-87 struck her. In the space of six minutes the ship was hit, lifted partially out of the water, turned to run, hit again, and sank by the bow. The boats could not be launched due to high running seas but seven rafts were cut loose. The steamer </a:t>
            </a:r>
            <a:r>
              <a:rPr lang="en-US" sz="1600" dirty="0" err="1">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Norlago</a:t>
            </a:r>
            <a:r>
              <a:rPr lang="en-US" sz="16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rescued 44 survivors and took them to Provincetown, Massachusetts. Another 39 were taken to Boston by USCGC Escanaba (WPG 77). Altogether 86 persons perished during the gale-tossed attack. Captain Twiggs E. Brown survived (Uboat.net). Among the survivors were two officers in the Soviet Navy who were passengers. One can only imagine the trauma which would have ensued had the rescue ships hit the mines Berger had laid. </a:t>
            </a:r>
            <a:endParaRPr lang="en-US" sz="1600" dirty="0"/>
          </a:p>
        </p:txBody>
      </p:sp>
      <p:sp>
        <p:nvSpPr>
          <p:cNvPr id="4" name="Slide Number Placeholder 3">
            <a:extLst>
              <a:ext uri="{FF2B5EF4-FFF2-40B4-BE49-F238E27FC236}">
                <a16:creationId xmlns:a16="http://schemas.microsoft.com/office/drawing/2014/main" id="{DC19F553-52D4-C64C-3A7E-CC98CF2E564E}"/>
              </a:ext>
            </a:extLst>
          </p:cNvPr>
          <p:cNvSpPr>
            <a:spLocks noGrp="1"/>
          </p:cNvSpPr>
          <p:nvPr>
            <p:ph type="sldNum" sz="quarter" idx="12"/>
          </p:nvPr>
        </p:nvSpPr>
        <p:spPr/>
        <p:txBody>
          <a:bodyPr/>
          <a:lstStyle/>
          <a:p>
            <a:fld id="{45EF20E7-344A-4215-952B-C78526E47CCC}" type="slidenum">
              <a:rPr lang="en-US" smtClean="0"/>
              <a:t>8</a:t>
            </a:fld>
            <a:endParaRPr lang="en-US"/>
          </a:p>
        </p:txBody>
      </p:sp>
    </p:spTree>
    <p:extLst>
      <p:ext uri="{BB962C8B-B14F-4D97-AF65-F5344CB8AC3E}">
        <p14:creationId xmlns:p14="http://schemas.microsoft.com/office/powerpoint/2010/main" val="1917164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D1A29-D084-74BA-2A33-EE3EEB97323F}"/>
              </a:ext>
            </a:extLst>
          </p:cNvPr>
          <p:cNvSpPr>
            <a:spLocks noGrp="1"/>
          </p:cNvSpPr>
          <p:nvPr>
            <p:ph type="title"/>
          </p:nvPr>
        </p:nvSpPr>
        <p:spPr>
          <a:xfrm>
            <a:off x="781665" y="136525"/>
            <a:ext cx="10928553" cy="940107"/>
          </a:xfrm>
        </p:spPr>
        <p:txBody>
          <a:bodyPr>
            <a:normAutofit fontScale="90000"/>
          </a:bodyPr>
          <a:lstStyle/>
          <a:p>
            <a:r>
              <a:rPr lang="en-US" dirty="0"/>
              <a:t>Actual surviving log book entry, Boston mine-field</a:t>
            </a:r>
          </a:p>
        </p:txBody>
      </p:sp>
      <p:pic>
        <p:nvPicPr>
          <p:cNvPr id="6" name="Content Placeholder 5">
            <a:extLst>
              <a:ext uri="{FF2B5EF4-FFF2-40B4-BE49-F238E27FC236}">
                <a16:creationId xmlns:a16="http://schemas.microsoft.com/office/drawing/2014/main" id="{62B071B8-3030-F6C5-E28F-AE37B977E821}"/>
              </a:ext>
            </a:extLst>
          </p:cNvPr>
          <p:cNvPicPr>
            <a:picLocks noGrp="1" noChangeAspect="1"/>
          </p:cNvPicPr>
          <p:nvPr>
            <p:ph idx="1"/>
          </p:nvPr>
        </p:nvPicPr>
        <p:blipFill rotWithShape="1">
          <a:blip r:embed="rId2"/>
          <a:srcRect l="17350" t="11596" r="17509" b="7736"/>
          <a:stretch/>
        </p:blipFill>
        <p:spPr>
          <a:xfrm>
            <a:off x="481782" y="1076632"/>
            <a:ext cx="7851039" cy="5466253"/>
          </a:xfrm>
        </p:spPr>
      </p:pic>
      <p:sp>
        <p:nvSpPr>
          <p:cNvPr id="4" name="Slide Number Placeholder 3">
            <a:extLst>
              <a:ext uri="{FF2B5EF4-FFF2-40B4-BE49-F238E27FC236}">
                <a16:creationId xmlns:a16="http://schemas.microsoft.com/office/drawing/2014/main" id="{5042FA9F-9372-4486-B5AB-A4B3FC92779D}"/>
              </a:ext>
            </a:extLst>
          </p:cNvPr>
          <p:cNvSpPr>
            <a:spLocks noGrp="1"/>
          </p:cNvSpPr>
          <p:nvPr>
            <p:ph type="sldNum" sz="quarter" idx="12"/>
          </p:nvPr>
        </p:nvSpPr>
        <p:spPr/>
        <p:txBody>
          <a:bodyPr/>
          <a:lstStyle/>
          <a:p>
            <a:fld id="{45EF20E7-344A-4215-952B-C78526E47CCC}" type="slidenum">
              <a:rPr lang="en-US" smtClean="0"/>
              <a:t>9</a:t>
            </a:fld>
            <a:endParaRPr lang="en-US"/>
          </a:p>
        </p:txBody>
      </p:sp>
      <p:pic>
        <p:nvPicPr>
          <p:cNvPr id="8" name="Picture 7">
            <a:extLst>
              <a:ext uri="{FF2B5EF4-FFF2-40B4-BE49-F238E27FC236}">
                <a16:creationId xmlns:a16="http://schemas.microsoft.com/office/drawing/2014/main" id="{DE1A7678-9DBC-E940-66BA-1C8091825964}"/>
              </a:ext>
            </a:extLst>
          </p:cNvPr>
          <p:cNvPicPr>
            <a:picLocks noChangeAspect="1"/>
          </p:cNvPicPr>
          <p:nvPr/>
        </p:nvPicPr>
        <p:blipFill>
          <a:blip r:embed="rId3"/>
          <a:stretch>
            <a:fillRect/>
          </a:stretch>
        </p:blipFill>
        <p:spPr>
          <a:xfrm>
            <a:off x="8620357" y="1137390"/>
            <a:ext cx="2802325" cy="3525146"/>
          </a:xfrm>
          <a:prstGeom prst="rect">
            <a:avLst/>
          </a:prstGeom>
        </p:spPr>
      </p:pic>
      <p:sp>
        <p:nvSpPr>
          <p:cNvPr id="11" name="TextBox 10">
            <a:extLst>
              <a:ext uri="{FF2B5EF4-FFF2-40B4-BE49-F238E27FC236}">
                <a16:creationId xmlns:a16="http://schemas.microsoft.com/office/drawing/2014/main" id="{BDE78BF4-CADB-8126-682C-026EB49690F4}"/>
              </a:ext>
            </a:extLst>
          </p:cNvPr>
          <p:cNvSpPr txBox="1"/>
          <p:nvPr/>
        </p:nvSpPr>
        <p:spPr>
          <a:xfrm>
            <a:off x="8610600" y="5191432"/>
            <a:ext cx="3246121" cy="923330"/>
          </a:xfrm>
          <a:prstGeom prst="rect">
            <a:avLst/>
          </a:prstGeom>
          <a:noFill/>
        </p:spPr>
        <p:txBody>
          <a:bodyPr wrap="square" rtlCol="0">
            <a:spAutoFit/>
          </a:bodyPr>
          <a:lstStyle/>
          <a:p>
            <a:r>
              <a:rPr lang="en-US" dirty="0"/>
              <a:t>Source: Capt Jerry Mason, USN Ret, https://uboatarchive.net/U-87/KTB87-3.htm</a:t>
            </a:r>
          </a:p>
        </p:txBody>
      </p:sp>
    </p:spTree>
    <p:extLst>
      <p:ext uri="{BB962C8B-B14F-4D97-AF65-F5344CB8AC3E}">
        <p14:creationId xmlns:p14="http://schemas.microsoft.com/office/powerpoint/2010/main" val="36315078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1503</TotalTime>
  <Words>4477</Words>
  <Application>Microsoft Office PowerPoint</Application>
  <PresentationFormat>Widescreen</PresentationFormat>
  <Paragraphs>728</Paragraphs>
  <Slides>46</Slides>
  <Notes>1</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46</vt:i4>
      </vt:variant>
    </vt:vector>
  </HeadingPairs>
  <TitlesOfParts>
    <vt:vector size="54" baseType="lpstr">
      <vt:lpstr>Algerian</vt:lpstr>
      <vt:lpstr>Arial</vt:lpstr>
      <vt:lpstr>Calibri</vt:lpstr>
      <vt:lpstr>Calibri Light</vt:lpstr>
      <vt:lpstr>Cambria</vt:lpstr>
      <vt:lpstr>Roboto</vt:lpstr>
      <vt:lpstr>Verdana</vt:lpstr>
      <vt:lpstr>Office Theme</vt:lpstr>
      <vt:lpstr>U-BOATS IN NEW ENGLAND  </vt:lpstr>
      <vt:lpstr>Overview:</vt:lpstr>
      <vt:lpstr>PowerPoint Presentation</vt:lpstr>
      <vt:lpstr>PowerPoint Presentation</vt:lpstr>
      <vt:lpstr>Hardegen in U-123 was first to arrive, Topp an ace</vt:lpstr>
      <vt:lpstr>PowerPoint Presentation</vt:lpstr>
      <vt:lpstr>PowerPoint Presentation</vt:lpstr>
      <vt:lpstr>PowerPoint Presentation</vt:lpstr>
      <vt:lpstr>Actual surviving log book entry, Boston mine-field</vt:lpstr>
      <vt:lpstr>German U-Boats, Personnel</vt:lpstr>
      <vt:lpstr>PowerPoint Presentation</vt:lpstr>
      <vt:lpstr>PowerPoint Presentation</vt:lpstr>
      <vt:lpstr>PowerPoint Presentation</vt:lpstr>
      <vt:lpstr>`</vt:lpstr>
      <vt:lpstr>Ivy, Prep School Volunteers Hit by U-boats</vt:lpstr>
      <vt:lpstr>PowerPoint Presentation</vt:lpstr>
      <vt:lpstr>PowerPoint Presentation</vt:lpstr>
      <vt:lpstr>New England Ports Survivors Landed In:</vt:lpstr>
      <vt:lpstr>Where Survivors Landed in New England</vt:lpstr>
      <vt:lpstr>SS Peisander, whose men survived and were rescued by the USCGC General Greene off Nantucket</vt:lpstr>
      <vt:lpstr>M/T Norland’s extraordinary survival voyages</vt:lpstr>
      <vt:lpstr>Norland summary of survivor’s voyages:</vt:lpstr>
      <vt:lpstr>Boat 1: 2 SS Norland men – rescued by the F/V Hunting-Sanford, landed New Bedford.  Boat 2: 3 SS Norland men – rescued by USCGC General Greene, landed Nantucket.  Boat 3: 2 SS Norland men – rescued by F/F Mirandella, landed New York.  Boat 4: 4 SS Norland men – rescued by F/V Maria Amelia, landed New York.  Boat 5: 3 Norland men, including Second Officer Bjelde navigating (total 14 men) – rescued bySS Torvanger, then transferred to F/V Alpha and Estelle, landed New Bedford. </vt:lpstr>
      <vt:lpstr>F/V Lark, shelled by sub, made it back to Boston</vt:lpstr>
      <vt:lpstr>F/V Foam sunk by U-432 off Nova Scotia 1942</vt:lpstr>
      <vt:lpstr>Operation Pastorius</vt:lpstr>
      <vt:lpstr>Operation Grete, Landing New Brunswick, Canada</vt:lpstr>
      <vt:lpstr>Operation Magpie</vt:lpstr>
      <vt:lpstr>PowerPoint Presentation</vt:lpstr>
      <vt:lpstr>PowerPoint Presentation</vt:lpstr>
      <vt:lpstr>PowerPoint Presentation</vt:lpstr>
      <vt:lpstr>Ten U-boats sunk off New England: 3 during WWII</vt:lpstr>
      <vt:lpstr>PowerPoint Presentation</vt:lpstr>
      <vt:lpstr>U-550 sunk off Nantucket, survivors taken</vt:lpstr>
      <vt:lpstr>Axis Submarines Surrendered to USN, Used</vt:lpstr>
      <vt:lpstr>U-boats surrendering at sea</vt:lpstr>
      <vt:lpstr>U-boats surrendered in Portsmouth, NH 1945</vt:lpstr>
      <vt:lpstr>Steinhoff surrender &amp; suicide, Boston jail</vt:lpstr>
      <vt:lpstr>PowerPoint Presentation</vt:lpstr>
      <vt:lpstr>U-Boat, Axis Sailors Buried in Newport, &amp; LI, NY</vt:lpstr>
      <vt:lpstr>Burial Locations of U-Boat Sailors, NY, MA, RI</vt:lpstr>
      <vt:lpstr>Six U-Boats sunk off Cape Cod MA 1946-1947</vt:lpstr>
      <vt:lpstr>PowerPoint Presentation</vt:lpstr>
      <vt:lpstr>U-977 being sunk by US Navy, Cape Cod 1947</vt:lpstr>
      <vt:lpstr>Video of U-858 and U-805 surrendering in NH</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U-BOATS IN NEW ENGLAND</dc:title>
  <dc:creator>Eric Wiberg</dc:creator>
  <cp:lastModifiedBy>Eric Wiberg</cp:lastModifiedBy>
  <cp:revision>104</cp:revision>
  <dcterms:created xsi:type="dcterms:W3CDTF">2015-11-07T14:28:18Z</dcterms:created>
  <dcterms:modified xsi:type="dcterms:W3CDTF">2022-05-24T16:29:06Z</dcterms:modified>
</cp:coreProperties>
</file>